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915" r:id="rId4"/>
  </p:sldMasterIdLst>
  <p:notesMasterIdLst>
    <p:notesMasterId r:id="rId19"/>
  </p:notesMasterIdLst>
  <p:handoutMasterIdLst>
    <p:handoutMasterId r:id="rId20"/>
  </p:handoutMasterIdLst>
  <p:sldIdLst>
    <p:sldId id="256" r:id="rId5"/>
    <p:sldId id="276" r:id="rId6"/>
    <p:sldId id="278" r:id="rId7"/>
    <p:sldId id="288" r:id="rId8"/>
    <p:sldId id="279" r:id="rId9"/>
    <p:sldId id="280" r:id="rId10"/>
    <p:sldId id="274" r:id="rId11"/>
    <p:sldId id="277" r:id="rId12"/>
    <p:sldId id="281" r:id="rId13"/>
    <p:sldId id="284" r:id="rId14"/>
    <p:sldId id="286" r:id="rId15"/>
    <p:sldId id="290" r:id="rId16"/>
    <p:sldId id="275"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75"/>
  </p:normalViewPr>
  <p:slideViewPr>
    <p:cSldViewPr snapToGrid="0" snapToObjects="1">
      <p:cViewPr varScale="1">
        <p:scale>
          <a:sx n="114" d="100"/>
          <a:sy n="114" d="100"/>
        </p:scale>
        <p:origin x="414"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F407BBA-F7AA-421C-B4F2-64C71106C3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512E0639-FA2A-4AF9-A4DC-30B9B070CC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27DC23-C354-4B90-A957-656A10E3572B}" type="datetime1">
              <a:rPr lang="es-ES" smtClean="0"/>
              <a:t>24/02/2020</a:t>
            </a:fld>
            <a:endParaRPr lang="es-ES" dirty="0"/>
          </a:p>
        </p:txBody>
      </p:sp>
      <p:sp>
        <p:nvSpPr>
          <p:cNvPr id="4" name="Marcador de pie de página 3">
            <a:extLst>
              <a:ext uri="{FF2B5EF4-FFF2-40B4-BE49-F238E27FC236}">
                <a16:creationId xmlns:a16="http://schemas.microsoft.com/office/drawing/2014/main" id="{2B008BE0-4D60-4BBB-98C4-B549647DB1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E3EC0AAB-9374-4D18-808C-BC254FA8A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882EFFE-3585-4B0E-B91B-D104AA914BCF}" type="slidenum">
              <a:rPr lang="es-ES" smtClean="0"/>
              <a:t>‹Nº›</a:t>
            </a:fld>
            <a:endParaRPr lang="es-ES" dirty="0"/>
          </a:p>
        </p:txBody>
      </p:sp>
    </p:spTree>
    <p:extLst>
      <p:ext uri="{BB962C8B-B14F-4D97-AF65-F5344CB8AC3E}">
        <p14:creationId xmlns:p14="http://schemas.microsoft.com/office/powerpoint/2010/main" val="5509380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EE2390A-6637-4837-84E4-5639FACD9BA9}" type="datetime1">
              <a:rPr lang="es-ES" noProof="0" smtClean="0"/>
              <a:t>24/02/2020</a:t>
            </a:fld>
            <a:endParaRPr lang="es-ES" noProof="0"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2D76E09-41B7-FE4E-B099-04DFD58B8CF1}" type="slidenum">
              <a:rPr lang="es-ES" noProof="0" smtClean="0"/>
              <a:t>‹Nº›</a:t>
            </a:fld>
            <a:endParaRPr lang="es-ES" noProof="0" dirty="0"/>
          </a:p>
        </p:txBody>
      </p:sp>
    </p:spTree>
    <p:extLst>
      <p:ext uri="{BB962C8B-B14F-4D97-AF65-F5344CB8AC3E}">
        <p14:creationId xmlns:p14="http://schemas.microsoft.com/office/powerpoint/2010/main" val="162951162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D2D76E09-41B7-FE4E-B099-04DFD58B8CF1}" type="slidenum">
              <a:rPr lang="es-ES" smtClean="0"/>
              <a:t>1</a:t>
            </a:fld>
            <a:endParaRPr lang="es-ES" dirty="0"/>
          </a:p>
        </p:txBody>
      </p:sp>
    </p:spTree>
    <p:extLst>
      <p:ext uri="{BB962C8B-B14F-4D97-AF65-F5344CB8AC3E}">
        <p14:creationId xmlns:p14="http://schemas.microsoft.com/office/powerpoint/2010/main" val="168233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D2D76E09-41B7-FE4E-B099-04DFD58B8CF1}" type="slidenum">
              <a:rPr lang="es-ES" smtClean="0"/>
              <a:t>14</a:t>
            </a:fld>
            <a:endParaRPr lang="es-ES" dirty="0"/>
          </a:p>
        </p:txBody>
      </p:sp>
    </p:spTree>
    <p:extLst>
      <p:ext uri="{BB962C8B-B14F-4D97-AF65-F5344CB8AC3E}">
        <p14:creationId xmlns:p14="http://schemas.microsoft.com/office/powerpoint/2010/main" val="2694345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rtl="0"/>
            <a:fld id="{004E9072-808A-4671-AF9D-A2C3123CF0A2}" type="datetime1">
              <a:rPr lang="es-ES" noProof="0" smtClean="0"/>
              <a:t>24/02/2020</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pPr rtl="0"/>
              <a:t>‹Nº›</a:t>
            </a:fld>
            <a:endParaRPr lang="es-ES"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66632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78BB4D2D-D8F4-4446-AD38-55B40B2FD170}" type="datetime1">
              <a:rPr lang="es-ES" noProof="0" smtClean="0"/>
              <a:t>24/02/2020</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374962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7AE5EF2D-D8EB-46C6-8CCF-8F8ECD8C0CEC}" type="datetime1">
              <a:rPr lang="es-ES" noProof="0" smtClean="0"/>
              <a:t>24/02/2020</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94899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rtl="0"/>
            <a:fld id="{004E9072-808A-4671-AF9D-A2C3123CF0A2}" type="datetime1">
              <a:rPr lang="es-ES" noProof="0" smtClean="0"/>
              <a:t>24/02/2020</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pPr rtl="0"/>
              <a:t>‹Nº›</a:t>
            </a:fld>
            <a:endParaRPr lang="es-ES" noProof="0" dirty="0"/>
          </a:p>
        </p:txBody>
      </p:sp>
    </p:spTree>
    <p:extLst>
      <p:ext uri="{BB962C8B-B14F-4D97-AF65-F5344CB8AC3E}">
        <p14:creationId xmlns:p14="http://schemas.microsoft.com/office/powerpoint/2010/main" val="1977733969"/>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rtl="0"/>
            <a:fld id="{0FB0ECE8-A92F-4671-B96A-B16D16043F74}" type="datetime1">
              <a:rPr lang="es-ES" noProof="0" smtClean="0"/>
              <a:t>24/02/2020</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4FAB73BC-B049-4115-A692-8D63A059BFB8}" type="slidenum">
              <a:rPr lang="es-ES" noProof="0" smtClean="0"/>
              <a:pPr rtl="0"/>
              <a:t>‹Nº›</a:t>
            </a:fld>
            <a:endParaRPr lang="es-ES" noProof="0"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313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rtl="0"/>
            <a:fld id="{8EDED72A-4DEE-40F3-98A2-0717240C3F57}" type="datetime1">
              <a:rPr lang="es-ES" noProof="0" smtClean="0"/>
              <a:t>24/02/2020</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1066717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rtl="0"/>
            <a:fld id="{AC270938-F4EE-4EA6-B7F2-1E8DD1CED220}" type="datetime1">
              <a:rPr lang="es-ES" noProof="0" smtClean="0"/>
              <a:t>24/02/2020</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354875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rtl="0"/>
            <a:fld id="{B3415F1C-9CF3-4FCF-80DF-BFCDF94E1994}" type="datetime1">
              <a:rPr lang="es-ES" noProof="0" smtClean="0"/>
              <a:t>24/02/2020</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420435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rtl="0"/>
            <a:fld id="{C72BFB2A-2DA4-4387-B1BD-A620452E6E65}" type="datetime1">
              <a:rPr lang="es-ES" noProof="0" smtClean="0"/>
              <a:t>24/02/2020</a:t>
            </a:fld>
            <a:endParaRPr lang="es-ES" noProof="0" dirty="0"/>
          </a:p>
        </p:txBody>
      </p:sp>
      <p:sp>
        <p:nvSpPr>
          <p:cNvPr id="8" name="Footer Placeholder 7"/>
          <p:cNvSpPr>
            <a:spLocks noGrp="1"/>
          </p:cNvSpPr>
          <p:nvPr>
            <p:ph type="ftr" sz="quarter" idx="11"/>
          </p:nvPr>
        </p:nvSpPr>
        <p:spPr/>
        <p:txBody>
          <a:bodyPr/>
          <a:lstStyle>
            <a:lvl1pPr>
              <a:defRPr>
                <a:solidFill>
                  <a:srgbClr val="FFFFFF"/>
                </a:solidFill>
              </a:defRPr>
            </a:lvl1pPr>
          </a:lstStyle>
          <a:p>
            <a:pPr rtl="0"/>
            <a:endParaRPr lang="es-ES" noProof="0" dirty="0"/>
          </a:p>
        </p:txBody>
      </p:sp>
      <p:sp>
        <p:nvSpPr>
          <p:cNvPr id="9" name="Slide Number Placeholder 8"/>
          <p:cNvSpPr>
            <a:spLocks noGrp="1"/>
          </p:cNvSpPr>
          <p:nvPr>
            <p:ph type="sldNum" sz="quarter" idx="12"/>
          </p:nvPr>
        </p:nvSpPr>
        <p:spPr/>
        <p:txBody>
          <a:bodyPr/>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3718330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rtl="0"/>
            <a:fld id="{46E1FDF3-0063-4252-AF6F-940C0EE5F458}" type="datetime1">
              <a:rPr lang="es-ES" noProof="0" smtClean="0"/>
              <a:t>24/02/2020</a:t>
            </a:fld>
            <a:endParaRPr lang="es-ES" noProof="0"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rtl="0"/>
            <a:endParaRPr lang="es-ES" noProof="0"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rtl="0"/>
            <a:fld id="{4FAB73BC-B049-4115-A692-8D63A059BFB8}" type="slidenum">
              <a:rPr lang="es-ES" noProof="0" smtClean="0"/>
              <a:t>‹Nº›</a:t>
            </a:fld>
            <a:endParaRPr lang="es-ES" noProof="0" dirty="0"/>
          </a:p>
        </p:txBody>
      </p:sp>
    </p:spTree>
    <p:extLst>
      <p:ext uri="{BB962C8B-B14F-4D97-AF65-F5344CB8AC3E}">
        <p14:creationId xmlns:p14="http://schemas.microsoft.com/office/powerpoint/2010/main" val="133163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rtl="0"/>
            <a:fld id="{004E9072-808A-4671-AF9D-A2C3123CF0A2}" type="datetime1">
              <a:rPr lang="es-ES" noProof="0" smtClean="0"/>
              <a:t>24/02/2020</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4FAB73BC-B049-4115-A692-8D63A059BFB8}" type="slidenum">
              <a:rPr lang="es-ES" noProof="0" smtClean="0"/>
              <a:pPr rtl="0"/>
              <a:t>‹Nº›</a:t>
            </a:fld>
            <a:endParaRPr lang="es-ES" noProof="0" dirty="0"/>
          </a:p>
        </p:txBody>
      </p:sp>
    </p:spTree>
    <p:extLst>
      <p:ext uri="{BB962C8B-B14F-4D97-AF65-F5344CB8AC3E}">
        <p14:creationId xmlns:p14="http://schemas.microsoft.com/office/powerpoint/2010/main" val="78759476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rtl="0"/>
            <a:fld id="{004E9072-808A-4671-AF9D-A2C3123CF0A2}" type="datetime1">
              <a:rPr lang="es-ES" noProof="0" smtClean="0"/>
              <a:t>24/02/2020</a:t>
            </a:fld>
            <a:endParaRPr lang="es-ES" noProof="0"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rtl="0"/>
            <a:endParaRPr lang="es-ES" noProof="0"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rtl="0"/>
            <a:fld id="{4FAB73BC-B049-4115-A692-8D63A059BFB8}" type="slidenum">
              <a:rPr lang="es-ES" noProof="0" smtClean="0"/>
              <a:pPr rtl="0"/>
              <a:t>‹Nº›</a:t>
            </a:fld>
            <a:endParaRPr lang="es-ES" noProof="0"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65672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n 12" descr="Aguacates y pimientos en una tabla de cortar">
            <a:extLst>
              <a:ext uri="{FF2B5EF4-FFF2-40B4-BE49-F238E27FC236}">
                <a16:creationId xmlns:a16="http://schemas.microsoft.com/office/drawing/2014/main" id="{573EC269-9A59-49F8-B377-784E209B3A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2" name="Título 1">
            <a:extLst>
              <a:ext uri="{FF2B5EF4-FFF2-40B4-BE49-F238E27FC236}">
                <a16:creationId xmlns:a16="http://schemas.microsoft.com/office/drawing/2014/main" id="{A5C93519-6B29-1346-9FCB-0835B80531A4}"/>
              </a:ext>
            </a:extLst>
          </p:cNvPr>
          <p:cNvSpPr>
            <a:spLocks noGrp="1"/>
          </p:cNvSpPr>
          <p:nvPr>
            <p:ph type="ctrTitle"/>
          </p:nvPr>
        </p:nvSpPr>
        <p:spPr>
          <a:xfrm>
            <a:off x="1051560" y="819509"/>
            <a:ext cx="9966960" cy="3648522"/>
          </a:xfrm>
        </p:spPr>
        <p:txBody>
          <a:bodyPr rtlCol="0" anchor="b">
            <a:normAutofit/>
          </a:bodyPr>
          <a:lstStyle/>
          <a:p>
            <a:pPr rtl="0"/>
            <a:r>
              <a:rPr lang="es-ES" sz="9400" dirty="0">
                <a:solidFill>
                  <a:srgbClr val="FFFFFF"/>
                </a:solidFill>
              </a:rPr>
              <a:t>PROCESO DE AUDITORIA EFICAZ </a:t>
            </a:r>
          </a:p>
        </p:txBody>
      </p:sp>
      <p:sp>
        <p:nvSpPr>
          <p:cNvPr id="8" name="Subtítulo 7">
            <a:extLst>
              <a:ext uri="{FF2B5EF4-FFF2-40B4-BE49-F238E27FC236}">
                <a16:creationId xmlns:a16="http://schemas.microsoft.com/office/drawing/2014/main" id="{57FFE273-805C-47CC-98BD-C63CD14BF635}"/>
              </a:ext>
            </a:extLst>
          </p:cNvPr>
          <p:cNvSpPr>
            <a:spLocks noGrp="1"/>
          </p:cNvSpPr>
          <p:nvPr>
            <p:ph type="subTitle" idx="1"/>
          </p:nvPr>
        </p:nvSpPr>
        <p:spPr/>
        <p:txBody>
          <a:bodyPr rtlCol="0">
            <a:normAutofit/>
          </a:bodyPr>
          <a:lstStyle/>
          <a:p>
            <a:pPr rtl="0"/>
            <a:r>
              <a:rPr lang="es-ES" dirty="0">
                <a:solidFill>
                  <a:srgbClr val="FFFFFF"/>
                </a:solidFill>
              </a:rPr>
              <a:t>Sector agrícola </a:t>
            </a:r>
          </a:p>
        </p:txBody>
      </p:sp>
    </p:spTree>
    <p:extLst>
      <p:ext uri="{BB962C8B-B14F-4D97-AF65-F5344CB8AC3E}">
        <p14:creationId xmlns:p14="http://schemas.microsoft.com/office/powerpoint/2010/main" val="53124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F91962-1FA1-4224-8426-AA80E1E4725A}"/>
              </a:ext>
            </a:extLst>
          </p:cNvPr>
          <p:cNvSpPr>
            <a:spLocks noGrp="1"/>
          </p:cNvSpPr>
          <p:nvPr>
            <p:ph type="title"/>
          </p:nvPr>
        </p:nvSpPr>
        <p:spPr/>
        <p:txBody>
          <a:bodyPr>
            <a:normAutofit/>
          </a:bodyPr>
          <a:lstStyle/>
          <a:p>
            <a:r>
              <a:rPr lang="es-MX" sz="4000" dirty="0"/>
              <a:t>Ciclo continuo de auditorias </a:t>
            </a:r>
          </a:p>
        </p:txBody>
      </p:sp>
      <p:sp>
        <p:nvSpPr>
          <p:cNvPr id="4" name="Marcador de número de diapositiva 3">
            <a:extLst>
              <a:ext uri="{FF2B5EF4-FFF2-40B4-BE49-F238E27FC236}">
                <a16:creationId xmlns:a16="http://schemas.microsoft.com/office/drawing/2014/main" id="{0F6A0014-C54C-41A0-87D9-900600FAB49C}"/>
              </a:ext>
            </a:extLst>
          </p:cNvPr>
          <p:cNvSpPr>
            <a:spLocks noGrp="1"/>
          </p:cNvSpPr>
          <p:nvPr>
            <p:ph type="sldNum" sz="quarter" idx="12"/>
          </p:nvPr>
        </p:nvSpPr>
        <p:spPr/>
        <p:txBody>
          <a:bodyPr/>
          <a:lstStyle/>
          <a:p>
            <a:pPr rtl="0"/>
            <a:fld id="{4FAB73BC-B049-4115-A692-8D63A059BFB8}" type="slidenum">
              <a:rPr lang="es-ES" noProof="0" smtClean="0"/>
              <a:pPr rtl="0"/>
              <a:t>10</a:t>
            </a:fld>
            <a:endParaRPr lang="es-ES" noProof="0" dirty="0"/>
          </a:p>
        </p:txBody>
      </p:sp>
      <p:grpSp>
        <p:nvGrpSpPr>
          <p:cNvPr id="3" name="Grupo 2">
            <a:extLst>
              <a:ext uri="{FF2B5EF4-FFF2-40B4-BE49-F238E27FC236}">
                <a16:creationId xmlns:a16="http://schemas.microsoft.com/office/drawing/2014/main" id="{CA1270EB-E712-4592-BC6D-169C665EECFA}"/>
              </a:ext>
            </a:extLst>
          </p:cNvPr>
          <p:cNvGrpSpPr/>
          <p:nvPr/>
        </p:nvGrpSpPr>
        <p:grpSpPr>
          <a:xfrm>
            <a:off x="9303988" y="3188548"/>
            <a:ext cx="2285483" cy="2142559"/>
            <a:chOff x="8614997" y="2922093"/>
            <a:chExt cx="2285483" cy="2142559"/>
          </a:xfrm>
        </p:grpSpPr>
        <p:sp>
          <p:nvSpPr>
            <p:cNvPr id="9" name="Elipse 8">
              <a:extLst>
                <a:ext uri="{FF2B5EF4-FFF2-40B4-BE49-F238E27FC236}">
                  <a16:creationId xmlns:a16="http://schemas.microsoft.com/office/drawing/2014/main" id="{1DD1F1BA-FBB9-43CF-B1F0-2D516C495001}"/>
                </a:ext>
              </a:extLst>
            </p:cNvPr>
            <p:cNvSpPr/>
            <p:nvPr/>
          </p:nvSpPr>
          <p:spPr>
            <a:xfrm>
              <a:off x="8897259" y="2962017"/>
              <a:ext cx="1753300" cy="170296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11" name="Conector recto 10">
              <a:extLst>
                <a:ext uri="{FF2B5EF4-FFF2-40B4-BE49-F238E27FC236}">
                  <a16:creationId xmlns:a16="http://schemas.microsoft.com/office/drawing/2014/main" id="{B5DA3051-2C92-4FAA-B5A7-ED06B3A99A0F}"/>
                </a:ext>
              </a:extLst>
            </p:cNvPr>
            <p:cNvCxnSpPr>
              <a:stCxn id="9" idx="0"/>
              <a:endCxn id="9" idx="4"/>
            </p:cNvCxnSpPr>
            <p:nvPr/>
          </p:nvCxnSpPr>
          <p:spPr>
            <a:xfrm>
              <a:off x="9773909" y="2962017"/>
              <a:ext cx="0" cy="1702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C559A011-4280-4E7E-8D12-935432BDB736}"/>
                </a:ext>
              </a:extLst>
            </p:cNvPr>
            <p:cNvCxnSpPr>
              <a:stCxn id="9" idx="0"/>
              <a:endCxn id="9" idx="4"/>
            </p:cNvCxnSpPr>
            <p:nvPr/>
          </p:nvCxnSpPr>
          <p:spPr>
            <a:xfrm>
              <a:off x="9773909" y="2962017"/>
              <a:ext cx="0" cy="1702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515097AE-DE55-4B22-960D-BAFC26DCC788}"/>
                </a:ext>
              </a:extLst>
            </p:cNvPr>
            <p:cNvCxnSpPr>
              <a:stCxn id="9" idx="2"/>
              <a:endCxn id="9" idx="6"/>
            </p:cNvCxnSpPr>
            <p:nvPr/>
          </p:nvCxnSpPr>
          <p:spPr>
            <a:xfrm>
              <a:off x="8897259" y="3813500"/>
              <a:ext cx="17533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8CD94AD4-44EE-48AC-8059-47ED614F5430}"/>
                </a:ext>
              </a:extLst>
            </p:cNvPr>
            <p:cNvSpPr txBox="1"/>
            <p:nvPr/>
          </p:nvSpPr>
          <p:spPr>
            <a:xfrm>
              <a:off x="9281705" y="3305643"/>
              <a:ext cx="385894" cy="369332"/>
            </a:xfrm>
            <a:prstGeom prst="rect">
              <a:avLst/>
            </a:prstGeom>
            <a:noFill/>
          </p:spPr>
          <p:txBody>
            <a:bodyPr wrap="square" rtlCol="0">
              <a:spAutoFit/>
            </a:bodyPr>
            <a:lstStyle/>
            <a:p>
              <a:r>
                <a:rPr lang="es-MX" dirty="0"/>
                <a:t>P</a:t>
              </a:r>
            </a:p>
          </p:txBody>
        </p:sp>
        <p:sp>
          <p:nvSpPr>
            <p:cNvPr id="17" name="CuadroTexto 16">
              <a:extLst>
                <a:ext uri="{FF2B5EF4-FFF2-40B4-BE49-F238E27FC236}">
                  <a16:creationId xmlns:a16="http://schemas.microsoft.com/office/drawing/2014/main" id="{F58ACADC-8BB0-4F23-B145-B345748A6845}"/>
                </a:ext>
              </a:extLst>
            </p:cNvPr>
            <p:cNvSpPr txBox="1"/>
            <p:nvPr/>
          </p:nvSpPr>
          <p:spPr>
            <a:xfrm>
              <a:off x="9880220" y="3298330"/>
              <a:ext cx="385894" cy="369332"/>
            </a:xfrm>
            <a:prstGeom prst="rect">
              <a:avLst/>
            </a:prstGeom>
            <a:noFill/>
          </p:spPr>
          <p:txBody>
            <a:bodyPr wrap="square" rtlCol="0">
              <a:spAutoFit/>
            </a:bodyPr>
            <a:lstStyle/>
            <a:p>
              <a:r>
                <a:rPr lang="es-MX" dirty="0"/>
                <a:t>H</a:t>
              </a:r>
            </a:p>
          </p:txBody>
        </p:sp>
        <p:sp>
          <p:nvSpPr>
            <p:cNvPr id="18" name="CuadroTexto 17">
              <a:extLst>
                <a:ext uri="{FF2B5EF4-FFF2-40B4-BE49-F238E27FC236}">
                  <a16:creationId xmlns:a16="http://schemas.microsoft.com/office/drawing/2014/main" id="{798AC326-88ED-4AC4-A69D-E36E85C00772}"/>
                </a:ext>
              </a:extLst>
            </p:cNvPr>
            <p:cNvSpPr txBox="1"/>
            <p:nvPr/>
          </p:nvSpPr>
          <p:spPr>
            <a:xfrm>
              <a:off x="9266375" y="3925514"/>
              <a:ext cx="385894" cy="369332"/>
            </a:xfrm>
            <a:prstGeom prst="rect">
              <a:avLst/>
            </a:prstGeom>
            <a:noFill/>
          </p:spPr>
          <p:txBody>
            <a:bodyPr wrap="square" rtlCol="0">
              <a:spAutoFit/>
            </a:bodyPr>
            <a:lstStyle/>
            <a:p>
              <a:r>
                <a:rPr lang="es-MX" dirty="0"/>
                <a:t>A</a:t>
              </a:r>
            </a:p>
          </p:txBody>
        </p:sp>
        <p:sp>
          <p:nvSpPr>
            <p:cNvPr id="19" name="CuadroTexto 18">
              <a:extLst>
                <a:ext uri="{FF2B5EF4-FFF2-40B4-BE49-F238E27FC236}">
                  <a16:creationId xmlns:a16="http://schemas.microsoft.com/office/drawing/2014/main" id="{B592CC8D-903E-4F6B-9146-BD683EC5F1EC}"/>
                </a:ext>
              </a:extLst>
            </p:cNvPr>
            <p:cNvSpPr txBox="1"/>
            <p:nvPr/>
          </p:nvSpPr>
          <p:spPr>
            <a:xfrm>
              <a:off x="9905388" y="3924277"/>
              <a:ext cx="385894" cy="369332"/>
            </a:xfrm>
            <a:prstGeom prst="rect">
              <a:avLst/>
            </a:prstGeom>
            <a:noFill/>
          </p:spPr>
          <p:txBody>
            <a:bodyPr wrap="square" rtlCol="0">
              <a:spAutoFit/>
            </a:bodyPr>
            <a:lstStyle/>
            <a:p>
              <a:r>
                <a:rPr lang="es-MX" dirty="0"/>
                <a:t>V</a:t>
              </a:r>
            </a:p>
          </p:txBody>
        </p:sp>
        <p:sp>
          <p:nvSpPr>
            <p:cNvPr id="26" name="CuadroTexto 25">
              <a:extLst>
                <a:ext uri="{FF2B5EF4-FFF2-40B4-BE49-F238E27FC236}">
                  <a16:creationId xmlns:a16="http://schemas.microsoft.com/office/drawing/2014/main" id="{451EA4D7-D39C-4FBA-9D96-047C56481A75}"/>
                </a:ext>
              </a:extLst>
            </p:cNvPr>
            <p:cNvSpPr txBox="1"/>
            <p:nvPr/>
          </p:nvSpPr>
          <p:spPr>
            <a:xfrm>
              <a:off x="8927809" y="4695320"/>
              <a:ext cx="1820407" cy="369332"/>
            </a:xfrm>
            <a:prstGeom prst="rect">
              <a:avLst/>
            </a:prstGeom>
            <a:noFill/>
          </p:spPr>
          <p:txBody>
            <a:bodyPr wrap="square" rtlCol="0">
              <a:spAutoFit/>
            </a:bodyPr>
            <a:lstStyle/>
            <a:p>
              <a:r>
                <a:rPr lang="es-MX" dirty="0"/>
                <a:t>Mejora continua </a:t>
              </a:r>
            </a:p>
          </p:txBody>
        </p:sp>
        <p:sp>
          <p:nvSpPr>
            <p:cNvPr id="27" name="Flecha: curvada hacia la derecha 26">
              <a:extLst>
                <a:ext uri="{FF2B5EF4-FFF2-40B4-BE49-F238E27FC236}">
                  <a16:creationId xmlns:a16="http://schemas.microsoft.com/office/drawing/2014/main" id="{578BCF82-C27C-452A-BD4D-774EB92E4C1A}"/>
                </a:ext>
              </a:extLst>
            </p:cNvPr>
            <p:cNvSpPr/>
            <p:nvPr/>
          </p:nvSpPr>
          <p:spPr>
            <a:xfrm rot="11051700" flipH="1">
              <a:off x="8614997" y="2969205"/>
              <a:ext cx="825221" cy="16107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sp>
          <p:nvSpPr>
            <p:cNvPr id="28" name="Flecha: curvada hacia la izquierda 27">
              <a:extLst>
                <a:ext uri="{FF2B5EF4-FFF2-40B4-BE49-F238E27FC236}">
                  <a16:creationId xmlns:a16="http://schemas.microsoft.com/office/drawing/2014/main" id="{3EA131A4-081E-4847-B4CC-1C4D9423F006}"/>
                </a:ext>
              </a:extLst>
            </p:cNvPr>
            <p:cNvSpPr/>
            <p:nvPr/>
          </p:nvSpPr>
          <p:spPr>
            <a:xfrm>
              <a:off x="10188018" y="2922093"/>
              <a:ext cx="712462" cy="179032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chemeClr val="tx1"/>
                </a:solidFill>
              </a:endParaRPr>
            </a:p>
          </p:txBody>
        </p:sp>
      </p:grpSp>
      <p:sp>
        <p:nvSpPr>
          <p:cNvPr id="53" name="Abrir llave 52">
            <a:extLst>
              <a:ext uri="{FF2B5EF4-FFF2-40B4-BE49-F238E27FC236}">
                <a16:creationId xmlns:a16="http://schemas.microsoft.com/office/drawing/2014/main" id="{D9FFB8C4-61B5-4E2C-8B24-C5F44F66DDE9}"/>
              </a:ext>
            </a:extLst>
          </p:cNvPr>
          <p:cNvSpPr/>
          <p:nvPr/>
        </p:nvSpPr>
        <p:spPr>
          <a:xfrm rot="14933224">
            <a:off x="3495767" y="1174997"/>
            <a:ext cx="944986" cy="6349347"/>
          </a:xfrm>
          <a:prstGeom prst="leftBrace">
            <a:avLst/>
          </a:prstGeom>
          <a:ln>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dirty="0"/>
          </a:p>
        </p:txBody>
      </p:sp>
      <p:grpSp>
        <p:nvGrpSpPr>
          <p:cNvPr id="6" name="Grupo 5">
            <a:extLst>
              <a:ext uri="{FF2B5EF4-FFF2-40B4-BE49-F238E27FC236}">
                <a16:creationId xmlns:a16="http://schemas.microsoft.com/office/drawing/2014/main" id="{08B3849B-CA72-4D79-A616-12C40E25A511}"/>
              </a:ext>
            </a:extLst>
          </p:cNvPr>
          <p:cNvGrpSpPr/>
          <p:nvPr/>
        </p:nvGrpSpPr>
        <p:grpSpPr>
          <a:xfrm>
            <a:off x="971763" y="389162"/>
            <a:ext cx="10240720" cy="4757279"/>
            <a:chOff x="488459" y="311125"/>
            <a:chExt cx="10240720" cy="4757279"/>
          </a:xfrm>
        </p:grpSpPr>
        <p:cxnSp>
          <p:nvCxnSpPr>
            <p:cNvPr id="7" name="Conector recto de flecha 6">
              <a:extLst>
                <a:ext uri="{FF2B5EF4-FFF2-40B4-BE49-F238E27FC236}">
                  <a16:creationId xmlns:a16="http://schemas.microsoft.com/office/drawing/2014/main" id="{5823073E-4E0A-49E8-B0F7-93B092803161}"/>
                </a:ext>
              </a:extLst>
            </p:cNvPr>
            <p:cNvCxnSpPr>
              <a:cxnSpLocks/>
            </p:cNvCxnSpPr>
            <p:nvPr/>
          </p:nvCxnSpPr>
          <p:spPr>
            <a:xfrm flipV="1">
              <a:off x="509593" y="976519"/>
              <a:ext cx="10219586" cy="398013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0" name="CuadroTexto 29">
              <a:extLst>
                <a:ext uri="{FF2B5EF4-FFF2-40B4-BE49-F238E27FC236}">
                  <a16:creationId xmlns:a16="http://schemas.microsoft.com/office/drawing/2014/main" id="{4C09FCE1-4453-4CB2-9112-EA17BB73F70A}"/>
                </a:ext>
              </a:extLst>
            </p:cNvPr>
            <p:cNvSpPr txBox="1"/>
            <p:nvPr/>
          </p:nvSpPr>
          <p:spPr>
            <a:xfrm rot="20278177">
              <a:off x="488459" y="3875581"/>
              <a:ext cx="1055053" cy="646331"/>
            </a:xfrm>
            <a:prstGeom prst="rect">
              <a:avLst/>
            </a:prstGeom>
            <a:noFill/>
          </p:spPr>
          <p:txBody>
            <a:bodyPr wrap="square" rtlCol="0">
              <a:spAutoFit/>
            </a:bodyPr>
            <a:lstStyle/>
            <a:p>
              <a:pPr algn="ctr"/>
              <a:r>
                <a:rPr lang="es-MX" dirty="0"/>
                <a:t>Auditoria interna</a:t>
              </a:r>
            </a:p>
          </p:txBody>
        </p:sp>
        <p:cxnSp>
          <p:nvCxnSpPr>
            <p:cNvPr id="32" name="Conector recto 31">
              <a:extLst>
                <a:ext uri="{FF2B5EF4-FFF2-40B4-BE49-F238E27FC236}">
                  <a16:creationId xmlns:a16="http://schemas.microsoft.com/office/drawing/2014/main" id="{1FAF44F0-95AE-4AB5-9364-49200D85F84E}"/>
                </a:ext>
              </a:extLst>
            </p:cNvPr>
            <p:cNvCxnSpPr/>
            <p:nvPr/>
          </p:nvCxnSpPr>
          <p:spPr>
            <a:xfrm>
              <a:off x="1152226" y="4567435"/>
              <a:ext cx="144379" cy="500969"/>
            </a:xfrm>
            <a:prstGeom prst="line">
              <a:avLst/>
            </a:prstGeom>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C4CF4141-4CEE-4296-BE84-9C0BDF302A09}"/>
                </a:ext>
              </a:extLst>
            </p:cNvPr>
            <p:cNvSpPr txBox="1"/>
            <p:nvPr/>
          </p:nvSpPr>
          <p:spPr>
            <a:xfrm rot="20278177">
              <a:off x="2883491" y="2711230"/>
              <a:ext cx="1055053" cy="923330"/>
            </a:xfrm>
            <a:prstGeom prst="rect">
              <a:avLst/>
            </a:prstGeom>
            <a:noFill/>
          </p:spPr>
          <p:txBody>
            <a:bodyPr wrap="square" rtlCol="0">
              <a:spAutoFit/>
            </a:bodyPr>
            <a:lstStyle/>
            <a:p>
              <a:pPr algn="ctr"/>
              <a:r>
                <a:rPr lang="es-MX" dirty="0"/>
                <a:t>Revisión por la dirección </a:t>
              </a:r>
            </a:p>
          </p:txBody>
        </p:sp>
        <p:sp>
          <p:nvSpPr>
            <p:cNvPr id="34" name="CuadroTexto 33">
              <a:extLst>
                <a:ext uri="{FF2B5EF4-FFF2-40B4-BE49-F238E27FC236}">
                  <a16:creationId xmlns:a16="http://schemas.microsoft.com/office/drawing/2014/main" id="{E9C744E3-D344-475D-8508-DC8DFAFAC49E}"/>
                </a:ext>
              </a:extLst>
            </p:cNvPr>
            <p:cNvSpPr txBox="1"/>
            <p:nvPr/>
          </p:nvSpPr>
          <p:spPr>
            <a:xfrm rot="20278177">
              <a:off x="1525106" y="3175880"/>
              <a:ext cx="1344370" cy="923330"/>
            </a:xfrm>
            <a:prstGeom prst="rect">
              <a:avLst/>
            </a:prstGeom>
            <a:noFill/>
          </p:spPr>
          <p:txBody>
            <a:bodyPr wrap="square" rtlCol="0">
              <a:spAutoFit/>
            </a:bodyPr>
            <a:lstStyle/>
            <a:p>
              <a:pPr algn="ctr"/>
              <a:r>
                <a:rPr lang="es-MX" dirty="0"/>
                <a:t>Atención a resultados de auditoria </a:t>
              </a:r>
            </a:p>
          </p:txBody>
        </p:sp>
        <p:sp>
          <p:nvSpPr>
            <p:cNvPr id="35" name="CuadroTexto 34">
              <a:extLst>
                <a:ext uri="{FF2B5EF4-FFF2-40B4-BE49-F238E27FC236}">
                  <a16:creationId xmlns:a16="http://schemas.microsoft.com/office/drawing/2014/main" id="{1742D9B8-3F61-4558-9E54-C2AD80D9638D}"/>
                </a:ext>
              </a:extLst>
            </p:cNvPr>
            <p:cNvSpPr txBox="1"/>
            <p:nvPr/>
          </p:nvSpPr>
          <p:spPr>
            <a:xfrm rot="20278177">
              <a:off x="3916797" y="2561851"/>
              <a:ext cx="1055053" cy="646331"/>
            </a:xfrm>
            <a:prstGeom prst="rect">
              <a:avLst/>
            </a:prstGeom>
            <a:noFill/>
          </p:spPr>
          <p:txBody>
            <a:bodyPr wrap="square" rtlCol="0">
              <a:spAutoFit/>
            </a:bodyPr>
            <a:lstStyle/>
            <a:p>
              <a:pPr algn="ctr"/>
              <a:r>
                <a:rPr lang="es-MX" dirty="0"/>
                <a:t>Auditoria</a:t>
              </a:r>
            </a:p>
            <a:p>
              <a:pPr algn="ctr"/>
              <a:r>
                <a:rPr lang="es-MX" dirty="0"/>
                <a:t>externa</a:t>
              </a:r>
            </a:p>
          </p:txBody>
        </p:sp>
        <p:sp>
          <p:nvSpPr>
            <p:cNvPr id="37" name="CuadroTexto 36">
              <a:extLst>
                <a:ext uri="{FF2B5EF4-FFF2-40B4-BE49-F238E27FC236}">
                  <a16:creationId xmlns:a16="http://schemas.microsoft.com/office/drawing/2014/main" id="{912698EB-7C62-48F3-AC51-200A9242493E}"/>
                </a:ext>
              </a:extLst>
            </p:cNvPr>
            <p:cNvSpPr txBox="1"/>
            <p:nvPr/>
          </p:nvSpPr>
          <p:spPr>
            <a:xfrm rot="20278177">
              <a:off x="6078339" y="1624855"/>
              <a:ext cx="1055053" cy="646331"/>
            </a:xfrm>
            <a:prstGeom prst="rect">
              <a:avLst/>
            </a:prstGeom>
            <a:noFill/>
          </p:spPr>
          <p:txBody>
            <a:bodyPr wrap="square" rtlCol="0">
              <a:spAutoFit/>
            </a:bodyPr>
            <a:lstStyle/>
            <a:p>
              <a:pPr algn="ctr"/>
              <a:r>
                <a:rPr lang="es-MX" dirty="0"/>
                <a:t>Auditoria interna</a:t>
              </a:r>
            </a:p>
          </p:txBody>
        </p:sp>
        <p:cxnSp>
          <p:nvCxnSpPr>
            <p:cNvPr id="38" name="Conector recto 37">
              <a:extLst>
                <a:ext uri="{FF2B5EF4-FFF2-40B4-BE49-F238E27FC236}">
                  <a16:creationId xmlns:a16="http://schemas.microsoft.com/office/drawing/2014/main" id="{A26F883F-0EC5-4477-813A-B9A3690EE262}"/>
                </a:ext>
              </a:extLst>
            </p:cNvPr>
            <p:cNvCxnSpPr/>
            <p:nvPr/>
          </p:nvCxnSpPr>
          <p:spPr>
            <a:xfrm>
              <a:off x="5647716" y="2770011"/>
              <a:ext cx="144379" cy="500969"/>
            </a:xfrm>
            <a:prstGeom prst="line">
              <a:avLst/>
            </a:prstGeom>
          </p:spPr>
          <p:style>
            <a:lnRef idx="1">
              <a:schemeClr val="accent1"/>
            </a:lnRef>
            <a:fillRef idx="0">
              <a:schemeClr val="accent1"/>
            </a:fillRef>
            <a:effectRef idx="0">
              <a:schemeClr val="accent1"/>
            </a:effectRef>
            <a:fontRef idx="minor">
              <a:schemeClr val="tx1"/>
            </a:fontRef>
          </p:style>
        </p:cxnSp>
        <p:sp>
          <p:nvSpPr>
            <p:cNvPr id="39" name="CuadroTexto 38">
              <a:extLst>
                <a:ext uri="{FF2B5EF4-FFF2-40B4-BE49-F238E27FC236}">
                  <a16:creationId xmlns:a16="http://schemas.microsoft.com/office/drawing/2014/main" id="{0FBE0EA1-74A2-48CA-AE1C-53BC6098DFBA}"/>
                </a:ext>
              </a:extLst>
            </p:cNvPr>
            <p:cNvSpPr txBox="1"/>
            <p:nvPr/>
          </p:nvSpPr>
          <p:spPr>
            <a:xfrm rot="20278177">
              <a:off x="8521324" y="597621"/>
              <a:ext cx="1055053" cy="923330"/>
            </a:xfrm>
            <a:prstGeom prst="rect">
              <a:avLst/>
            </a:prstGeom>
            <a:noFill/>
          </p:spPr>
          <p:txBody>
            <a:bodyPr wrap="square" rtlCol="0">
              <a:spAutoFit/>
            </a:bodyPr>
            <a:lstStyle/>
            <a:p>
              <a:pPr algn="ctr"/>
              <a:r>
                <a:rPr lang="es-MX" dirty="0"/>
                <a:t>Revisión por la dirección </a:t>
              </a:r>
            </a:p>
          </p:txBody>
        </p:sp>
        <p:sp>
          <p:nvSpPr>
            <p:cNvPr id="40" name="CuadroTexto 39">
              <a:extLst>
                <a:ext uri="{FF2B5EF4-FFF2-40B4-BE49-F238E27FC236}">
                  <a16:creationId xmlns:a16="http://schemas.microsoft.com/office/drawing/2014/main" id="{77308D00-9837-4584-8987-94D9690B2F64}"/>
                </a:ext>
              </a:extLst>
            </p:cNvPr>
            <p:cNvSpPr txBox="1"/>
            <p:nvPr/>
          </p:nvSpPr>
          <p:spPr>
            <a:xfrm rot="20278177">
              <a:off x="4889090" y="1936192"/>
              <a:ext cx="1344370" cy="923330"/>
            </a:xfrm>
            <a:prstGeom prst="rect">
              <a:avLst/>
            </a:prstGeom>
            <a:noFill/>
          </p:spPr>
          <p:txBody>
            <a:bodyPr wrap="square" rtlCol="0">
              <a:spAutoFit/>
            </a:bodyPr>
            <a:lstStyle/>
            <a:p>
              <a:pPr algn="ctr"/>
              <a:r>
                <a:rPr lang="es-MX" dirty="0"/>
                <a:t>Atención a resultados de auditoria </a:t>
              </a:r>
            </a:p>
          </p:txBody>
        </p:sp>
        <p:sp>
          <p:nvSpPr>
            <p:cNvPr id="41" name="CuadroTexto 40">
              <a:extLst>
                <a:ext uri="{FF2B5EF4-FFF2-40B4-BE49-F238E27FC236}">
                  <a16:creationId xmlns:a16="http://schemas.microsoft.com/office/drawing/2014/main" id="{6D261996-8759-4606-83F9-DCBE3246AEF5}"/>
                </a:ext>
              </a:extLst>
            </p:cNvPr>
            <p:cNvSpPr txBox="1"/>
            <p:nvPr/>
          </p:nvSpPr>
          <p:spPr>
            <a:xfrm rot="20278177">
              <a:off x="9506677" y="311125"/>
              <a:ext cx="1055053" cy="646331"/>
            </a:xfrm>
            <a:prstGeom prst="rect">
              <a:avLst/>
            </a:prstGeom>
            <a:noFill/>
          </p:spPr>
          <p:txBody>
            <a:bodyPr wrap="square" rtlCol="0">
              <a:spAutoFit/>
            </a:bodyPr>
            <a:lstStyle/>
            <a:p>
              <a:pPr algn="ctr"/>
              <a:r>
                <a:rPr lang="es-MX" dirty="0"/>
                <a:t>Auditoria</a:t>
              </a:r>
            </a:p>
            <a:p>
              <a:pPr algn="ctr"/>
              <a:r>
                <a:rPr lang="es-MX" dirty="0"/>
                <a:t>externa</a:t>
              </a:r>
            </a:p>
          </p:txBody>
        </p:sp>
        <p:cxnSp>
          <p:nvCxnSpPr>
            <p:cNvPr id="42" name="Conector recto 41">
              <a:extLst>
                <a:ext uri="{FF2B5EF4-FFF2-40B4-BE49-F238E27FC236}">
                  <a16:creationId xmlns:a16="http://schemas.microsoft.com/office/drawing/2014/main" id="{08B8B86D-6BBF-4D26-AE53-B8E438D6125E}"/>
                </a:ext>
              </a:extLst>
            </p:cNvPr>
            <p:cNvCxnSpPr/>
            <p:nvPr/>
          </p:nvCxnSpPr>
          <p:spPr>
            <a:xfrm>
              <a:off x="7978804" y="1928334"/>
              <a:ext cx="144379" cy="500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CE9D3D64-90F8-4721-A487-1D581B057354}"/>
                </a:ext>
              </a:extLst>
            </p:cNvPr>
            <p:cNvCxnSpPr/>
            <p:nvPr/>
          </p:nvCxnSpPr>
          <p:spPr>
            <a:xfrm>
              <a:off x="6755350" y="2296579"/>
              <a:ext cx="144379" cy="500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EE2A8260-2FCA-4FFF-883F-B7E09FA9D4A4}"/>
                </a:ext>
              </a:extLst>
            </p:cNvPr>
            <p:cNvCxnSpPr/>
            <p:nvPr/>
          </p:nvCxnSpPr>
          <p:spPr>
            <a:xfrm>
              <a:off x="2268847" y="4115298"/>
              <a:ext cx="144379" cy="500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EBC7A86E-CFB3-4693-ADE6-E620C20159DD}"/>
                </a:ext>
              </a:extLst>
            </p:cNvPr>
            <p:cNvCxnSpPr/>
            <p:nvPr/>
          </p:nvCxnSpPr>
          <p:spPr>
            <a:xfrm>
              <a:off x="10156812" y="954170"/>
              <a:ext cx="144379" cy="500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EE1ABCC0-81C4-44F8-AD22-36E6E8203181}"/>
                </a:ext>
              </a:extLst>
            </p:cNvPr>
            <p:cNvCxnSpPr/>
            <p:nvPr/>
          </p:nvCxnSpPr>
          <p:spPr>
            <a:xfrm>
              <a:off x="9279596" y="1400072"/>
              <a:ext cx="144379" cy="5009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F3106AD3-9A9D-4BE7-909C-2EC5BDEB7E60}"/>
                </a:ext>
              </a:extLst>
            </p:cNvPr>
            <p:cNvCxnSpPr/>
            <p:nvPr/>
          </p:nvCxnSpPr>
          <p:spPr>
            <a:xfrm>
              <a:off x="3640458" y="3548241"/>
              <a:ext cx="144379" cy="500969"/>
            </a:xfrm>
            <a:prstGeom prst="line">
              <a:avLst/>
            </a:prstGeom>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098A0EE0-41C2-4E78-89C4-F4D8EC6C1169}"/>
                </a:ext>
              </a:extLst>
            </p:cNvPr>
            <p:cNvSpPr txBox="1"/>
            <p:nvPr/>
          </p:nvSpPr>
          <p:spPr>
            <a:xfrm rot="20278177">
              <a:off x="7052984" y="1154821"/>
              <a:ext cx="1344370" cy="923330"/>
            </a:xfrm>
            <a:prstGeom prst="rect">
              <a:avLst/>
            </a:prstGeom>
            <a:noFill/>
          </p:spPr>
          <p:txBody>
            <a:bodyPr wrap="square" rtlCol="0">
              <a:spAutoFit/>
            </a:bodyPr>
            <a:lstStyle/>
            <a:p>
              <a:pPr algn="ctr"/>
              <a:r>
                <a:rPr lang="es-MX" dirty="0"/>
                <a:t>Atención a resultados de auditoria </a:t>
              </a:r>
            </a:p>
          </p:txBody>
        </p:sp>
        <p:cxnSp>
          <p:nvCxnSpPr>
            <p:cNvPr id="49" name="Conector recto 48">
              <a:extLst>
                <a:ext uri="{FF2B5EF4-FFF2-40B4-BE49-F238E27FC236}">
                  <a16:creationId xmlns:a16="http://schemas.microsoft.com/office/drawing/2014/main" id="{75928633-ECCF-490F-B663-494A656C0A24}"/>
                </a:ext>
              </a:extLst>
            </p:cNvPr>
            <p:cNvCxnSpPr/>
            <p:nvPr/>
          </p:nvCxnSpPr>
          <p:spPr>
            <a:xfrm>
              <a:off x="4589297" y="3136576"/>
              <a:ext cx="144379" cy="500969"/>
            </a:xfrm>
            <a:prstGeom prst="line">
              <a:avLst/>
            </a:prstGeom>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39C66443-3375-428D-93A6-30D8495A8B89}"/>
                </a:ext>
              </a:extLst>
            </p:cNvPr>
            <p:cNvSpPr txBox="1"/>
            <p:nvPr/>
          </p:nvSpPr>
          <p:spPr>
            <a:xfrm rot="20315094">
              <a:off x="3196466" y="4674052"/>
              <a:ext cx="1372795" cy="369332"/>
            </a:xfrm>
            <a:prstGeom prst="rect">
              <a:avLst/>
            </a:prstGeom>
            <a:noFill/>
          </p:spPr>
          <p:txBody>
            <a:bodyPr wrap="square" rtlCol="0">
              <a:spAutoFit/>
            </a:bodyPr>
            <a:lstStyle/>
            <a:p>
              <a:r>
                <a:rPr lang="es-MX" dirty="0"/>
                <a:t>1er año </a:t>
              </a:r>
            </a:p>
          </p:txBody>
        </p:sp>
      </p:grpSp>
      <p:grpSp>
        <p:nvGrpSpPr>
          <p:cNvPr id="5" name="Grupo 4">
            <a:extLst>
              <a:ext uri="{FF2B5EF4-FFF2-40B4-BE49-F238E27FC236}">
                <a16:creationId xmlns:a16="http://schemas.microsoft.com/office/drawing/2014/main" id="{F0B1726E-7D81-4F3D-850F-C79716EBBCF6}"/>
              </a:ext>
            </a:extLst>
          </p:cNvPr>
          <p:cNvGrpSpPr/>
          <p:nvPr/>
        </p:nvGrpSpPr>
        <p:grpSpPr>
          <a:xfrm>
            <a:off x="5251334" y="4043204"/>
            <a:ext cx="3976315" cy="2214672"/>
            <a:chOff x="5251334" y="4043204"/>
            <a:chExt cx="3976315" cy="2214672"/>
          </a:xfrm>
        </p:grpSpPr>
        <p:pic>
          <p:nvPicPr>
            <p:cNvPr id="50" name="Imagen 49">
              <a:extLst>
                <a:ext uri="{FF2B5EF4-FFF2-40B4-BE49-F238E27FC236}">
                  <a16:creationId xmlns:a16="http://schemas.microsoft.com/office/drawing/2014/main" id="{FBF44228-C537-4592-A9FE-7ED478B3B67F}"/>
                </a:ext>
              </a:extLst>
            </p:cNvPr>
            <p:cNvPicPr>
              <a:picLocks noChangeAspect="1"/>
            </p:cNvPicPr>
            <p:nvPr/>
          </p:nvPicPr>
          <p:blipFill>
            <a:blip r:embed="rId2"/>
            <a:stretch>
              <a:fillRect/>
            </a:stretch>
          </p:blipFill>
          <p:spPr>
            <a:xfrm>
              <a:off x="5251334" y="4307143"/>
              <a:ext cx="3976315" cy="1950733"/>
            </a:xfrm>
            <a:prstGeom prst="rect">
              <a:avLst/>
            </a:prstGeom>
          </p:spPr>
        </p:pic>
        <p:sp>
          <p:nvSpPr>
            <p:cNvPr id="56" name="CuadroTexto 55">
              <a:extLst>
                <a:ext uri="{FF2B5EF4-FFF2-40B4-BE49-F238E27FC236}">
                  <a16:creationId xmlns:a16="http://schemas.microsoft.com/office/drawing/2014/main" id="{76FBFC19-AA86-4DC1-93FF-EA95E1A2BDE0}"/>
                </a:ext>
              </a:extLst>
            </p:cNvPr>
            <p:cNvSpPr txBox="1"/>
            <p:nvPr/>
          </p:nvSpPr>
          <p:spPr>
            <a:xfrm>
              <a:off x="6423159" y="4043204"/>
              <a:ext cx="2718983" cy="369332"/>
            </a:xfrm>
            <a:prstGeom prst="rect">
              <a:avLst/>
            </a:prstGeom>
            <a:noFill/>
          </p:spPr>
          <p:txBody>
            <a:bodyPr wrap="square" rtlCol="0">
              <a:spAutoFit/>
            </a:bodyPr>
            <a:lstStyle/>
            <a:p>
              <a:r>
                <a:rPr lang="es-MX" dirty="0"/>
                <a:t>Programa de auditoria </a:t>
              </a:r>
            </a:p>
          </p:txBody>
        </p:sp>
      </p:grpSp>
    </p:spTree>
    <p:extLst>
      <p:ext uri="{BB962C8B-B14F-4D97-AF65-F5344CB8AC3E}">
        <p14:creationId xmlns:p14="http://schemas.microsoft.com/office/powerpoint/2010/main" val="290611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652B4B-1F4B-4345-91AB-A5E8BABB09C2}"/>
              </a:ext>
            </a:extLst>
          </p:cNvPr>
          <p:cNvSpPr>
            <a:spLocks noGrp="1"/>
          </p:cNvSpPr>
          <p:nvPr>
            <p:ph type="title"/>
          </p:nvPr>
        </p:nvSpPr>
        <p:spPr/>
        <p:txBody>
          <a:bodyPr/>
          <a:lstStyle/>
          <a:p>
            <a:r>
              <a:rPr lang="es-MX" dirty="0"/>
              <a:t>Riesgos y oportunidades en una auditoria</a:t>
            </a:r>
          </a:p>
        </p:txBody>
      </p:sp>
      <p:sp>
        <p:nvSpPr>
          <p:cNvPr id="6" name="Marcador de texto 5">
            <a:extLst>
              <a:ext uri="{FF2B5EF4-FFF2-40B4-BE49-F238E27FC236}">
                <a16:creationId xmlns:a16="http://schemas.microsoft.com/office/drawing/2014/main" id="{8B18A02C-FF60-45C4-BD35-6D29610182E7}"/>
              </a:ext>
            </a:extLst>
          </p:cNvPr>
          <p:cNvSpPr>
            <a:spLocks noGrp="1"/>
          </p:cNvSpPr>
          <p:nvPr>
            <p:ph type="body" idx="1"/>
          </p:nvPr>
        </p:nvSpPr>
        <p:spPr/>
        <p:txBody>
          <a:bodyPr/>
          <a:lstStyle/>
          <a:p>
            <a:r>
              <a:rPr lang="es-MX" dirty="0"/>
              <a:t>Riesgos </a:t>
            </a:r>
          </a:p>
        </p:txBody>
      </p:sp>
      <p:sp>
        <p:nvSpPr>
          <p:cNvPr id="7" name="Marcador de contenido 6">
            <a:extLst>
              <a:ext uri="{FF2B5EF4-FFF2-40B4-BE49-F238E27FC236}">
                <a16:creationId xmlns:a16="http://schemas.microsoft.com/office/drawing/2014/main" id="{3AA1AC0B-5A47-42A0-ACCB-7AA07BF1912C}"/>
              </a:ext>
            </a:extLst>
          </p:cNvPr>
          <p:cNvSpPr>
            <a:spLocks noGrp="1"/>
          </p:cNvSpPr>
          <p:nvPr>
            <p:ph sz="half" idx="2"/>
          </p:nvPr>
        </p:nvSpPr>
        <p:spPr/>
        <p:txBody>
          <a:bodyPr>
            <a:normAutofit lnSpcReduction="10000"/>
          </a:bodyPr>
          <a:lstStyle/>
          <a:p>
            <a:r>
              <a:rPr lang="es-MX" dirty="0"/>
              <a:t>El auditor no toma suficientes muestras </a:t>
            </a:r>
          </a:p>
          <a:p>
            <a:r>
              <a:rPr lang="es-MX" dirty="0"/>
              <a:t>El auditor no cuenta con experiencia, habilidades y conocimientos en el campo de auditorías</a:t>
            </a:r>
          </a:p>
          <a:p>
            <a:r>
              <a:rPr lang="es-MX" dirty="0"/>
              <a:t>No hay manejo seguro de la información</a:t>
            </a:r>
          </a:p>
          <a:p>
            <a:r>
              <a:rPr lang="es-MX" dirty="0"/>
              <a:t>Falta de asignación presupuestal </a:t>
            </a:r>
          </a:p>
          <a:p>
            <a:r>
              <a:rPr lang="es-MX" dirty="0"/>
              <a:t>No se asigna el tiempo adecuado para la auditoria </a:t>
            </a:r>
          </a:p>
          <a:p>
            <a:r>
              <a:rPr lang="es-MX" dirty="0"/>
              <a:t>Calendarización inadecuada </a:t>
            </a:r>
          </a:p>
          <a:p>
            <a:endParaRPr lang="es-MX" dirty="0"/>
          </a:p>
        </p:txBody>
      </p:sp>
      <p:sp>
        <p:nvSpPr>
          <p:cNvPr id="8" name="Marcador de texto 7">
            <a:extLst>
              <a:ext uri="{FF2B5EF4-FFF2-40B4-BE49-F238E27FC236}">
                <a16:creationId xmlns:a16="http://schemas.microsoft.com/office/drawing/2014/main" id="{F53B5F38-49CE-4952-AB37-6344DB86CAEE}"/>
              </a:ext>
            </a:extLst>
          </p:cNvPr>
          <p:cNvSpPr>
            <a:spLocks noGrp="1"/>
          </p:cNvSpPr>
          <p:nvPr>
            <p:ph type="body" sz="quarter" idx="3"/>
          </p:nvPr>
        </p:nvSpPr>
        <p:spPr/>
        <p:txBody>
          <a:bodyPr/>
          <a:lstStyle/>
          <a:p>
            <a:r>
              <a:rPr lang="es-MX" dirty="0"/>
              <a:t>Oportunidades </a:t>
            </a:r>
          </a:p>
        </p:txBody>
      </p:sp>
      <p:sp>
        <p:nvSpPr>
          <p:cNvPr id="9" name="Marcador de contenido 8">
            <a:extLst>
              <a:ext uri="{FF2B5EF4-FFF2-40B4-BE49-F238E27FC236}">
                <a16:creationId xmlns:a16="http://schemas.microsoft.com/office/drawing/2014/main" id="{16E9D97F-2934-47A6-93FA-5A9DB043C7E2}"/>
              </a:ext>
            </a:extLst>
          </p:cNvPr>
          <p:cNvSpPr>
            <a:spLocks noGrp="1"/>
          </p:cNvSpPr>
          <p:nvPr>
            <p:ph sz="quarter" idx="4"/>
          </p:nvPr>
        </p:nvSpPr>
        <p:spPr/>
        <p:txBody>
          <a:bodyPr>
            <a:normAutofit lnSpcReduction="10000"/>
          </a:bodyPr>
          <a:lstStyle/>
          <a:p>
            <a:r>
              <a:rPr lang="es-MX" dirty="0"/>
              <a:t>Hacer de la auditoria un proceso continuo</a:t>
            </a:r>
          </a:p>
          <a:p>
            <a:r>
              <a:rPr lang="es-MX" dirty="0"/>
              <a:t>Actualización constante del equipo auditor</a:t>
            </a:r>
          </a:p>
          <a:p>
            <a:r>
              <a:rPr lang="es-MX" dirty="0"/>
              <a:t>Comunicación de los resultados a las partes afectadas </a:t>
            </a:r>
          </a:p>
          <a:p>
            <a:r>
              <a:rPr lang="es-MX" dirty="0"/>
              <a:t>Involucramiento de las y los directivos </a:t>
            </a:r>
          </a:p>
          <a:p>
            <a:r>
              <a:rPr lang="es-MX" dirty="0"/>
              <a:t>Trazabilidad de la auditoria </a:t>
            </a:r>
          </a:p>
        </p:txBody>
      </p:sp>
      <p:sp>
        <p:nvSpPr>
          <p:cNvPr id="4" name="Marcador de número de diapositiva 3">
            <a:extLst>
              <a:ext uri="{FF2B5EF4-FFF2-40B4-BE49-F238E27FC236}">
                <a16:creationId xmlns:a16="http://schemas.microsoft.com/office/drawing/2014/main" id="{976DD59D-63AB-44AC-B366-EF9C56C0AE3A}"/>
              </a:ext>
            </a:extLst>
          </p:cNvPr>
          <p:cNvSpPr>
            <a:spLocks noGrp="1"/>
          </p:cNvSpPr>
          <p:nvPr>
            <p:ph type="sldNum" sz="quarter" idx="12"/>
          </p:nvPr>
        </p:nvSpPr>
        <p:spPr/>
        <p:txBody>
          <a:bodyPr/>
          <a:lstStyle/>
          <a:p>
            <a:pPr rtl="0"/>
            <a:fld id="{4FAB73BC-B049-4115-A692-8D63A059BFB8}" type="slidenum">
              <a:rPr lang="es-ES" noProof="0" smtClean="0"/>
              <a:pPr rtl="0"/>
              <a:t>11</a:t>
            </a:fld>
            <a:endParaRPr lang="es-ES" noProof="0" dirty="0"/>
          </a:p>
        </p:txBody>
      </p:sp>
    </p:spTree>
    <p:extLst>
      <p:ext uri="{BB962C8B-B14F-4D97-AF65-F5344CB8AC3E}">
        <p14:creationId xmlns:p14="http://schemas.microsoft.com/office/powerpoint/2010/main" val="236725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ángulo 31">
            <a:extLst>
              <a:ext uri="{FF2B5EF4-FFF2-40B4-BE49-F238E27FC236}">
                <a16:creationId xmlns:a16="http://schemas.microsoft.com/office/drawing/2014/main" id="{84BD96BB-41C4-4E62-9CDB-0773BCBAEEC5}"/>
              </a:ext>
            </a:extLst>
          </p:cNvPr>
          <p:cNvSpPr/>
          <p:nvPr/>
        </p:nvSpPr>
        <p:spPr>
          <a:xfrm>
            <a:off x="3235721" y="1593909"/>
            <a:ext cx="5792078" cy="5125674"/>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Título 1">
            <a:extLst>
              <a:ext uri="{FF2B5EF4-FFF2-40B4-BE49-F238E27FC236}">
                <a16:creationId xmlns:a16="http://schemas.microsoft.com/office/drawing/2014/main" id="{A7AC4C67-C4E3-4250-870B-4984E148C1F2}"/>
              </a:ext>
            </a:extLst>
          </p:cNvPr>
          <p:cNvSpPr>
            <a:spLocks noGrp="1"/>
          </p:cNvSpPr>
          <p:nvPr>
            <p:ph type="title"/>
          </p:nvPr>
        </p:nvSpPr>
        <p:spPr/>
        <p:txBody>
          <a:bodyPr/>
          <a:lstStyle/>
          <a:p>
            <a:r>
              <a:rPr lang="es-MX" dirty="0"/>
              <a:t>Realización de una auditoria </a:t>
            </a:r>
          </a:p>
        </p:txBody>
      </p:sp>
      <p:sp>
        <p:nvSpPr>
          <p:cNvPr id="3" name="Marcador de número de diapositiva 2">
            <a:extLst>
              <a:ext uri="{FF2B5EF4-FFF2-40B4-BE49-F238E27FC236}">
                <a16:creationId xmlns:a16="http://schemas.microsoft.com/office/drawing/2014/main" id="{3C6CCDEA-D7ED-4213-BC66-06961A19AE7A}"/>
              </a:ext>
            </a:extLst>
          </p:cNvPr>
          <p:cNvSpPr>
            <a:spLocks noGrp="1"/>
          </p:cNvSpPr>
          <p:nvPr>
            <p:ph type="sldNum" sz="quarter" idx="12"/>
          </p:nvPr>
        </p:nvSpPr>
        <p:spPr/>
        <p:txBody>
          <a:bodyPr/>
          <a:lstStyle/>
          <a:p>
            <a:pPr rtl="0"/>
            <a:fld id="{4FAB73BC-B049-4115-A692-8D63A059BFB8}" type="slidenum">
              <a:rPr lang="es-ES" noProof="0" smtClean="0"/>
              <a:t>12</a:t>
            </a:fld>
            <a:endParaRPr lang="es-ES" noProof="0" dirty="0"/>
          </a:p>
        </p:txBody>
      </p:sp>
      <p:sp>
        <p:nvSpPr>
          <p:cNvPr id="5" name="CuadroTexto 4">
            <a:extLst>
              <a:ext uri="{FF2B5EF4-FFF2-40B4-BE49-F238E27FC236}">
                <a16:creationId xmlns:a16="http://schemas.microsoft.com/office/drawing/2014/main" id="{387578B1-04E7-4680-A7C3-3F2D95850DC7}"/>
              </a:ext>
            </a:extLst>
          </p:cNvPr>
          <p:cNvSpPr txBox="1"/>
          <p:nvPr/>
        </p:nvSpPr>
        <p:spPr>
          <a:xfrm>
            <a:off x="694220" y="5575840"/>
            <a:ext cx="1947553" cy="646331"/>
          </a:xfrm>
          <a:prstGeom prst="rect">
            <a:avLst/>
          </a:prstGeom>
          <a:noFill/>
        </p:spPr>
        <p:txBody>
          <a:bodyPr wrap="square" rtlCol="0">
            <a:spAutoFit/>
          </a:bodyPr>
          <a:lstStyle/>
          <a:p>
            <a:r>
              <a:rPr lang="es-MX" dirty="0"/>
              <a:t>Fuente: </a:t>
            </a:r>
          </a:p>
          <a:p>
            <a:r>
              <a:rPr lang="es-MX" dirty="0"/>
              <a:t>ISO 19011:2018</a:t>
            </a:r>
          </a:p>
        </p:txBody>
      </p:sp>
      <p:sp>
        <p:nvSpPr>
          <p:cNvPr id="6" name="CuadroTexto 5">
            <a:extLst>
              <a:ext uri="{FF2B5EF4-FFF2-40B4-BE49-F238E27FC236}">
                <a16:creationId xmlns:a16="http://schemas.microsoft.com/office/drawing/2014/main" id="{5B1EC23F-5F84-467B-906A-53AF848CB26E}"/>
              </a:ext>
            </a:extLst>
          </p:cNvPr>
          <p:cNvSpPr txBox="1"/>
          <p:nvPr/>
        </p:nvSpPr>
        <p:spPr>
          <a:xfrm>
            <a:off x="3294727" y="1809870"/>
            <a:ext cx="2709323" cy="1200329"/>
          </a:xfrm>
          <a:prstGeom prst="rect">
            <a:avLst/>
          </a:prstGeom>
          <a:solidFill>
            <a:srgbClr val="0070C0"/>
          </a:solidFill>
        </p:spPr>
        <p:txBody>
          <a:bodyPr wrap="square" rtlCol="0">
            <a:spAutoFit/>
          </a:bodyPr>
          <a:lstStyle/>
          <a:p>
            <a:pPr algn="ctr"/>
            <a:r>
              <a:rPr lang="es-MX" dirty="0">
                <a:solidFill>
                  <a:schemeClr val="bg1"/>
                </a:solidFill>
              </a:rPr>
              <a:t>Fuente de información (personas, documentos, registros, infraestructura, equipo) </a:t>
            </a:r>
          </a:p>
        </p:txBody>
      </p:sp>
      <p:sp>
        <p:nvSpPr>
          <p:cNvPr id="8" name="CuadroTexto 7">
            <a:extLst>
              <a:ext uri="{FF2B5EF4-FFF2-40B4-BE49-F238E27FC236}">
                <a16:creationId xmlns:a16="http://schemas.microsoft.com/office/drawing/2014/main" id="{D84B5D6A-1174-4D0D-9B5B-B8136E074748}"/>
              </a:ext>
            </a:extLst>
          </p:cNvPr>
          <p:cNvSpPr txBox="1"/>
          <p:nvPr/>
        </p:nvSpPr>
        <p:spPr>
          <a:xfrm>
            <a:off x="3294727" y="3465537"/>
            <a:ext cx="2656146" cy="646331"/>
          </a:xfrm>
          <a:prstGeom prst="rect">
            <a:avLst/>
          </a:prstGeom>
          <a:solidFill>
            <a:srgbClr val="0070C0"/>
          </a:solidFill>
        </p:spPr>
        <p:txBody>
          <a:bodyPr wrap="square" rtlCol="0">
            <a:spAutoFit/>
          </a:bodyPr>
          <a:lstStyle/>
          <a:p>
            <a:pPr algn="ctr"/>
            <a:r>
              <a:rPr lang="es-MX" dirty="0">
                <a:solidFill>
                  <a:schemeClr val="bg1"/>
                </a:solidFill>
              </a:rPr>
              <a:t>Recopilar información mediante un muestreo </a:t>
            </a:r>
          </a:p>
        </p:txBody>
      </p:sp>
      <p:sp>
        <p:nvSpPr>
          <p:cNvPr id="9" name="CuadroTexto 8">
            <a:extLst>
              <a:ext uri="{FF2B5EF4-FFF2-40B4-BE49-F238E27FC236}">
                <a16:creationId xmlns:a16="http://schemas.microsoft.com/office/drawing/2014/main" id="{D8F7D25E-2D19-428C-9617-421C6B7E2FE3}"/>
              </a:ext>
            </a:extLst>
          </p:cNvPr>
          <p:cNvSpPr txBox="1"/>
          <p:nvPr/>
        </p:nvSpPr>
        <p:spPr>
          <a:xfrm>
            <a:off x="3298871" y="4520458"/>
            <a:ext cx="2647858" cy="923330"/>
          </a:xfrm>
          <a:prstGeom prst="rect">
            <a:avLst/>
          </a:prstGeom>
          <a:solidFill>
            <a:srgbClr val="0070C0"/>
          </a:solidFill>
        </p:spPr>
        <p:txBody>
          <a:bodyPr wrap="square" rtlCol="0">
            <a:spAutoFit/>
          </a:bodyPr>
          <a:lstStyle>
            <a:defPPr>
              <a:defRPr lang="en-US"/>
            </a:defPPr>
            <a:lvl1pPr algn="ctr">
              <a:defRPr>
                <a:solidFill>
                  <a:schemeClr val="bg1"/>
                </a:solidFill>
              </a:defRPr>
            </a:lvl1pPr>
          </a:lstStyle>
          <a:p>
            <a:r>
              <a:rPr lang="es-MX" dirty="0"/>
              <a:t>El auditor obtiene suficiente evidencia de la auditoria </a:t>
            </a:r>
          </a:p>
        </p:txBody>
      </p:sp>
      <p:sp>
        <p:nvSpPr>
          <p:cNvPr id="10" name="Flecha: hacia abajo 9">
            <a:extLst>
              <a:ext uri="{FF2B5EF4-FFF2-40B4-BE49-F238E27FC236}">
                <a16:creationId xmlns:a16="http://schemas.microsoft.com/office/drawing/2014/main" id="{9B0BE433-799C-475E-A8EF-4C81C6C1C8E9}"/>
              </a:ext>
            </a:extLst>
          </p:cNvPr>
          <p:cNvSpPr/>
          <p:nvPr/>
        </p:nvSpPr>
        <p:spPr>
          <a:xfrm>
            <a:off x="4359390" y="3022990"/>
            <a:ext cx="526819" cy="429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2085EE12-E6B3-4C43-A499-AB82A413F6E6}"/>
              </a:ext>
            </a:extLst>
          </p:cNvPr>
          <p:cNvSpPr txBox="1"/>
          <p:nvPr/>
        </p:nvSpPr>
        <p:spPr>
          <a:xfrm>
            <a:off x="6384710" y="1710581"/>
            <a:ext cx="2581221" cy="1200329"/>
          </a:xfrm>
          <a:prstGeom prst="rect">
            <a:avLst/>
          </a:prstGeom>
          <a:solidFill>
            <a:srgbClr val="0070C0"/>
          </a:solidFill>
        </p:spPr>
        <p:txBody>
          <a:bodyPr wrap="square" rtlCol="0">
            <a:spAutoFit/>
          </a:bodyPr>
          <a:lstStyle>
            <a:defPPr>
              <a:defRPr lang="en-US"/>
            </a:defPPr>
            <a:lvl1pPr algn="ctr">
              <a:defRPr>
                <a:solidFill>
                  <a:schemeClr val="bg1"/>
                </a:solidFill>
              </a:defRPr>
            </a:lvl1pPr>
          </a:lstStyle>
          <a:p>
            <a:r>
              <a:rPr lang="es-MX" dirty="0"/>
              <a:t>Comparar información contra los criterios definidos, ejemplo, requisitos legales </a:t>
            </a:r>
          </a:p>
        </p:txBody>
      </p:sp>
      <p:sp>
        <p:nvSpPr>
          <p:cNvPr id="13" name="CuadroTexto 12">
            <a:extLst>
              <a:ext uri="{FF2B5EF4-FFF2-40B4-BE49-F238E27FC236}">
                <a16:creationId xmlns:a16="http://schemas.microsoft.com/office/drawing/2014/main" id="{EF1CFF21-0588-4AC5-B0AC-C57499D90860}"/>
              </a:ext>
            </a:extLst>
          </p:cNvPr>
          <p:cNvSpPr txBox="1"/>
          <p:nvPr/>
        </p:nvSpPr>
        <p:spPr>
          <a:xfrm>
            <a:off x="6379940" y="3339784"/>
            <a:ext cx="2565974" cy="923330"/>
          </a:xfrm>
          <a:prstGeom prst="rect">
            <a:avLst/>
          </a:prstGeom>
          <a:solidFill>
            <a:srgbClr val="0070C0"/>
          </a:solidFill>
        </p:spPr>
        <p:txBody>
          <a:bodyPr wrap="square" rtlCol="0">
            <a:spAutoFit/>
          </a:bodyPr>
          <a:lstStyle>
            <a:defPPr>
              <a:defRPr lang="en-US"/>
            </a:defPPr>
            <a:lvl1pPr algn="ctr">
              <a:defRPr>
                <a:solidFill>
                  <a:schemeClr val="bg1"/>
                </a:solidFill>
              </a:defRPr>
            </a:lvl1pPr>
          </a:lstStyle>
          <a:p>
            <a:r>
              <a:rPr lang="es-MX" dirty="0"/>
              <a:t>Definir los Hallazgos de auditoria (cumple, no cumple, necesita mejora) </a:t>
            </a:r>
          </a:p>
        </p:txBody>
      </p:sp>
      <p:sp>
        <p:nvSpPr>
          <p:cNvPr id="15" name="CuadroTexto 14">
            <a:extLst>
              <a:ext uri="{FF2B5EF4-FFF2-40B4-BE49-F238E27FC236}">
                <a16:creationId xmlns:a16="http://schemas.microsoft.com/office/drawing/2014/main" id="{BDAF8EE9-A659-45C5-A810-48C75348059C}"/>
              </a:ext>
            </a:extLst>
          </p:cNvPr>
          <p:cNvSpPr txBox="1"/>
          <p:nvPr/>
        </p:nvSpPr>
        <p:spPr>
          <a:xfrm>
            <a:off x="6379940" y="4685754"/>
            <a:ext cx="2647859" cy="923330"/>
          </a:xfrm>
          <a:prstGeom prst="rect">
            <a:avLst/>
          </a:prstGeom>
          <a:solidFill>
            <a:srgbClr val="0070C0"/>
          </a:solidFill>
        </p:spPr>
        <p:txBody>
          <a:bodyPr wrap="square" rtlCol="0">
            <a:spAutoFit/>
          </a:bodyPr>
          <a:lstStyle>
            <a:defPPr>
              <a:defRPr lang="en-US"/>
            </a:defPPr>
            <a:lvl1pPr algn="ctr">
              <a:defRPr>
                <a:solidFill>
                  <a:schemeClr val="bg1"/>
                </a:solidFill>
              </a:defRPr>
            </a:lvl1pPr>
          </a:lstStyle>
          <a:p>
            <a:r>
              <a:rPr lang="es-MX" dirty="0"/>
              <a:t>Definir los hallazgos de auditoria (cumple, no cumple, necesita mejora) </a:t>
            </a:r>
          </a:p>
        </p:txBody>
      </p:sp>
      <p:sp>
        <p:nvSpPr>
          <p:cNvPr id="17" name="CuadroTexto 16">
            <a:extLst>
              <a:ext uri="{FF2B5EF4-FFF2-40B4-BE49-F238E27FC236}">
                <a16:creationId xmlns:a16="http://schemas.microsoft.com/office/drawing/2014/main" id="{BA44D081-035D-4085-BB83-9E978437C2B4}"/>
              </a:ext>
            </a:extLst>
          </p:cNvPr>
          <p:cNvSpPr txBox="1"/>
          <p:nvPr/>
        </p:nvSpPr>
        <p:spPr>
          <a:xfrm>
            <a:off x="6364693" y="5920873"/>
            <a:ext cx="2581221" cy="646331"/>
          </a:xfrm>
          <a:prstGeom prst="rect">
            <a:avLst/>
          </a:prstGeom>
          <a:solidFill>
            <a:srgbClr val="0070C0"/>
          </a:solidFill>
        </p:spPr>
        <p:txBody>
          <a:bodyPr wrap="square" rtlCol="0">
            <a:spAutoFit/>
          </a:bodyPr>
          <a:lstStyle>
            <a:defPPr>
              <a:defRPr lang="en-US"/>
            </a:defPPr>
            <a:lvl1pPr algn="ctr">
              <a:defRPr>
                <a:solidFill>
                  <a:schemeClr val="bg1"/>
                </a:solidFill>
              </a:defRPr>
            </a:lvl1pPr>
          </a:lstStyle>
          <a:p>
            <a:r>
              <a:rPr lang="es-MX" dirty="0"/>
              <a:t>Entregar  el informe, definir las conclusiones </a:t>
            </a:r>
          </a:p>
        </p:txBody>
      </p:sp>
      <p:grpSp>
        <p:nvGrpSpPr>
          <p:cNvPr id="12" name="Grupo 11">
            <a:extLst>
              <a:ext uri="{FF2B5EF4-FFF2-40B4-BE49-F238E27FC236}">
                <a16:creationId xmlns:a16="http://schemas.microsoft.com/office/drawing/2014/main" id="{1248BDDD-F3DC-4BBC-8030-824A0D18CB46}"/>
              </a:ext>
            </a:extLst>
          </p:cNvPr>
          <p:cNvGrpSpPr/>
          <p:nvPr/>
        </p:nvGrpSpPr>
        <p:grpSpPr>
          <a:xfrm>
            <a:off x="430534" y="1617599"/>
            <a:ext cx="2676088" cy="3618118"/>
            <a:chOff x="462461" y="1743653"/>
            <a:chExt cx="2676088" cy="3618118"/>
          </a:xfrm>
        </p:grpSpPr>
        <p:sp>
          <p:nvSpPr>
            <p:cNvPr id="22" name="Rectángulo 21">
              <a:extLst>
                <a:ext uri="{FF2B5EF4-FFF2-40B4-BE49-F238E27FC236}">
                  <a16:creationId xmlns:a16="http://schemas.microsoft.com/office/drawing/2014/main" id="{7036E913-52C0-4B21-95A8-4C49BDA7C013}"/>
                </a:ext>
              </a:extLst>
            </p:cNvPr>
            <p:cNvSpPr/>
            <p:nvPr/>
          </p:nvSpPr>
          <p:spPr>
            <a:xfrm>
              <a:off x="462461" y="1743653"/>
              <a:ext cx="2676088" cy="3618118"/>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7" name="Flecha: hacia abajo 6">
              <a:extLst>
                <a:ext uri="{FF2B5EF4-FFF2-40B4-BE49-F238E27FC236}">
                  <a16:creationId xmlns:a16="http://schemas.microsoft.com/office/drawing/2014/main" id="{DA3E9905-D110-4E49-864E-592FD7DAC2C8}"/>
                </a:ext>
              </a:extLst>
            </p:cNvPr>
            <p:cNvSpPr/>
            <p:nvPr/>
          </p:nvSpPr>
          <p:spPr>
            <a:xfrm>
              <a:off x="1567543" y="3113206"/>
              <a:ext cx="522514" cy="42975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8" name="CuadroTexto 17">
              <a:extLst>
                <a:ext uri="{FF2B5EF4-FFF2-40B4-BE49-F238E27FC236}">
                  <a16:creationId xmlns:a16="http://schemas.microsoft.com/office/drawing/2014/main" id="{B88DD49E-F7E0-4E65-BF0E-16EE7F403775}"/>
                </a:ext>
              </a:extLst>
            </p:cNvPr>
            <p:cNvSpPr txBox="1"/>
            <p:nvPr/>
          </p:nvSpPr>
          <p:spPr>
            <a:xfrm>
              <a:off x="796496" y="1832043"/>
              <a:ext cx="2008019" cy="1200329"/>
            </a:xfrm>
            <a:prstGeom prst="rect">
              <a:avLst/>
            </a:prstGeom>
            <a:solidFill>
              <a:srgbClr val="92D050"/>
            </a:solidFill>
          </p:spPr>
          <p:txBody>
            <a:bodyPr wrap="square" rtlCol="0">
              <a:spAutoFit/>
            </a:bodyPr>
            <a:lstStyle>
              <a:defPPr>
                <a:defRPr lang="en-US"/>
              </a:defPPr>
              <a:lvl1pPr algn="ctr">
                <a:defRPr>
                  <a:solidFill>
                    <a:schemeClr val="bg1"/>
                  </a:solidFill>
                </a:defRPr>
              </a:lvl1pPr>
            </a:lstStyle>
            <a:p>
              <a:r>
                <a:rPr lang="es-MX" dirty="0"/>
                <a:t>Revisión documental y revisión de auditorias previas  </a:t>
              </a:r>
            </a:p>
          </p:txBody>
        </p:sp>
        <p:sp>
          <p:nvSpPr>
            <p:cNvPr id="19" name="CuadroTexto 18">
              <a:extLst>
                <a:ext uri="{FF2B5EF4-FFF2-40B4-BE49-F238E27FC236}">
                  <a16:creationId xmlns:a16="http://schemas.microsoft.com/office/drawing/2014/main" id="{A286B7F4-5208-4E11-83B2-E1521D005BF1}"/>
                </a:ext>
              </a:extLst>
            </p:cNvPr>
            <p:cNvSpPr txBox="1"/>
            <p:nvPr/>
          </p:nvSpPr>
          <p:spPr>
            <a:xfrm>
              <a:off x="796496" y="3623797"/>
              <a:ext cx="2008019" cy="646331"/>
            </a:xfrm>
            <a:prstGeom prst="rect">
              <a:avLst/>
            </a:prstGeom>
            <a:solidFill>
              <a:srgbClr val="92D050"/>
            </a:solidFill>
          </p:spPr>
          <p:txBody>
            <a:bodyPr wrap="square" rtlCol="0">
              <a:spAutoFit/>
            </a:bodyPr>
            <a:lstStyle>
              <a:defPPr>
                <a:defRPr lang="en-US"/>
              </a:defPPr>
              <a:lvl1pPr algn="ctr">
                <a:defRPr>
                  <a:solidFill>
                    <a:schemeClr val="bg1"/>
                  </a:solidFill>
                </a:defRPr>
              </a:lvl1pPr>
            </a:lstStyle>
            <a:p>
              <a:r>
                <a:rPr lang="es-MX" dirty="0"/>
                <a:t>Preparar el plan de auditoria </a:t>
              </a:r>
            </a:p>
          </p:txBody>
        </p:sp>
        <p:sp>
          <p:nvSpPr>
            <p:cNvPr id="23" name="CuadroTexto 22">
              <a:extLst>
                <a:ext uri="{FF2B5EF4-FFF2-40B4-BE49-F238E27FC236}">
                  <a16:creationId xmlns:a16="http://schemas.microsoft.com/office/drawing/2014/main" id="{9BD33BF5-EEFE-4071-853D-34CCE472D174}"/>
                </a:ext>
              </a:extLst>
            </p:cNvPr>
            <p:cNvSpPr txBox="1"/>
            <p:nvPr/>
          </p:nvSpPr>
          <p:spPr>
            <a:xfrm>
              <a:off x="796496" y="4638569"/>
              <a:ext cx="1719657" cy="646331"/>
            </a:xfrm>
            <a:prstGeom prst="rect">
              <a:avLst/>
            </a:prstGeom>
            <a:noFill/>
          </p:spPr>
          <p:txBody>
            <a:bodyPr wrap="square" rtlCol="0">
              <a:spAutoFit/>
            </a:bodyPr>
            <a:lstStyle/>
            <a:p>
              <a:pPr algn="ctr"/>
              <a:r>
                <a:rPr lang="es-MX" dirty="0"/>
                <a:t>Antes de ir al sitio </a:t>
              </a:r>
            </a:p>
          </p:txBody>
        </p:sp>
      </p:grpSp>
      <p:sp>
        <p:nvSpPr>
          <p:cNvPr id="24" name="Flecha: hacia abajo 23">
            <a:extLst>
              <a:ext uri="{FF2B5EF4-FFF2-40B4-BE49-F238E27FC236}">
                <a16:creationId xmlns:a16="http://schemas.microsoft.com/office/drawing/2014/main" id="{775F9978-6002-4F91-AA45-32975BC33AAE}"/>
              </a:ext>
            </a:extLst>
          </p:cNvPr>
          <p:cNvSpPr/>
          <p:nvPr/>
        </p:nvSpPr>
        <p:spPr>
          <a:xfrm>
            <a:off x="4385978" y="4111868"/>
            <a:ext cx="526819" cy="429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7" name="Flecha: hacia abajo 26">
            <a:extLst>
              <a:ext uri="{FF2B5EF4-FFF2-40B4-BE49-F238E27FC236}">
                <a16:creationId xmlns:a16="http://schemas.microsoft.com/office/drawing/2014/main" id="{4497E7D7-B2F9-4D77-A44C-4E5044FA8510}"/>
              </a:ext>
            </a:extLst>
          </p:cNvPr>
          <p:cNvSpPr/>
          <p:nvPr/>
        </p:nvSpPr>
        <p:spPr>
          <a:xfrm>
            <a:off x="7279205" y="2910028"/>
            <a:ext cx="526819" cy="429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8" name="Flecha: hacia abajo 27">
            <a:extLst>
              <a:ext uri="{FF2B5EF4-FFF2-40B4-BE49-F238E27FC236}">
                <a16:creationId xmlns:a16="http://schemas.microsoft.com/office/drawing/2014/main" id="{80F22160-512B-44BB-B00C-81C938DBD862}"/>
              </a:ext>
            </a:extLst>
          </p:cNvPr>
          <p:cNvSpPr/>
          <p:nvPr/>
        </p:nvSpPr>
        <p:spPr>
          <a:xfrm>
            <a:off x="7312897" y="4270128"/>
            <a:ext cx="526819" cy="429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Flecha: hacia abajo 29">
            <a:extLst>
              <a:ext uri="{FF2B5EF4-FFF2-40B4-BE49-F238E27FC236}">
                <a16:creationId xmlns:a16="http://schemas.microsoft.com/office/drawing/2014/main" id="{911DBB5B-5BA9-4822-9929-EA17E268BD4C}"/>
              </a:ext>
            </a:extLst>
          </p:cNvPr>
          <p:cNvSpPr/>
          <p:nvPr/>
        </p:nvSpPr>
        <p:spPr>
          <a:xfrm>
            <a:off x="7279204" y="5594954"/>
            <a:ext cx="526819" cy="4297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3" name="CuadroTexto 32">
            <a:extLst>
              <a:ext uri="{FF2B5EF4-FFF2-40B4-BE49-F238E27FC236}">
                <a16:creationId xmlns:a16="http://schemas.microsoft.com/office/drawing/2014/main" id="{408A148C-9DBC-4EAF-8A00-B8A7010DB5F5}"/>
              </a:ext>
            </a:extLst>
          </p:cNvPr>
          <p:cNvSpPr txBox="1"/>
          <p:nvPr/>
        </p:nvSpPr>
        <p:spPr>
          <a:xfrm>
            <a:off x="3724712" y="5788404"/>
            <a:ext cx="906011" cy="369332"/>
          </a:xfrm>
          <a:prstGeom prst="rect">
            <a:avLst/>
          </a:prstGeom>
          <a:noFill/>
        </p:spPr>
        <p:txBody>
          <a:bodyPr wrap="square" rtlCol="0">
            <a:spAutoFit/>
          </a:bodyPr>
          <a:lstStyle/>
          <a:p>
            <a:r>
              <a:rPr lang="es-MX" dirty="0"/>
              <a:t>En sitio </a:t>
            </a:r>
          </a:p>
        </p:txBody>
      </p:sp>
      <p:grpSp>
        <p:nvGrpSpPr>
          <p:cNvPr id="4" name="Grupo 3">
            <a:extLst>
              <a:ext uri="{FF2B5EF4-FFF2-40B4-BE49-F238E27FC236}">
                <a16:creationId xmlns:a16="http://schemas.microsoft.com/office/drawing/2014/main" id="{C28B4AB3-144D-4E6F-B3A7-CF72213B065F}"/>
              </a:ext>
            </a:extLst>
          </p:cNvPr>
          <p:cNvGrpSpPr/>
          <p:nvPr/>
        </p:nvGrpSpPr>
        <p:grpSpPr>
          <a:xfrm>
            <a:off x="9156898" y="1617599"/>
            <a:ext cx="2676088" cy="3825379"/>
            <a:chOff x="9346591" y="1711107"/>
            <a:chExt cx="2676088" cy="3825379"/>
          </a:xfrm>
        </p:grpSpPr>
        <p:sp>
          <p:nvSpPr>
            <p:cNvPr id="34" name="Rectángulo 33">
              <a:extLst>
                <a:ext uri="{FF2B5EF4-FFF2-40B4-BE49-F238E27FC236}">
                  <a16:creationId xmlns:a16="http://schemas.microsoft.com/office/drawing/2014/main" id="{6C1C7002-A86A-4B7F-820F-723DDFD5604B}"/>
                </a:ext>
              </a:extLst>
            </p:cNvPr>
            <p:cNvSpPr/>
            <p:nvPr/>
          </p:nvSpPr>
          <p:spPr>
            <a:xfrm>
              <a:off x="9346591" y="1711107"/>
              <a:ext cx="2676088" cy="3825379"/>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5" name="Flecha: hacia abajo 34">
              <a:extLst>
                <a:ext uri="{FF2B5EF4-FFF2-40B4-BE49-F238E27FC236}">
                  <a16:creationId xmlns:a16="http://schemas.microsoft.com/office/drawing/2014/main" id="{7D3414B7-FA33-4D4F-B7EF-A46CDB0B6C03}"/>
                </a:ext>
              </a:extLst>
            </p:cNvPr>
            <p:cNvSpPr/>
            <p:nvPr/>
          </p:nvSpPr>
          <p:spPr>
            <a:xfrm>
              <a:off x="10390653" y="3051870"/>
              <a:ext cx="522514" cy="429756"/>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6" name="CuadroTexto 35">
              <a:extLst>
                <a:ext uri="{FF2B5EF4-FFF2-40B4-BE49-F238E27FC236}">
                  <a16:creationId xmlns:a16="http://schemas.microsoft.com/office/drawing/2014/main" id="{3549E9CB-57C6-4237-B3D8-A959846D41B0}"/>
                </a:ext>
              </a:extLst>
            </p:cNvPr>
            <p:cNvSpPr txBox="1"/>
            <p:nvPr/>
          </p:nvSpPr>
          <p:spPr>
            <a:xfrm>
              <a:off x="9680626" y="1799498"/>
              <a:ext cx="2008019" cy="1200329"/>
            </a:xfrm>
            <a:prstGeom prst="rect">
              <a:avLst/>
            </a:prstGeom>
            <a:solidFill>
              <a:srgbClr val="7030A0"/>
            </a:solidFill>
          </p:spPr>
          <p:txBody>
            <a:bodyPr wrap="square" rtlCol="0">
              <a:spAutoFit/>
            </a:bodyPr>
            <a:lstStyle>
              <a:defPPr>
                <a:defRPr lang="en-US"/>
              </a:defPPr>
              <a:lvl1pPr algn="ctr">
                <a:defRPr>
                  <a:solidFill>
                    <a:schemeClr val="bg1"/>
                  </a:solidFill>
                </a:defRPr>
              </a:lvl1pPr>
            </a:lstStyle>
            <a:p>
              <a:r>
                <a:rPr lang="es-MX" dirty="0"/>
                <a:t>Cierre de hallazgos  de no cumplimento y atención a mejoras</a:t>
              </a:r>
            </a:p>
          </p:txBody>
        </p:sp>
        <p:sp>
          <p:nvSpPr>
            <p:cNvPr id="37" name="CuadroTexto 36">
              <a:extLst>
                <a:ext uri="{FF2B5EF4-FFF2-40B4-BE49-F238E27FC236}">
                  <a16:creationId xmlns:a16="http://schemas.microsoft.com/office/drawing/2014/main" id="{29F83CC3-3C93-4514-A24E-4CF9EBB85837}"/>
                </a:ext>
              </a:extLst>
            </p:cNvPr>
            <p:cNvSpPr txBox="1"/>
            <p:nvPr/>
          </p:nvSpPr>
          <p:spPr>
            <a:xfrm>
              <a:off x="9680626" y="3591252"/>
              <a:ext cx="2008019" cy="646331"/>
            </a:xfrm>
            <a:prstGeom prst="rect">
              <a:avLst/>
            </a:prstGeom>
            <a:solidFill>
              <a:srgbClr val="7030A0"/>
            </a:solidFill>
          </p:spPr>
          <p:txBody>
            <a:bodyPr wrap="square" rtlCol="0">
              <a:spAutoFit/>
            </a:bodyPr>
            <a:lstStyle>
              <a:defPPr>
                <a:defRPr lang="en-US"/>
              </a:defPPr>
              <a:lvl1pPr algn="ctr">
                <a:defRPr>
                  <a:solidFill>
                    <a:schemeClr val="bg1"/>
                  </a:solidFill>
                </a:defRPr>
              </a:lvl1pPr>
            </a:lstStyle>
            <a:p>
              <a:r>
                <a:rPr lang="es-MX" dirty="0"/>
                <a:t>Informe de seguimiento </a:t>
              </a:r>
            </a:p>
          </p:txBody>
        </p:sp>
        <p:sp>
          <p:nvSpPr>
            <p:cNvPr id="38" name="CuadroTexto 37">
              <a:extLst>
                <a:ext uri="{FF2B5EF4-FFF2-40B4-BE49-F238E27FC236}">
                  <a16:creationId xmlns:a16="http://schemas.microsoft.com/office/drawing/2014/main" id="{46831882-DC33-4D99-94DA-99397CE9B1E3}"/>
                </a:ext>
              </a:extLst>
            </p:cNvPr>
            <p:cNvSpPr txBox="1"/>
            <p:nvPr/>
          </p:nvSpPr>
          <p:spPr>
            <a:xfrm>
              <a:off x="9680626" y="4606024"/>
              <a:ext cx="1719657" cy="646331"/>
            </a:xfrm>
            <a:prstGeom prst="rect">
              <a:avLst/>
            </a:prstGeom>
            <a:noFill/>
          </p:spPr>
          <p:txBody>
            <a:bodyPr wrap="square" rtlCol="0">
              <a:spAutoFit/>
            </a:bodyPr>
            <a:lstStyle/>
            <a:p>
              <a:pPr algn="ctr"/>
              <a:r>
                <a:rPr lang="es-MX" dirty="0"/>
                <a:t>Después de ir al sitio </a:t>
              </a:r>
            </a:p>
          </p:txBody>
        </p:sp>
      </p:grpSp>
    </p:spTree>
    <p:extLst>
      <p:ext uri="{BB962C8B-B14F-4D97-AF65-F5344CB8AC3E}">
        <p14:creationId xmlns:p14="http://schemas.microsoft.com/office/powerpoint/2010/main" val="398092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992519E-74E4-4672-8B73-B93FFA67C123}"/>
              </a:ext>
            </a:extLst>
          </p:cNvPr>
          <p:cNvPicPr>
            <a:picLocks noChangeAspect="1"/>
          </p:cNvPicPr>
          <p:nvPr/>
        </p:nvPicPr>
        <p:blipFill>
          <a:blip r:embed="rId2"/>
          <a:stretch>
            <a:fillRect/>
          </a:stretch>
        </p:blipFill>
        <p:spPr>
          <a:xfrm>
            <a:off x="905069" y="1365249"/>
            <a:ext cx="10311571" cy="5003605"/>
          </a:xfrm>
          <a:prstGeom prst="rect">
            <a:avLst/>
          </a:prstGeom>
        </p:spPr>
      </p:pic>
      <p:sp>
        <p:nvSpPr>
          <p:cNvPr id="2" name="Título 1">
            <a:extLst>
              <a:ext uri="{FF2B5EF4-FFF2-40B4-BE49-F238E27FC236}">
                <a16:creationId xmlns:a16="http://schemas.microsoft.com/office/drawing/2014/main" id="{A26F9C84-EE12-4D6D-9622-9FE7284F129A}"/>
              </a:ext>
            </a:extLst>
          </p:cNvPr>
          <p:cNvSpPr>
            <a:spLocks noGrp="1"/>
          </p:cNvSpPr>
          <p:nvPr>
            <p:ph type="title"/>
          </p:nvPr>
        </p:nvSpPr>
        <p:spPr/>
        <p:txBody>
          <a:bodyPr/>
          <a:lstStyle/>
          <a:p>
            <a:r>
              <a:rPr lang="es-MX" dirty="0"/>
              <a:t>Proceso de auditoria eficaz </a:t>
            </a:r>
            <a:br>
              <a:rPr lang="es-MX" dirty="0"/>
            </a:br>
            <a:endParaRPr lang="es-MX" dirty="0"/>
          </a:p>
        </p:txBody>
      </p:sp>
      <p:sp>
        <p:nvSpPr>
          <p:cNvPr id="3" name="Marcador de contenido 2">
            <a:extLst>
              <a:ext uri="{FF2B5EF4-FFF2-40B4-BE49-F238E27FC236}">
                <a16:creationId xmlns:a16="http://schemas.microsoft.com/office/drawing/2014/main" id="{5ADA142A-508C-419C-9856-A51F15B1C87A}"/>
              </a:ext>
            </a:extLst>
          </p:cNvPr>
          <p:cNvSpPr>
            <a:spLocks noGrp="1"/>
          </p:cNvSpPr>
          <p:nvPr>
            <p:ph idx="1"/>
          </p:nvPr>
        </p:nvSpPr>
        <p:spPr>
          <a:xfrm>
            <a:off x="1097280" y="1845734"/>
            <a:ext cx="10058400" cy="3647016"/>
          </a:xfrm>
          <a:solidFill>
            <a:srgbClr val="FFFFFF">
              <a:alpha val="49000"/>
            </a:srgbClr>
          </a:solidFill>
        </p:spPr>
        <p:txBody>
          <a:bodyPr>
            <a:normAutofit/>
          </a:bodyPr>
          <a:lstStyle/>
          <a:p>
            <a:r>
              <a:rPr lang="es-MX" sz="3600" b="1" dirty="0"/>
              <a:t>Las auditorías son una herramienta poderosa cuyos resultados permite la mejora de la organización para aumentar la confianza y capacidad  de las prácticas empresariales; además son básicas para tomar decisiones oportunas e informadas. </a:t>
            </a:r>
          </a:p>
          <a:p>
            <a:endParaRPr lang="es-MX" sz="3600" b="1" dirty="0"/>
          </a:p>
        </p:txBody>
      </p:sp>
      <p:sp>
        <p:nvSpPr>
          <p:cNvPr id="4" name="Marcador de número de diapositiva 3">
            <a:extLst>
              <a:ext uri="{FF2B5EF4-FFF2-40B4-BE49-F238E27FC236}">
                <a16:creationId xmlns:a16="http://schemas.microsoft.com/office/drawing/2014/main" id="{D4C32FCA-5213-464A-8C13-DDFEDF73A97C}"/>
              </a:ext>
            </a:extLst>
          </p:cNvPr>
          <p:cNvSpPr>
            <a:spLocks noGrp="1"/>
          </p:cNvSpPr>
          <p:nvPr>
            <p:ph type="sldNum" sz="quarter" idx="12"/>
          </p:nvPr>
        </p:nvSpPr>
        <p:spPr/>
        <p:txBody>
          <a:bodyPr/>
          <a:lstStyle/>
          <a:p>
            <a:pPr rtl="0"/>
            <a:fld id="{4FAB73BC-B049-4115-A692-8D63A059BFB8}" type="slidenum">
              <a:rPr lang="es-ES" noProof="0" smtClean="0"/>
              <a:t>13</a:t>
            </a:fld>
            <a:endParaRPr lang="es-ES" noProof="0" dirty="0"/>
          </a:p>
        </p:txBody>
      </p:sp>
    </p:spTree>
    <p:extLst>
      <p:ext uri="{BB962C8B-B14F-4D97-AF65-F5344CB8AC3E}">
        <p14:creationId xmlns:p14="http://schemas.microsoft.com/office/powerpoint/2010/main" val="3690467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descr="Aguacates y pimientos en una tabla de cortar">
            <a:extLst>
              <a:ext uri="{FF2B5EF4-FFF2-40B4-BE49-F238E27FC236}">
                <a16:creationId xmlns:a16="http://schemas.microsoft.com/office/drawing/2014/main" id="{92C4C2DA-90B8-3144-9F35-4567B528019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2" name="Título 1">
            <a:extLst>
              <a:ext uri="{FF2B5EF4-FFF2-40B4-BE49-F238E27FC236}">
                <a16:creationId xmlns:a16="http://schemas.microsoft.com/office/drawing/2014/main" id="{A5C93519-6B29-1346-9FCB-0835B80531A4}"/>
              </a:ext>
            </a:extLst>
          </p:cNvPr>
          <p:cNvSpPr>
            <a:spLocks noGrp="1"/>
          </p:cNvSpPr>
          <p:nvPr>
            <p:ph type="ctrTitle"/>
          </p:nvPr>
        </p:nvSpPr>
        <p:spPr/>
        <p:txBody>
          <a:bodyPr rtlCol="0" anchor="b">
            <a:normAutofit/>
          </a:bodyPr>
          <a:lstStyle/>
          <a:p>
            <a:pPr rtl="0"/>
            <a:r>
              <a:rPr lang="es-ES" dirty="0">
                <a:solidFill>
                  <a:srgbClr val="FFFFFF"/>
                </a:solidFill>
              </a:rPr>
              <a:t>Gracias</a:t>
            </a:r>
          </a:p>
        </p:txBody>
      </p:sp>
      <p:sp>
        <p:nvSpPr>
          <p:cNvPr id="3" name="Subtítulo 2">
            <a:extLst>
              <a:ext uri="{FF2B5EF4-FFF2-40B4-BE49-F238E27FC236}">
                <a16:creationId xmlns:a16="http://schemas.microsoft.com/office/drawing/2014/main" id="{D698B4E1-5F4F-8E4F-97D2-0176CBCC4A51}"/>
              </a:ext>
            </a:extLst>
          </p:cNvPr>
          <p:cNvSpPr>
            <a:spLocks noGrp="1"/>
          </p:cNvSpPr>
          <p:nvPr>
            <p:ph type="subTitle" idx="1"/>
          </p:nvPr>
        </p:nvSpPr>
        <p:spPr/>
        <p:txBody>
          <a:bodyPr rtlCol="0">
            <a:normAutofit/>
          </a:bodyPr>
          <a:lstStyle/>
          <a:p>
            <a:pPr rtl="0"/>
            <a:r>
              <a:rPr lang="es-ES" dirty="0">
                <a:solidFill>
                  <a:srgbClr val="FFFFFF"/>
                </a:solidFill>
              </a:rPr>
              <a:t>Norma angélica olmedo Díaz</a:t>
            </a:r>
          </a:p>
          <a:p>
            <a:pPr rtl="0"/>
            <a:r>
              <a:rPr lang="es-ES" dirty="0">
                <a:solidFill>
                  <a:srgbClr val="FFFFFF"/>
                </a:solidFill>
              </a:rPr>
              <a:t>NORMAOLMEDO@YAHOO.COM </a:t>
            </a:r>
          </a:p>
        </p:txBody>
      </p:sp>
    </p:spTree>
    <p:extLst>
      <p:ext uri="{BB962C8B-B14F-4D97-AF65-F5344CB8AC3E}">
        <p14:creationId xmlns:p14="http://schemas.microsoft.com/office/powerpoint/2010/main" val="256556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72A06B-3D98-4536-A606-E080A13ABB9F}"/>
              </a:ext>
            </a:extLst>
          </p:cNvPr>
          <p:cNvSpPr>
            <a:spLocks noGrp="1"/>
          </p:cNvSpPr>
          <p:nvPr>
            <p:ph type="title"/>
          </p:nvPr>
        </p:nvSpPr>
        <p:spPr/>
        <p:txBody>
          <a:bodyPr/>
          <a:lstStyle/>
          <a:p>
            <a:r>
              <a:rPr lang="es-MX" dirty="0"/>
              <a:t>Contenido </a:t>
            </a:r>
          </a:p>
        </p:txBody>
      </p:sp>
      <p:sp>
        <p:nvSpPr>
          <p:cNvPr id="3" name="Marcador de contenido 2">
            <a:extLst>
              <a:ext uri="{FF2B5EF4-FFF2-40B4-BE49-F238E27FC236}">
                <a16:creationId xmlns:a16="http://schemas.microsoft.com/office/drawing/2014/main" id="{91B86BF5-63C0-420F-9B65-A8AF686DA2FA}"/>
              </a:ext>
            </a:extLst>
          </p:cNvPr>
          <p:cNvSpPr>
            <a:spLocks noGrp="1"/>
          </p:cNvSpPr>
          <p:nvPr>
            <p:ph idx="1"/>
          </p:nvPr>
        </p:nvSpPr>
        <p:spPr/>
        <p:txBody>
          <a:bodyPr>
            <a:normAutofit/>
          </a:bodyPr>
          <a:lstStyle/>
          <a:p>
            <a:pPr lvl="0"/>
            <a:r>
              <a:rPr lang="es-MX" sz="2800" dirty="0"/>
              <a:t>Tipos de auditoría</a:t>
            </a:r>
          </a:p>
          <a:p>
            <a:pPr lvl="0"/>
            <a:r>
              <a:rPr lang="es-MX" sz="2800" dirty="0"/>
              <a:t>Principios de auditoria </a:t>
            </a:r>
          </a:p>
          <a:p>
            <a:pPr lvl="0"/>
            <a:r>
              <a:rPr lang="es-MX" sz="2800" dirty="0"/>
              <a:t>Competencia del auditor </a:t>
            </a:r>
          </a:p>
          <a:p>
            <a:pPr lvl="0"/>
            <a:r>
              <a:rPr lang="es-MX" sz="2800" dirty="0"/>
              <a:t>Programa de auditoría- Identificación y evaluación de riesgos en los programas de auditoría </a:t>
            </a:r>
          </a:p>
          <a:p>
            <a:pPr lvl="0"/>
            <a:r>
              <a:rPr lang="es-MX" sz="2800" dirty="0"/>
              <a:t>Realización de una auditoria </a:t>
            </a:r>
          </a:p>
          <a:p>
            <a:pPr marL="0" indent="0">
              <a:buNone/>
            </a:pPr>
            <a:endParaRPr lang="es-MX" sz="2800" dirty="0"/>
          </a:p>
        </p:txBody>
      </p:sp>
      <p:sp>
        <p:nvSpPr>
          <p:cNvPr id="4" name="Marcador de número de diapositiva 3">
            <a:extLst>
              <a:ext uri="{FF2B5EF4-FFF2-40B4-BE49-F238E27FC236}">
                <a16:creationId xmlns:a16="http://schemas.microsoft.com/office/drawing/2014/main" id="{352817AA-ECA7-477B-897D-DE464ADA85DF}"/>
              </a:ext>
            </a:extLst>
          </p:cNvPr>
          <p:cNvSpPr>
            <a:spLocks noGrp="1"/>
          </p:cNvSpPr>
          <p:nvPr>
            <p:ph type="sldNum" sz="quarter" idx="12"/>
          </p:nvPr>
        </p:nvSpPr>
        <p:spPr/>
        <p:txBody>
          <a:bodyPr/>
          <a:lstStyle/>
          <a:p>
            <a:pPr rtl="0"/>
            <a:fld id="{4FAB73BC-B049-4115-A692-8D63A059BFB8}" type="slidenum">
              <a:rPr lang="es-ES" noProof="0" smtClean="0"/>
              <a:t>2</a:t>
            </a:fld>
            <a:endParaRPr lang="es-ES" noProof="0" dirty="0"/>
          </a:p>
        </p:txBody>
      </p:sp>
    </p:spTree>
    <p:extLst>
      <p:ext uri="{BB962C8B-B14F-4D97-AF65-F5344CB8AC3E}">
        <p14:creationId xmlns:p14="http://schemas.microsoft.com/office/powerpoint/2010/main" val="2044322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A3240AA-9555-4886-B230-FDB644F56594}"/>
              </a:ext>
            </a:extLst>
          </p:cNvPr>
          <p:cNvPicPr>
            <a:picLocks noChangeAspect="1"/>
          </p:cNvPicPr>
          <p:nvPr/>
        </p:nvPicPr>
        <p:blipFill>
          <a:blip r:embed="rId2"/>
          <a:stretch>
            <a:fillRect/>
          </a:stretch>
        </p:blipFill>
        <p:spPr>
          <a:xfrm>
            <a:off x="8055241" y="2694532"/>
            <a:ext cx="3345398" cy="3644224"/>
          </a:xfrm>
          <a:prstGeom prst="rect">
            <a:avLst/>
          </a:prstGeom>
        </p:spPr>
      </p:pic>
      <p:sp>
        <p:nvSpPr>
          <p:cNvPr id="2" name="Título 1">
            <a:extLst>
              <a:ext uri="{FF2B5EF4-FFF2-40B4-BE49-F238E27FC236}">
                <a16:creationId xmlns:a16="http://schemas.microsoft.com/office/drawing/2014/main" id="{0CEE86AF-CD37-4529-969D-740C311FB432}"/>
              </a:ext>
            </a:extLst>
          </p:cNvPr>
          <p:cNvSpPr>
            <a:spLocks noGrp="1"/>
          </p:cNvSpPr>
          <p:nvPr>
            <p:ph type="title"/>
          </p:nvPr>
        </p:nvSpPr>
        <p:spPr/>
        <p:txBody>
          <a:bodyPr/>
          <a:lstStyle/>
          <a:p>
            <a:r>
              <a:rPr lang="es-MX" dirty="0"/>
              <a:t>¿Qué es una auditoria? </a:t>
            </a:r>
          </a:p>
        </p:txBody>
      </p:sp>
      <p:sp>
        <p:nvSpPr>
          <p:cNvPr id="3" name="Marcador de contenido 2">
            <a:extLst>
              <a:ext uri="{FF2B5EF4-FFF2-40B4-BE49-F238E27FC236}">
                <a16:creationId xmlns:a16="http://schemas.microsoft.com/office/drawing/2014/main" id="{9505E3FD-580E-420A-950D-F21AEEBAB0E4}"/>
              </a:ext>
            </a:extLst>
          </p:cNvPr>
          <p:cNvSpPr>
            <a:spLocks noGrp="1"/>
          </p:cNvSpPr>
          <p:nvPr>
            <p:ph idx="1"/>
          </p:nvPr>
        </p:nvSpPr>
        <p:spPr/>
        <p:txBody>
          <a:bodyPr>
            <a:normAutofit/>
          </a:bodyPr>
          <a:lstStyle/>
          <a:p>
            <a:pPr marL="0" indent="0">
              <a:buNone/>
            </a:pPr>
            <a:r>
              <a:rPr lang="es-MX" sz="2800" b="1" dirty="0"/>
              <a:t>Es un proceso…</a:t>
            </a:r>
          </a:p>
          <a:p>
            <a:r>
              <a:rPr lang="es-MX" sz="2800" b="1" dirty="0"/>
              <a:t>Sistemático (tiene una metodología con criterios, ejemplo procedimiento )</a:t>
            </a:r>
          </a:p>
          <a:p>
            <a:r>
              <a:rPr lang="es-MX" sz="2800" b="1" dirty="0"/>
              <a:t>Independiente (sin conflicto de interés) </a:t>
            </a:r>
          </a:p>
          <a:p>
            <a:r>
              <a:rPr lang="es-MX" sz="2800" b="1" dirty="0"/>
              <a:t>Documentado para obtener evidencias objetivas y evaluarlas de manera objetiva (se basa en revisar registros, declaraciones de hechos, observación) </a:t>
            </a:r>
          </a:p>
          <a:p>
            <a:pPr marL="0" indent="0">
              <a:buNone/>
            </a:pPr>
            <a:endParaRPr lang="es-MX" sz="2800" b="1" dirty="0"/>
          </a:p>
        </p:txBody>
      </p:sp>
      <p:sp>
        <p:nvSpPr>
          <p:cNvPr id="4" name="Marcador de número de diapositiva 3">
            <a:extLst>
              <a:ext uri="{FF2B5EF4-FFF2-40B4-BE49-F238E27FC236}">
                <a16:creationId xmlns:a16="http://schemas.microsoft.com/office/drawing/2014/main" id="{EAE581BE-3599-421F-975D-5EA4DCA2C8AA}"/>
              </a:ext>
            </a:extLst>
          </p:cNvPr>
          <p:cNvSpPr>
            <a:spLocks noGrp="1"/>
          </p:cNvSpPr>
          <p:nvPr>
            <p:ph type="sldNum" sz="quarter" idx="12"/>
          </p:nvPr>
        </p:nvSpPr>
        <p:spPr/>
        <p:txBody>
          <a:bodyPr/>
          <a:lstStyle/>
          <a:p>
            <a:pPr rtl="0"/>
            <a:fld id="{4FAB73BC-B049-4115-A692-8D63A059BFB8}" type="slidenum">
              <a:rPr lang="es-ES" noProof="0" smtClean="0"/>
              <a:t>3</a:t>
            </a:fld>
            <a:endParaRPr lang="es-ES" noProof="0" dirty="0"/>
          </a:p>
        </p:txBody>
      </p:sp>
    </p:spTree>
    <p:extLst>
      <p:ext uri="{BB962C8B-B14F-4D97-AF65-F5344CB8AC3E}">
        <p14:creationId xmlns:p14="http://schemas.microsoft.com/office/powerpoint/2010/main" val="2443089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65CF538F-EF90-4053-9A4D-140E83A9146E}"/>
              </a:ext>
            </a:extLst>
          </p:cNvPr>
          <p:cNvPicPr>
            <a:picLocks noChangeAspect="1"/>
          </p:cNvPicPr>
          <p:nvPr/>
        </p:nvPicPr>
        <p:blipFill>
          <a:blip r:embed="rId2"/>
          <a:stretch>
            <a:fillRect/>
          </a:stretch>
        </p:blipFill>
        <p:spPr>
          <a:xfrm>
            <a:off x="-1" y="33091"/>
            <a:ext cx="12192001" cy="6296458"/>
          </a:xfrm>
          <a:prstGeom prst="rect">
            <a:avLst/>
          </a:prstGeom>
        </p:spPr>
      </p:pic>
      <p:sp>
        <p:nvSpPr>
          <p:cNvPr id="3" name="Título 2">
            <a:extLst>
              <a:ext uri="{FF2B5EF4-FFF2-40B4-BE49-F238E27FC236}">
                <a16:creationId xmlns:a16="http://schemas.microsoft.com/office/drawing/2014/main" id="{792D17DB-4194-4656-A96E-D2260463EC82}"/>
              </a:ext>
            </a:extLst>
          </p:cNvPr>
          <p:cNvSpPr>
            <a:spLocks noGrp="1"/>
          </p:cNvSpPr>
          <p:nvPr>
            <p:ph type="title"/>
          </p:nvPr>
        </p:nvSpPr>
        <p:spPr/>
        <p:txBody>
          <a:bodyPr/>
          <a:lstStyle/>
          <a:p>
            <a:r>
              <a:rPr lang="es-MX" dirty="0">
                <a:solidFill>
                  <a:schemeClr val="bg1"/>
                </a:solidFill>
              </a:rPr>
              <a:t>Ejemplos de criterios de auditoria </a:t>
            </a:r>
          </a:p>
        </p:txBody>
      </p:sp>
      <p:sp>
        <p:nvSpPr>
          <p:cNvPr id="4" name="Marcador de contenido 3">
            <a:extLst>
              <a:ext uri="{FF2B5EF4-FFF2-40B4-BE49-F238E27FC236}">
                <a16:creationId xmlns:a16="http://schemas.microsoft.com/office/drawing/2014/main" id="{673348F6-F253-4B55-BE43-B67E68DA1EFB}"/>
              </a:ext>
            </a:extLst>
          </p:cNvPr>
          <p:cNvSpPr>
            <a:spLocks noGrp="1"/>
          </p:cNvSpPr>
          <p:nvPr>
            <p:ph idx="1"/>
          </p:nvPr>
        </p:nvSpPr>
        <p:spPr>
          <a:xfrm>
            <a:off x="612396" y="1737360"/>
            <a:ext cx="11232859" cy="4307774"/>
          </a:xfrm>
          <a:solidFill>
            <a:schemeClr val="bg1">
              <a:alpha val="65000"/>
            </a:schemeClr>
          </a:solidFill>
        </p:spPr>
        <p:txBody>
          <a:bodyPr>
            <a:normAutofit/>
          </a:bodyPr>
          <a:lstStyle/>
          <a:p>
            <a:r>
              <a:rPr lang="es-MX" dirty="0"/>
              <a:t>Políticas aplicables </a:t>
            </a:r>
          </a:p>
          <a:p>
            <a:r>
              <a:rPr lang="es-MX" dirty="0"/>
              <a:t>Requisitos de los procesos  </a:t>
            </a:r>
          </a:p>
          <a:p>
            <a:r>
              <a:rPr lang="es-MX" dirty="0"/>
              <a:t>Requisitos reflejados en los procedimientos</a:t>
            </a:r>
          </a:p>
          <a:p>
            <a:r>
              <a:rPr lang="es-MX" dirty="0"/>
              <a:t>Objetivos definidos en el negocio </a:t>
            </a:r>
          </a:p>
          <a:p>
            <a:r>
              <a:rPr lang="es-MX" dirty="0"/>
              <a:t>Requisitos legales y reglamentarios (nacionales, estatales y municipales), por ejemplo ambientales, laborales, inocuidad, etc.  </a:t>
            </a:r>
          </a:p>
          <a:p>
            <a:r>
              <a:rPr lang="es-MX" dirty="0"/>
              <a:t>Requisitos propios del sistema de administración</a:t>
            </a:r>
          </a:p>
          <a:p>
            <a:r>
              <a:rPr lang="es-MX" dirty="0"/>
              <a:t>Requisitos de las partes interesadas pertinentes externas/internas, por ejemplo, clientes</a:t>
            </a:r>
          </a:p>
          <a:p>
            <a:r>
              <a:rPr lang="es-MX" dirty="0"/>
              <a:t>Códigos de conducta sectoriales u otros acuerdos planificados</a:t>
            </a:r>
          </a:p>
        </p:txBody>
      </p:sp>
      <p:sp>
        <p:nvSpPr>
          <p:cNvPr id="2" name="Marcador de número de diapositiva 1">
            <a:extLst>
              <a:ext uri="{FF2B5EF4-FFF2-40B4-BE49-F238E27FC236}">
                <a16:creationId xmlns:a16="http://schemas.microsoft.com/office/drawing/2014/main" id="{B77A1702-B22E-4A4A-A89F-533CAEEDD1B6}"/>
              </a:ext>
            </a:extLst>
          </p:cNvPr>
          <p:cNvSpPr>
            <a:spLocks noGrp="1"/>
          </p:cNvSpPr>
          <p:nvPr>
            <p:ph type="sldNum" sz="quarter" idx="12"/>
          </p:nvPr>
        </p:nvSpPr>
        <p:spPr/>
        <p:txBody>
          <a:bodyPr/>
          <a:lstStyle/>
          <a:p>
            <a:pPr rtl="0"/>
            <a:fld id="{4FAB73BC-B049-4115-A692-8D63A059BFB8}" type="slidenum">
              <a:rPr lang="es-ES" noProof="0" smtClean="0"/>
              <a:t>4</a:t>
            </a:fld>
            <a:endParaRPr lang="es-ES" noProof="0" dirty="0"/>
          </a:p>
        </p:txBody>
      </p:sp>
    </p:spTree>
    <p:extLst>
      <p:ext uri="{BB962C8B-B14F-4D97-AF65-F5344CB8AC3E}">
        <p14:creationId xmlns:p14="http://schemas.microsoft.com/office/powerpoint/2010/main" val="267685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FC7A023-5DD3-4A47-B947-1EB4E026309A}"/>
              </a:ext>
            </a:extLst>
          </p:cNvPr>
          <p:cNvSpPr>
            <a:spLocks noGrp="1"/>
          </p:cNvSpPr>
          <p:nvPr>
            <p:ph type="sldNum" sz="quarter" idx="12"/>
          </p:nvPr>
        </p:nvSpPr>
        <p:spPr/>
        <p:txBody>
          <a:bodyPr/>
          <a:lstStyle/>
          <a:p>
            <a:pPr rtl="0"/>
            <a:fld id="{4FAB73BC-B049-4115-A692-8D63A059BFB8}" type="slidenum">
              <a:rPr lang="es-ES" noProof="0" smtClean="0"/>
              <a:t>5</a:t>
            </a:fld>
            <a:endParaRPr lang="es-ES" noProof="0" dirty="0"/>
          </a:p>
        </p:txBody>
      </p:sp>
      <p:sp>
        <p:nvSpPr>
          <p:cNvPr id="6" name="CuadroTexto 5">
            <a:extLst>
              <a:ext uri="{FF2B5EF4-FFF2-40B4-BE49-F238E27FC236}">
                <a16:creationId xmlns:a16="http://schemas.microsoft.com/office/drawing/2014/main" id="{BEA098BE-BA6B-4AA2-BA54-EBD22FD2DAC6}"/>
              </a:ext>
            </a:extLst>
          </p:cNvPr>
          <p:cNvSpPr txBox="1"/>
          <p:nvPr/>
        </p:nvSpPr>
        <p:spPr>
          <a:xfrm>
            <a:off x="2955502" y="3208742"/>
            <a:ext cx="7236901" cy="1200329"/>
          </a:xfrm>
          <a:prstGeom prst="rect">
            <a:avLst/>
          </a:prstGeom>
          <a:noFill/>
        </p:spPr>
        <p:txBody>
          <a:bodyPr wrap="square" rtlCol="0">
            <a:spAutoFit/>
          </a:bodyPr>
          <a:lstStyle/>
          <a:p>
            <a:r>
              <a:rPr lang="es-MX" sz="2400" b="1" dirty="0"/>
              <a:t>Comparar a la Organización  vs criterios definidos </a:t>
            </a:r>
          </a:p>
          <a:p>
            <a:endParaRPr lang="es-MX" sz="2400" b="1" dirty="0"/>
          </a:p>
          <a:p>
            <a:endParaRPr lang="es-MX" sz="2400" b="1" dirty="0"/>
          </a:p>
        </p:txBody>
      </p:sp>
      <p:sp>
        <p:nvSpPr>
          <p:cNvPr id="7" name="Flecha: hacia abajo 6">
            <a:extLst>
              <a:ext uri="{FF2B5EF4-FFF2-40B4-BE49-F238E27FC236}">
                <a16:creationId xmlns:a16="http://schemas.microsoft.com/office/drawing/2014/main" id="{CDFCDE9C-53F5-46CE-B139-DC3DBBF7B35C}"/>
              </a:ext>
            </a:extLst>
          </p:cNvPr>
          <p:cNvSpPr/>
          <p:nvPr/>
        </p:nvSpPr>
        <p:spPr>
          <a:xfrm>
            <a:off x="5321416" y="4135230"/>
            <a:ext cx="584433" cy="4707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b="1" dirty="0"/>
          </a:p>
        </p:txBody>
      </p:sp>
      <p:sp>
        <p:nvSpPr>
          <p:cNvPr id="8" name="CuadroTexto 7">
            <a:extLst>
              <a:ext uri="{FF2B5EF4-FFF2-40B4-BE49-F238E27FC236}">
                <a16:creationId xmlns:a16="http://schemas.microsoft.com/office/drawing/2014/main" id="{21B45846-C7B9-4341-A61B-5202CEBF5BE7}"/>
              </a:ext>
            </a:extLst>
          </p:cNvPr>
          <p:cNvSpPr txBox="1"/>
          <p:nvPr/>
        </p:nvSpPr>
        <p:spPr>
          <a:xfrm>
            <a:off x="1791049" y="5187989"/>
            <a:ext cx="8609901" cy="461665"/>
          </a:xfrm>
          <a:prstGeom prst="rect">
            <a:avLst/>
          </a:prstGeom>
          <a:noFill/>
        </p:spPr>
        <p:txBody>
          <a:bodyPr wrap="square" rtlCol="0">
            <a:spAutoFit/>
          </a:bodyPr>
          <a:lstStyle/>
          <a:p>
            <a:r>
              <a:rPr lang="es-MX" sz="2400" b="1" dirty="0"/>
              <a:t>Resultado  de la comparación: cumple/no cumple/hay debilidades </a:t>
            </a:r>
          </a:p>
        </p:txBody>
      </p:sp>
      <p:sp>
        <p:nvSpPr>
          <p:cNvPr id="9" name="CuadroTexto 8">
            <a:extLst>
              <a:ext uri="{FF2B5EF4-FFF2-40B4-BE49-F238E27FC236}">
                <a16:creationId xmlns:a16="http://schemas.microsoft.com/office/drawing/2014/main" id="{74E94AA7-939B-4CFB-B476-0501A749E965}"/>
              </a:ext>
            </a:extLst>
          </p:cNvPr>
          <p:cNvSpPr txBox="1"/>
          <p:nvPr/>
        </p:nvSpPr>
        <p:spPr>
          <a:xfrm>
            <a:off x="947958" y="1148588"/>
            <a:ext cx="10133899" cy="1938992"/>
          </a:xfrm>
          <a:prstGeom prst="rect">
            <a:avLst/>
          </a:prstGeom>
          <a:noFill/>
        </p:spPr>
        <p:txBody>
          <a:bodyPr wrap="square" rtlCol="0">
            <a:spAutoFit/>
          </a:bodyPr>
          <a:lstStyle/>
          <a:p>
            <a:pPr algn="just"/>
            <a:r>
              <a:rPr lang="es-MX" sz="2400" b="1" dirty="0"/>
              <a:t>La finalidad de la auditoria es determinar el grado en que se tiene cumplimiento contra criterios definidos, ejemplo requisitos legales, requisitos con base en un modelo reconocido como ISO 22000, ISO 9001, requisitos de los clientes o requisitos propios establecidos por la organización </a:t>
            </a:r>
          </a:p>
          <a:p>
            <a:pPr algn="just"/>
            <a:endParaRPr lang="es-MX" sz="2400" b="1" dirty="0"/>
          </a:p>
        </p:txBody>
      </p:sp>
      <p:pic>
        <p:nvPicPr>
          <p:cNvPr id="10" name="Imagen 9">
            <a:extLst>
              <a:ext uri="{FF2B5EF4-FFF2-40B4-BE49-F238E27FC236}">
                <a16:creationId xmlns:a16="http://schemas.microsoft.com/office/drawing/2014/main" id="{A0340434-DC08-444D-ACC5-629BDF85202A}"/>
              </a:ext>
            </a:extLst>
          </p:cNvPr>
          <p:cNvPicPr>
            <a:picLocks noChangeAspect="1"/>
          </p:cNvPicPr>
          <p:nvPr/>
        </p:nvPicPr>
        <p:blipFill>
          <a:blip r:embed="rId2"/>
          <a:stretch>
            <a:fillRect/>
          </a:stretch>
        </p:blipFill>
        <p:spPr>
          <a:xfrm>
            <a:off x="450427" y="2682914"/>
            <a:ext cx="2505075" cy="2505075"/>
          </a:xfrm>
          <a:prstGeom prst="rect">
            <a:avLst/>
          </a:prstGeom>
        </p:spPr>
      </p:pic>
    </p:spTree>
    <p:extLst>
      <p:ext uri="{BB962C8B-B14F-4D97-AF65-F5344CB8AC3E}">
        <p14:creationId xmlns:p14="http://schemas.microsoft.com/office/powerpoint/2010/main" val="9337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5218363-42ED-4851-B20D-3A787A16FC49}"/>
              </a:ext>
            </a:extLst>
          </p:cNvPr>
          <p:cNvPicPr>
            <a:picLocks noChangeAspect="1"/>
          </p:cNvPicPr>
          <p:nvPr/>
        </p:nvPicPr>
        <p:blipFill>
          <a:blip r:embed="rId2"/>
          <a:stretch>
            <a:fillRect/>
          </a:stretch>
        </p:blipFill>
        <p:spPr>
          <a:xfrm>
            <a:off x="2459838" y="4758854"/>
            <a:ext cx="6096000" cy="1700931"/>
          </a:xfrm>
          <a:prstGeom prst="rect">
            <a:avLst/>
          </a:prstGeom>
        </p:spPr>
      </p:pic>
      <p:sp>
        <p:nvSpPr>
          <p:cNvPr id="2" name="Título 1">
            <a:extLst>
              <a:ext uri="{FF2B5EF4-FFF2-40B4-BE49-F238E27FC236}">
                <a16:creationId xmlns:a16="http://schemas.microsoft.com/office/drawing/2014/main" id="{4007B9A6-F61E-4625-829C-1CED3A3E93B3}"/>
              </a:ext>
            </a:extLst>
          </p:cNvPr>
          <p:cNvSpPr>
            <a:spLocks noGrp="1"/>
          </p:cNvSpPr>
          <p:nvPr>
            <p:ph type="title"/>
          </p:nvPr>
        </p:nvSpPr>
        <p:spPr/>
        <p:txBody>
          <a:bodyPr/>
          <a:lstStyle/>
          <a:p>
            <a:r>
              <a:rPr lang="es-MX" dirty="0"/>
              <a:t>Tipos de auditoría </a:t>
            </a:r>
          </a:p>
        </p:txBody>
      </p:sp>
      <p:sp>
        <p:nvSpPr>
          <p:cNvPr id="3" name="Marcador de contenido 2">
            <a:extLst>
              <a:ext uri="{FF2B5EF4-FFF2-40B4-BE49-F238E27FC236}">
                <a16:creationId xmlns:a16="http://schemas.microsoft.com/office/drawing/2014/main" id="{E28ECA00-1E86-4188-8820-E0F86B8F215A}"/>
              </a:ext>
            </a:extLst>
          </p:cNvPr>
          <p:cNvSpPr>
            <a:spLocks noGrp="1"/>
          </p:cNvSpPr>
          <p:nvPr>
            <p:ph idx="1"/>
          </p:nvPr>
        </p:nvSpPr>
        <p:spPr/>
        <p:txBody>
          <a:bodyPr>
            <a:normAutofit/>
          </a:bodyPr>
          <a:lstStyle/>
          <a:p>
            <a:r>
              <a:rPr lang="es-MX" dirty="0"/>
              <a:t> </a:t>
            </a:r>
          </a:p>
        </p:txBody>
      </p:sp>
      <p:sp>
        <p:nvSpPr>
          <p:cNvPr id="4" name="Marcador de número de diapositiva 3">
            <a:extLst>
              <a:ext uri="{FF2B5EF4-FFF2-40B4-BE49-F238E27FC236}">
                <a16:creationId xmlns:a16="http://schemas.microsoft.com/office/drawing/2014/main" id="{DA70B9CF-6E39-4388-ACCB-1EE6D294BE1F}"/>
              </a:ext>
            </a:extLst>
          </p:cNvPr>
          <p:cNvSpPr>
            <a:spLocks noGrp="1"/>
          </p:cNvSpPr>
          <p:nvPr>
            <p:ph type="sldNum" sz="quarter" idx="12"/>
          </p:nvPr>
        </p:nvSpPr>
        <p:spPr/>
        <p:txBody>
          <a:bodyPr/>
          <a:lstStyle/>
          <a:p>
            <a:pPr rtl="0"/>
            <a:fld id="{4FAB73BC-B049-4115-A692-8D63A059BFB8}" type="slidenum">
              <a:rPr lang="es-ES" noProof="0" smtClean="0"/>
              <a:pPr rtl="0"/>
              <a:t>6</a:t>
            </a:fld>
            <a:endParaRPr lang="es-ES" noProof="0" dirty="0"/>
          </a:p>
        </p:txBody>
      </p:sp>
      <p:graphicFrame>
        <p:nvGraphicFramePr>
          <p:cNvPr id="5" name="Tabla 5">
            <a:extLst>
              <a:ext uri="{FF2B5EF4-FFF2-40B4-BE49-F238E27FC236}">
                <a16:creationId xmlns:a16="http://schemas.microsoft.com/office/drawing/2014/main" id="{547C71DE-E3AB-4ACA-B6E6-B0C255A53D34}"/>
              </a:ext>
            </a:extLst>
          </p:cNvPr>
          <p:cNvGraphicFramePr>
            <a:graphicFrameLocks noGrp="1"/>
          </p:cNvGraphicFramePr>
          <p:nvPr>
            <p:extLst>
              <p:ext uri="{D42A27DB-BD31-4B8C-83A1-F6EECF244321}">
                <p14:modId xmlns:p14="http://schemas.microsoft.com/office/powerpoint/2010/main" val="829676487"/>
              </p:ext>
            </p:extLst>
          </p:nvPr>
        </p:nvGraphicFramePr>
        <p:xfrm>
          <a:off x="2459838" y="1718838"/>
          <a:ext cx="6117771" cy="3291840"/>
        </p:xfrm>
        <a:graphic>
          <a:graphicData uri="http://schemas.openxmlformats.org/drawingml/2006/table">
            <a:tbl>
              <a:tblPr firstRow="1" bandRow="1">
                <a:tableStyleId>{F5AB1C69-6EDB-4FF4-983F-18BD219EF322}</a:tableStyleId>
              </a:tblPr>
              <a:tblGrid>
                <a:gridCol w="2039257">
                  <a:extLst>
                    <a:ext uri="{9D8B030D-6E8A-4147-A177-3AD203B41FA5}">
                      <a16:colId xmlns:a16="http://schemas.microsoft.com/office/drawing/2014/main" val="1557045668"/>
                    </a:ext>
                  </a:extLst>
                </a:gridCol>
                <a:gridCol w="2039257">
                  <a:extLst>
                    <a:ext uri="{9D8B030D-6E8A-4147-A177-3AD203B41FA5}">
                      <a16:colId xmlns:a16="http://schemas.microsoft.com/office/drawing/2014/main" val="65456960"/>
                    </a:ext>
                  </a:extLst>
                </a:gridCol>
                <a:gridCol w="2039257">
                  <a:extLst>
                    <a:ext uri="{9D8B030D-6E8A-4147-A177-3AD203B41FA5}">
                      <a16:colId xmlns:a16="http://schemas.microsoft.com/office/drawing/2014/main" val="3800679763"/>
                    </a:ext>
                  </a:extLst>
                </a:gridCol>
              </a:tblGrid>
              <a:tr h="370840">
                <a:tc>
                  <a:txBody>
                    <a:bodyPr/>
                    <a:lstStyle/>
                    <a:p>
                      <a:r>
                        <a:rPr lang="es-MX" sz="1800" u="none" strike="noStrike" kern="1200" baseline="0" dirty="0"/>
                        <a:t>Auditoría de primera parte</a:t>
                      </a:r>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u="none" strike="noStrike" kern="1200" baseline="0" dirty="0"/>
                        <a:t>Auditoría de segunda parte</a:t>
                      </a:r>
                      <a:endParaRPr lang="es-MX" dirty="0"/>
                    </a:p>
                    <a:p>
                      <a:endParaRPr lang="es-MX"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800" u="none" strike="noStrike" kern="1200" baseline="0" dirty="0"/>
                        <a:t>Auditoría de tercera parte</a:t>
                      </a:r>
                    </a:p>
                    <a:p>
                      <a:endParaRPr lang="es-MX" dirty="0"/>
                    </a:p>
                  </a:txBody>
                  <a:tcPr/>
                </a:tc>
                <a:extLst>
                  <a:ext uri="{0D108BD9-81ED-4DB2-BD59-A6C34878D82A}">
                    <a16:rowId xmlns:a16="http://schemas.microsoft.com/office/drawing/2014/main" val="2732215152"/>
                  </a:ext>
                </a:extLst>
              </a:tr>
              <a:tr h="370840">
                <a:tc>
                  <a:txBody>
                    <a:bodyPr/>
                    <a:lstStyle/>
                    <a:p>
                      <a:r>
                        <a:rPr lang="es-MX" sz="1800" u="none" strike="noStrike" kern="1200" baseline="0" dirty="0"/>
                        <a:t>Auditoría interna </a:t>
                      </a:r>
                      <a:endParaRPr lang="es-MX" dirty="0"/>
                    </a:p>
                  </a:txBody>
                  <a:tcPr/>
                </a:tc>
                <a:tc>
                  <a:txBody>
                    <a:bodyPr/>
                    <a:lstStyle/>
                    <a:p>
                      <a:r>
                        <a:rPr lang="es-MX" sz="1800" u="none" strike="noStrike" kern="1200" baseline="0" dirty="0"/>
                        <a:t>Auditoría externa de proveedor </a:t>
                      </a:r>
                      <a:endParaRPr lang="es-MX" dirty="0"/>
                    </a:p>
                  </a:txBody>
                  <a:tcPr/>
                </a:tc>
                <a:tc>
                  <a:txBody>
                    <a:bodyPr/>
                    <a:lstStyle/>
                    <a:p>
                      <a:r>
                        <a:rPr lang="es-MX" sz="1800" u="none" strike="noStrike" kern="1200" baseline="0" dirty="0"/>
                        <a:t>Auditoría de certificación y/o</a:t>
                      </a:r>
                    </a:p>
                    <a:p>
                      <a:r>
                        <a:rPr lang="es-MX" sz="1800" u="none" strike="noStrike" kern="1200" baseline="0" dirty="0"/>
                        <a:t>acreditación</a:t>
                      </a:r>
                    </a:p>
                    <a:p>
                      <a:endParaRPr lang="es-MX" dirty="0"/>
                    </a:p>
                  </a:txBody>
                  <a:tcPr/>
                </a:tc>
                <a:extLst>
                  <a:ext uri="{0D108BD9-81ED-4DB2-BD59-A6C34878D82A}">
                    <a16:rowId xmlns:a16="http://schemas.microsoft.com/office/drawing/2014/main" val="917540747"/>
                  </a:ext>
                </a:extLst>
              </a:tr>
              <a:tr h="370840">
                <a:tc>
                  <a:txBody>
                    <a:bodyPr/>
                    <a:lstStyle/>
                    <a:p>
                      <a:endParaRPr lang="es-MX" dirty="0"/>
                    </a:p>
                  </a:txBody>
                  <a:tcPr/>
                </a:tc>
                <a:tc>
                  <a:txBody>
                    <a:bodyPr/>
                    <a:lstStyle/>
                    <a:p>
                      <a:r>
                        <a:rPr lang="es-MX" sz="1800" u="none" strike="noStrike" kern="1200" baseline="0" dirty="0"/>
                        <a:t>Otra auditoría externa de parte</a:t>
                      </a:r>
                    </a:p>
                    <a:p>
                      <a:r>
                        <a:rPr lang="es-MX" sz="1800" u="none" strike="noStrike" kern="1200" baseline="0" dirty="0"/>
                        <a:t>interesada</a:t>
                      </a:r>
                    </a:p>
                    <a:p>
                      <a:endParaRPr lang="es-MX" dirty="0"/>
                    </a:p>
                  </a:txBody>
                  <a:tcPr/>
                </a:tc>
                <a:tc>
                  <a:txBody>
                    <a:bodyPr/>
                    <a:lstStyle/>
                    <a:p>
                      <a:r>
                        <a:rPr lang="es-MX" sz="1800" u="none" strike="noStrike" kern="1200" baseline="0" dirty="0"/>
                        <a:t>Auditoría legal, reglamentaria o</a:t>
                      </a:r>
                    </a:p>
                    <a:p>
                      <a:r>
                        <a:rPr lang="es-MX" sz="1800" u="none" strike="noStrike" kern="1200" baseline="0" dirty="0"/>
                        <a:t>similar</a:t>
                      </a:r>
                      <a:endParaRPr lang="es-MX" dirty="0"/>
                    </a:p>
                    <a:p>
                      <a:endParaRPr lang="es-MX" dirty="0"/>
                    </a:p>
                  </a:txBody>
                  <a:tcPr/>
                </a:tc>
                <a:extLst>
                  <a:ext uri="{0D108BD9-81ED-4DB2-BD59-A6C34878D82A}">
                    <a16:rowId xmlns:a16="http://schemas.microsoft.com/office/drawing/2014/main" val="3392100227"/>
                  </a:ext>
                </a:extLst>
              </a:tr>
            </a:tbl>
          </a:graphicData>
        </a:graphic>
      </p:graphicFrame>
    </p:spTree>
    <p:extLst>
      <p:ext uri="{BB962C8B-B14F-4D97-AF65-F5344CB8AC3E}">
        <p14:creationId xmlns:p14="http://schemas.microsoft.com/office/powerpoint/2010/main" val="434695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BAF7AA2-F85C-4495-A867-B20A3241EA98}"/>
              </a:ext>
            </a:extLst>
          </p:cNvPr>
          <p:cNvPicPr>
            <a:picLocks noChangeAspect="1"/>
          </p:cNvPicPr>
          <p:nvPr/>
        </p:nvPicPr>
        <p:blipFill>
          <a:blip r:embed="rId2"/>
          <a:stretch>
            <a:fillRect/>
          </a:stretch>
        </p:blipFill>
        <p:spPr>
          <a:xfrm>
            <a:off x="6433132" y="1845734"/>
            <a:ext cx="5600700" cy="4200525"/>
          </a:xfrm>
          <a:prstGeom prst="rect">
            <a:avLst/>
          </a:prstGeom>
        </p:spPr>
      </p:pic>
      <p:sp>
        <p:nvSpPr>
          <p:cNvPr id="2" name="Título 1">
            <a:extLst>
              <a:ext uri="{FF2B5EF4-FFF2-40B4-BE49-F238E27FC236}">
                <a16:creationId xmlns:a16="http://schemas.microsoft.com/office/drawing/2014/main" id="{BD5C2CD0-EA7F-4FFE-B917-1CA23697FB7E}"/>
              </a:ext>
            </a:extLst>
          </p:cNvPr>
          <p:cNvSpPr>
            <a:spLocks noGrp="1"/>
          </p:cNvSpPr>
          <p:nvPr>
            <p:ph type="title"/>
          </p:nvPr>
        </p:nvSpPr>
        <p:spPr/>
        <p:txBody>
          <a:bodyPr/>
          <a:lstStyle/>
          <a:p>
            <a:r>
              <a:rPr lang="es-MX" dirty="0"/>
              <a:t>Más aún una auditoría…</a:t>
            </a:r>
          </a:p>
        </p:txBody>
      </p:sp>
      <p:sp>
        <p:nvSpPr>
          <p:cNvPr id="3" name="Marcador de contenido 2">
            <a:extLst>
              <a:ext uri="{FF2B5EF4-FFF2-40B4-BE49-F238E27FC236}">
                <a16:creationId xmlns:a16="http://schemas.microsoft.com/office/drawing/2014/main" id="{7B71ECEC-9777-469A-B306-634726E42801}"/>
              </a:ext>
            </a:extLst>
          </p:cNvPr>
          <p:cNvSpPr>
            <a:spLocks noGrp="1"/>
          </p:cNvSpPr>
          <p:nvPr>
            <p:ph idx="1"/>
          </p:nvPr>
        </p:nvSpPr>
        <p:spPr>
          <a:xfrm>
            <a:off x="1097280" y="1845733"/>
            <a:ext cx="10058400" cy="4308899"/>
          </a:xfrm>
        </p:spPr>
        <p:txBody>
          <a:bodyPr>
            <a:normAutofit/>
          </a:bodyPr>
          <a:lstStyle/>
          <a:p>
            <a:r>
              <a:rPr lang="es-MX" sz="2800" b="1" dirty="0"/>
              <a:t>…permite detectar:</a:t>
            </a:r>
          </a:p>
          <a:p>
            <a:r>
              <a:rPr lang="es-MX" sz="2800" dirty="0"/>
              <a:t>Áreas de oportunidad es decir mejoras</a:t>
            </a:r>
          </a:p>
          <a:p>
            <a:r>
              <a:rPr lang="es-MX" sz="2800" dirty="0"/>
              <a:t>Debilidades o riesgos en las practicas actuales</a:t>
            </a:r>
          </a:p>
          <a:p>
            <a:r>
              <a:rPr lang="es-MX" sz="2800" dirty="0"/>
              <a:t>Definir el grado de desempeño, madurez y la eficacia en la consecución de objetivos </a:t>
            </a:r>
          </a:p>
          <a:p>
            <a:r>
              <a:rPr lang="es-MX" sz="2800" dirty="0"/>
              <a:t>Aporte de valor a las partes externas</a:t>
            </a:r>
          </a:p>
          <a:p>
            <a:r>
              <a:rPr lang="es-MX" sz="2800" dirty="0"/>
              <a:t>Grado en que se cumplen los requisitos </a:t>
            </a:r>
          </a:p>
        </p:txBody>
      </p:sp>
      <p:sp>
        <p:nvSpPr>
          <p:cNvPr id="4" name="Marcador de número de diapositiva 3">
            <a:extLst>
              <a:ext uri="{FF2B5EF4-FFF2-40B4-BE49-F238E27FC236}">
                <a16:creationId xmlns:a16="http://schemas.microsoft.com/office/drawing/2014/main" id="{32F9B4EA-4145-49CD-89BE-4BBA884D156C}"/>
              </a:ext>
            </a:extLst>
          </p:cNvPr>
          <p:cNvSpPr>
            <a:spLocks noGrp="1"/>
          </p:cNvSpPr>
          <p:nvPr>
            <p:ph type="sldNum" sz="quarter" idx="12"/>
          </p:nvPr>
        </p:nvSpPr>
        <p:spPr/>
        <p:txBody>
          <a:bodyPr/>
          <a:lstStyle/>
          <a:p>
            <a:pPr rtl="0"/>
            <a:fld id="{4FAB73BC-B049-4115-A692-8D63A059BFB8}" type="slidenum">
              <a:rPr lang="es-ES" noProof="0" smtClean="0"/>
              <a:t>7</a:t>
            </a:fld>
            <a:endParaRPr lang="es-ES" noProof="0" dirty="0"/>
          </a:p>
        </p:txBody>
      </p:sp>
    </p:spTree>
    <p:extLst>
      <p:ext uri="{BB962C8B-B14F-4D97-AF65-F5344CB8AC3E}">
        <p14:creationId xmlns:p14="http://schemas.microsoft.com/office/powerpoint/2010/main" val="1306988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F873143-0229-42B8-9E0A-C0BDBD6F4283}"/>
              </a:ext>
            </a:extLst>
          </p:cNvPr>
          <p:cNvPicPr>
            <a:picLocks noChangeAspect="1"/>
          </p:cNvPicPr>
          <p:nvPr/>
        </p:nvPicPr>
        <p:blipFill>
          <a:blip r:embed="rId2"/>
          <a:stretch>
            <a:fillRect/>
          </a:stretch>
        </p:blipFill>
        <p:spPr>
          <a:xfrm>
            <a:off x="78231" y="2402396"/>
            <a:ext cx="3017471" cy="3030942"/>
          </a:xfrm>
          <a:prstGeom prst="rect">
            <a:avLst/>
          </a:prstGeom>
        </p:spPr>
      </p:pic>
      <p:sp>
        <p:nvSpPr>
          <p:cNvPr id="2" name="Título 1">
            <a:extLst>
              <a:ext uri="{FF2B5EF4-FFF2-40B4-BE49-F238E27FC236}">
                <a16:creationId xmlns:a16="http://schemas.microsoft.com/office/drawing/2014/main" id="{6DB6BDB5-6A9C-413C-A53D-E0046A4D5D7B}"/>
              </a:ext>
            </a:extLst>
          </p:cNvPr>
          <p:cNvSpPr>
            <a:spLocks noGrp="1"/>
          </p:cNvSpPr>
          <p:nvPr>
            <p:ph type="title"/>
          </p:nvPr>
        </p:nvSpPr>
        <p:spPr/>
        <p:txBody>
          <a:bodyPr/>
          <a:lstStyle/>
          <a:p>
            <a:r>
              <a:rPr lang="es-MX" dirty="0"/>
              <a:t>Principios bajo los cuales se debería desempeñar una auditoria eficaz</a:t>
            </a:r>
          </a:p>
        </p:txBody>
      </p:sp>
      <p:sp>
        <p:nvSpPr>
          <p:cNvPr id="3" name="Marcador de contenido 2">
            <a:extLst>
              <a:ext uri="{FF2B5EF4-FFF2-40B4-BE49-F238E27FC236}">
                <a16:creationId xmlns:a16="http://schemas.microsoft.com/office/drawing/2014/main" id="{887CCF6E-90AF-41A5-A385-2ACBD7F22883}"/>
              </a:ext>
            </a:extLst>
          </p:cNvPr>
          <p:cNvSpPr>
            <a:spLocks noGrp="1"/>
          </p:cNvSpPr>
          <p:nvPr>
            <p:ph idx="1"/>
          </p:nvPr>
        </p:nvSpPr>
        <p:spPr>
          <a:xfrm>
            <a:off x="2768366" y="1845733"/>
            <a:ext cx="7508147" cy="4614051"/>
          </a:xfrm>
        </p:spPr>
        <p:txBody>
          <a:bodyPr>
            <a:normAutofit lnSpcReduction="10000"/>
          </a:bodyPr>
          <a:lstStyle/>
          <a:p>
            <a:r>
              <a:rPr lang="es-MX" sz="2400" b="1" dirty="0"/>
              <a:t>Integridad: </a:t>
            </a:r>
            <a:r>
              <a:rPr lang="es-MX" sz="2400" dirty="0"/>
              <a:t>ética, honestidad, imparcialidad, competencia, responsabilidad</a:t>
            </a:r>
          </a:p>
          <a:p>
            <a:r>
              <a:rPr lang="es-MX" sz="2400" b="1" dirty="0"/>
              <a:t>Presentación imparcial: </a:t>
            </a:r>
            <a:r>
              <a:rPr lang="es-MX" sz="2400" dirty="0"/>
              <a:t>veracidad y exactitud</a:t>
            </a:r>
          </a:p>
          <a:p>
            <a:r>
              <a:rPr lang="es-MX" sz="2400" b="1" dirty="0"/>
              <a:t>Debido cuidado profesional: </a:t>
            </a:r>
            <a:r>
              <a:rPr lang="es-MX" sz="2400" dirty="0"/>
              <a:t>diligencia y juicio objetivo</a:t>
            </a:r>
          </a:p>
          <a:p>
            <a:r>
              <a:rPr lang="es-MX" sz="2400" b="1" dirty="0"/>
              <a:t>Confidencialidad: </a:t>
            </a:r>
            <a:r>
              <a:rPr lang="es-MX" sz="2400" dirty="0"/>
              <a:t>seguridad de la información y su protección </a:t>
            </a:r>
          </a:p>
          <a:p>
            <a:r>
              <a:rPr lang="es-MX" sz="2400" b="1" dirty="0"/>
              <a:t>Independencia: </a:t>
            </a:r>
            <a:r>
              <a:rPr lang="es-MX" sz="2400" dirty="0"/>
              <a:t>para evitar sesgos en los resultados</a:t>
            </a:r>
          </a:p>
          <a:p>
            <a:r>
              <a:rPr lang="es-MX" sz="2400" b="1" dirty="0"/>
              <a:t>Enfoque basado en la evidencia: </a:t>
            </a:r>
            <a:r>
              <a:rPr lang="es-MX" sz="2400" dirty="0"/>
              <a:t>evidencia verificable y aplicarse un muestreo para dar confianza en los resultados</a:t>
            </a:r>
          </a:p>
          <a:p>
            <a:r>
              <a:rPr lang="es-MX" sz="2400" b="1" dirty="0"/>
              <a:t>Enfoque basado en riesgos </a:t>
            </a:r>
            <a:r>
              <a:rPr lang="es-MX" sz="2400" dirty="0"/>
              <a:t>enfocarse en asuntos que son relevantes</a:t>
            </a:r>
          </a:p>
        </p:txBody>
      </p:sp>
      <p:sp>
        <p:nvSpPr>
          <p:cNvPr id="4" name="Marcador de número de diapositiva 3">
            <a:extLst>
              <a:ext uri="{FF2B5EF4-FFF2-40B4-BE49-F238E27FC236}">
                <a16:creationId xmlns:a16="http://schemas.microsoft.com/office/drawing/2014/main" id="{F5489E31-571B-4D78-ADA1-2AC6545E9A93}"/>
              </a:ext>
            </a:extLst>
          </p:cNvPr>
          <p:cNvSpPr>
            <a:spLocks noGrp="1"/>
          </p:cNvSpPr>
          <p:nvPr>
            <p:ph type="sldNum" sz="quarter" idx="12"/>
          </p:nvPr>
        </p:nvSpPr>
        <p:spPr/>
        <p:txBody>
          <a:bodyPr/>
          <a:lstStyle/>
          <a:p>
            <a:pPr rtl="0"/>
            <a:fld id="{4FAB73BC-B049-4115-A692-8D63A059BFB8}" type="slidenum">
              <a:rPr lang="es-ES" noProof="0" smtClean="0"/>
              <a:t>8</a:t>
            </a:fld>
            <a:endParaRPr lang="es-ES" noProof="0" dirty="0"/>
          </a:p>
        </p:txBody>
      </p:sp>
    </p:spTree>
    <p:extLst>
      <p:ext uri="{BB962C8B-B14F-4D97-AF65-F5344CB8AC3E}">
        <p14:creationId xmlns:p14="http://schemas.microsoft.com/office/powerpoint/2010/main" val="4291022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DE7BD083-3BBA-48EE-8674-462D0FBA48CD}"/>
              </a:ext>
            </a:extLst>
          </p:cNvPr>
          <p:cNvPicPr>
            <a:picLocks noChangeAspect="1"/>
          </p:cNvPicPr>
          <p:nvPr/>
        </p:nvPicPr>
        <p:blipFill>
          <a:blip r:embed="rId2"/>
          <a:stretch>
            <a:fillRect/>
          </a:stretch>
        </p:blipFill>
        <p:spPr>
          <a:xfrm>
            <a:off x="4062090" y="2560367"/>
            <a:ext cx="3683466" cy="3683466"/>
          </a:xfrm>
          <a:prstGeom prst="rect">
            <a:avLst/>
          </a:prstGeom>
        </p:spPr>
      </p:pic>
      <p:sp>
        <p:nvSpPr>
          <p:cNvPr id="2" name="Título 1">
            <a:extLst>
              <a:ext uri="{FF2B5EF4-FFF2-40B4-BE49-F238E27FC236}">
                <a16:creationId xmlns:a16="http://schemas.microsoft.com/office/drawing/2014/main" id="{88FDB1E4-3AA9-4FDD-BFCC-D7301DF11047}"/>
              </a:ext>
            </a:extLst>
          </p:cNvPr>
          <p:cNvSpPr>
            <a:spLocks noGrp="1"/>
          </p:cNvSpPr>
          <p:nvPr>
            <p:ph type="title"/>
          </p:nvPr>
        </p:nvSpPr>
        <p:spPr/>
        <p:txBody>
          <a:bodyPr/>
          <a:lstStyle/>
          <a:p>
            <a:r>
              <a:rPr lang="es-MX" dirty="0"/>
              <a:t>Competencia de las y los auditores</a:t>
            </a:r>
          </a:p>
        </p:txBody>
      </p:sp>
      <p:sp>
        <p:nvSpPr>
          <p:cNvPr id="4" name="Marcador de número de diapositiva 3">
            <a:extLst>
              <a:ext uri="{FF2B5EF4-FFF2-40B4-BE49-F238E27FC236}">
                <a16:creationId xmlns:a16="http://schemas.microsoft.com/office/drawing/2014/main" id="{6776C57A-AD3B-443F-805B-B3289250CC72}"/>
              </a:ext>
            </a:extLst>
          </p:cNvPr>
          <p:cNvSpPr>
            <a:spLocks noGrp="1"/>
          </p:cNvSpPr>
          <p:nvPr>
            <p:ph type="sldNum" sz="quarter" idx="12"/>
          </p:nvPr>
        </p:nvSpPr>
        <p:spPr/>
        <p:txBody>
          <a:bodyPr/>
          <a:lstStyle/>
          <a:p>
            <a:pPr rtl="0"/>
            <a:fld id="{4FAB73BC-B049-4115-A692-8D63A059BFB8}" type="slidenum">
              <a:rPr lang="es-ES" noProof="0" smtClean="0"/>
              <a:pPr rtl="0"/>
              <a:t>9</a:t>
            </a:fld>
            <a:endParaRPr lang="es-ES" noProof="0" dirty="0"/>
          </a:p>
        </p:txBody>
      </p:sp>
      <p:sp>
        <p:nvSpPr>
          <p:cNvPr id="3" name="Marcador de contenido 2">
            <a:extLst>
              <a:ext uri="{FF2B5EF4-FFF2-40B4-BE49-F238E27FC236}">
                <a16:creationId xmlns:a16="http://schemas.microsoft.com/office/drawing/2014/main" id="{45A4A0A9-C4A9-45D4-ACCA-E641FEBD71F0}"/>
              </a:ext>
            </a:extLst>
          </p:cNvPr>
          <p:cNvSpPr>
            <a:spLocks noGrp="1"/>
          </p:cNvSpPr>
          <p:nvPr>
            <p:ph idx="4294967295"/>
          </p:nvPr>
        </p:nvSpPr>
        <p:spPr>
          <a:xfrm>
            <a:off x="640359" y="1870337"/>
            <a:ext cx="10058400" cy="829824"/>
          </a:xfrm>
        </p:spPr>
        <p:txBody>
          <a:bodyPr>
            <a:normAutofit/>
          </a:bodyPr>
          <a:lstStyle/>
          <a:p>
            <a:pPr algn="ctr"/>
            <a:r>
              <a:rPr lang="es-MX" b="1" dirty="0"/>
              <a:t>Competencia: </a:t>
            </a:r>
            <a:r>
              <a:rPr lang="es-MX" dirty="0"/>
              <a:t>Capacidad para aplicar conocimientos y habilidades con el fin de lograr los resultados previstos.</a:t>
            </a:r>
          </a:p>
        </p:txBody>
      </p:sp>
      <p:sp>
        <p:nvSpPr>
          <p:cNvPr id="5" name="CuadroTexto 4">
            <a:extLst>
              <a:ext uri="{FF2B5EF4-FFF2-40B4-BE49-F238E27FC236}">
                <a16:creationId xmlns:a16="http://schemas.microsoft.com/office/drawing/2014/main" id="{11A5A2BB-53C9-4E70-9296-20911DC95858}"/>
              </a:ext>
            </a:extLst>
          </p:cNvPr>
          <p:cNvSpPr txBox="1"/>
          <p:nvPr/>
        </p:nvSpPr>
        <p:spPr>
          <a:xfrm>
            <a:off x="824495" y="2816087"/>
            <a:ext cx="2855855" cy="923330"/>
          </a:xfrm>
          <a:prstGeom prst="rect">
            <a:avLst/>
          </a:prstGeom>
          <a:solidFill>
            <a:srgbClr val="FFFF00"/>
          </a:solidFill>
          <a:ln>
            <a:solidFill>
              <a:srgbClr val="000000"/>
            </a:solidFill>
          </a:ln>
          <a:effectLst>
            <a:outerShdw blurRad="50800" dist="38100" dir="8100000" algn="tr" rotWithShape="0">
              <a:prstClr val="black">
                <a:alpha val="40000"/>
              </a:prstClr>
            </a:outerShdw>
          </a:effectLst>
        </p:spPr>
        <p:txBody>
          <a:bodyPr wrap="square" rtlCol="0">
            <a:spAutoFit/>
          </a:bodyPr>
          <a:lstStyle/>
          <a:p>
            <a:pPr algn="ctr"/>
            <a:r>
              <a:rPr lang="es-MX" dirty="0"/>
              <a:t>conocimientos y habilidades </a:t>
            </a:r>
            <a:r>
              <a:rPr lang="es-MX" b="1" dirty="0"/>
              <a:t>en los principios, procesos y técnicas de auditoría</a:t>
            </a:r>
          </a:p>
        </p:txBody>
      </p:sp>
      <p:sp>
        <p:nvSpPr>
          <p:cNvPr id="6" name="CuadroTexto 5">
            <a:extLst>
              <a:ext uri="{FF2B5EF4-FFF2-40B4-BE49-F238E27FC236}">
                <a16:creationId xmlns:a16="http://schemas.microsoft.com/office/drawing/2014/main" id="{A9E55E09-AE3C-47CC-902F-AC6A81E7ED05}"/>
              </a:ext>
            </a:extLst>
          </p:cNvPr>
          <p:cNvSpPr txBox="1"/>
          <p:nvPr/>
        </p:nvSpPr>
        <p:spPr>
          <a:xfrm>
            <a:off x="8299825" y="2773093"/>
            <a:ext cx="2855855" cy="1200329"/>
          </a:xfrm>
          <a:prstGeom prst="rect">
            <a:avLst/>
          </a:prstGeom>
          <a:solidFill>
            <a:srgbClr val="FFFF00"/>
          </a:solidFill>
          <a:ln>
            <a:solidFill>
              <a:srgbClr val="000000"/>
            </a:solidFill>
          </a:ln>
          <a:effectLst>
            <a:outerShdw blurRad="50800" dist="38100" dir="8100000" algn="tr" rotWithShape="0">
              <a:prstClr val="black">
                <a:alpha val="40000"/>
              </a:prstClr>
            </a:outerShdw>
          </a:effectLst>
        </p:spPr>
        <p:txBody>
          <a:bodyPr wrap="square" rtlCol="0">
            <a:spAutoFit/>
          </a:bodyPr>
          <a:lstStyle>
            <a:defPPr>
              <a:defRPr lang="en-US"/>
            </a:defPPr>
          </a:lstStyle>
          <a:p>
            <a:pPr algn="ctr"/>
            <a:r>
              <a:rPr lang="es-MX" dirty="0"/>
              <a:t>conocimientos y habilidades </a:t>
            </a:r>
            <a:r>
              <a:rPr lang="es-MX" b="1" dirty="0"/>
              <a:t>del modelo o norma a auditar, por ejemplo SMETA, ISO 22000, otro</a:t>
            </a:r>
          </a:p>
        </p:txBody>
      </p:sp>
      <p:sp>
        <p:nvSpPr>
          <p:cNvPr id="7" name="CuadroTexto 6">
            <a:extLst>
              <a:ext uri="{FF2B5EF4-FFF2-40B4-BE49-F238E27FC236}">
                <a16:creationId xmlns:a16="http://schemas.microsoft.com/office/drawing/2014/main" id="{55754E03-5BBB-4741-8DC4-D9EE276737AF}"/>
              </a:ext>
            </a:extLst>
          </p:cNvPr>
          <p:cNvSpPr txBox="1"/>
          <p:nvPr/>
        </p:nvSpPr>
        <p:spPr>
          <a:xfrm>
            <a:off x="824495" y="4341834"/>
            <a:ext cx="2855855" cy="1477328"/>
          </a:xfrm>
          <a:prstGeom prst="rect">
            <a:avLst/>
          </a:prstGeom>
          <a:solidFill>
            <a:srgbClr val="FFFF00"/>
          </a:solidFill>
          <a:ln>
            <a:solidFill>
              <a:srgbClr val="000000"/>
            </a:solidFill>
          </a:ln>
          <a:effectLst>
            <a:outerShdw blurRad="50800" dist="38100" dir="8100000" algn="tr" rotWithShape="0">
              <a:prstClr val="black">
                <a:alpha val="40000"/>
              </a:prstClr>
            </a:outerShdw>
          </a:effectLst>
        </p:spPr>
        <p:txBody>
          <a:bodyPr wrap="square" rtlCol="0">
            <a:spAutoFit/>
          </a:bodyPr>
          <a:lstStyle>
            <a:defPPr>
              <a:defRPr lang="en-US"/>
            </a:defPPr>
          </a:lstStyle>
          <a:p>
            <a:pPr algn="ctr"/>
            <a:r>
              <a:rPr lang="es-MX" dirty="0"/>
              <a:t>conocimientos y habilidades </a:t>
            </a:r>
            <a:r>
              <a:rPr lang="es-MX" b="1" dirty="0"/>
              <a:t>de la organización a auditar, por ejemplo, sus procesos operativos, estructura, procedimientos</a:t>
            </a:r>
          </a:p>
        </p:txBody>
      </p:sp>
      <p:sp>
        <p:nvSpPr>
          <p:cNvPr id="8" name="CuadroTexto 7">
            <a:extLst>
              <a:ext uri="{FF2B5EF4-FFF2-40B4-BE49-F238E27FC236}">
                <a16:creationId xmlns:a16="http://schemas.microsoft.com/office/drawing/2014/main" id="{C67F2736-EE07-40D1-A994-C42B25DB80DE}"/>
              </a:ext>
            </a:extLst>
          </p:cNvPr>
          <p:cNvSpPr txBox="1"/>
          <p:nvPr/>
        </p:nvSpPr>
        <p:spPr>
          <a:xfrm>
            <a:off x="8299825" y="4402100"/>
            <a:ext cx="2855855" cy="1754326"/>
          </a:xfrm>
          <a:prstGeom prst="rect">
            <a:avLst/>
          </a:prstGeom>
          <a:solidFill>
            <a:srgbClr val="FFFF00"/>
          </a:solidFill>
          <a:ln>
            <a:solidFill>
              <a:srgbClr val="000000"/>
            </a:solidFill>
          </a:ln>
          <a:effectLst>
            <a:outerShdw blurRad="50800" dist="38100" dir="8100000" algn="tr" rotWithShape="0">
              <a:prstClr val="black">
                <a:alpha val="40000"/>
              </a:prstClr>
            </a:outerShdw>
          </a:effectLst>
        </p:spPr>
        <p:txBody>
          <a:bodyPr wrap="square" rtlCol="0">
            <a:spAutoFit/>
          </a:bodyPr>
          <a:lstStyle>
            <a:defPPr>
              <a:defRPr lang="en-US"/>
            </a:defPPr>
          </a:lstStyle>
          <a:p>
            <a:pPr algn="ctr"/>
            <a:r>
              <a:rPr lang="es-MX" dirty="0"/>
              <a:t>conocimientos y las</a:t>
            </a:r>
          </a:p>
          <a:p>
            <a:pPr algn="ctr"/>
            <a:r>
              <a:rPr lang="es-MX" dirty="0"/>
              <a:t>habilidades </a:t>
            </a:r>
            <a:r>
              <a:rPr lang="es-MX" b="1" dirty="0"/>
              <a:t>de los requisitos legales y reglamentarios aplicables y otros requisitos (por ejemplo, de los clientes) </a:t>
            </a:r>
          </a:p>
        </p:txBody>
      </p:sp>
    </p:spTree>
    <p:extLst>
      <p:ext uri="{BB962C8B-B14F-4D97-AF65-F5344CB8AC3E}">
        <p14:creationId xmlns:p14="http://schemas.microsoft.com/office/powerpoint/2010/main" val="508233402"/>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5F63BB-8299-4DC6-BEF4-D74C2867262F}">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D8D68FF4-BAD0-4642-AF13-8C81E6DA6F2D}">
  <ds:schemaRefs>
    <ds:schemaRef ds:uri="http://schemas.microsoft.com/sharepoint/v3/contenttype/forms"/>
  </ds:schemaRefs>
</ds:datastoreItem>
</file>

<file path=customXml/itemProps3.xml><?xml version="1.0" encoding="utf-8"?>
<ds:datastoreItem xmlns:ds="http://schemas.openxmlformats.org/officeDocument/2006/customXml" ds:itemID="{A20D8A54-1D72-4F92-B62A-7D5313FD65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795</Words>
  <Application>Microsoft Office PowerPoint</Application>
  <PresentationFormat>Panorámica</PresentationFormat>
  <Paragraphs>129</Paragraphs>
  <Slides>14</Slides>
  <Notes>2</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Calibri</vt:lpstr>
      <vt:lpstr>Calibri Light</vt:lpstr>
      <vt:lpstr>Retrospección</vt:lpstr>
      <vt:lpstr>PROCESO DE AUDITORIA EFICAZ </vt:lpstr>
      <vt:lpstr>Contenido </vt:lpstr>
      <vt:lpstr>¿Qué es una auditoria? </vt:lpstr>
      <vt:lpstr>Ejemplos de criterios de auditoria </vt:lpstr>
      <vt:lpstr>Presentación de PowerPoint</vt:lpstr>
      <vt:lpstr>Tipos de auditoría </vt:lpstr>
      <vt:lpstr>Más aún una auditoría…</vt:lpstr>
      <vt:lpstr>Principios bajo los cuales se debería desempeñar una auditoria eficaz</vt:lpstr>
      <vt:lpstr>Competencia de las y los auditores</vt:lpstr>
      <vt:lpstr>Ciclo continuo de auditorias </vt:lpstr>
      <vt:lpstr>Riesgos y oportunidades en una auditoria</vt:lpstr>
      <vt:lpstr>Realización de una auditoria </vt:lpstr>
      <vt:lpstr>Proceso de auditoria eficaz  </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2020-02-22T18:05:28Z</dcterms:created>
  <dcterms:modified xsi:type="dcterms:W3CDTF">2020-02-25T03:32:11Z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