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9"/>
  </p:notesMasterIdLst>
  <p:handoutMasterIdLst>
    <p:handoutMasterId r:id="rId90"/>
  </p:handoutMasterIdLst>
  <p:sldIdLst>
    <p:sldId id="256" r:id="rId2"/>
    <p:sldId id="313" r:id="rId3"/>
    <p:sldId id="342" r:id="rId4"/>
    <p:sldId id="260" r:id="rId5"/>
    <p:sldId id="261" r:id="rId6"/>
    <p:sldId id="262" r:id="rId7"/>
    <p:sldId id="263" r:id="rId8"/>
    <p:sldId id="308" r:id="rId9"/>
    <p:sldId id="309" r:id="rId10"/>
    <p:sldId id="315" r:id="rId11"/>
    <p:sldId id="316" r:id="rId12"/>
    <p:sldId id="264" r:id="rId13"/>
    <p:sldId id="265" r:id="rId14"/>
    <p:sldId id="310" r:id="rId15"/>
    <p:sldId id="311" r:id="rId16"/>
    <p:sldId id="317" r:id="rId17"/>
    <p:sldId id="318" r:id="rId18"/>
    <p:sldId id="319" r:id="rId19"/>
    <p:sldId id="259" r:id="rId20"/>
    <p:sldId id="320" r:id="rId21"/>
    <p:sldId id="268" r:id="rId22"/>
    <p:sldId id="343" r:id="rId23"/>
    <p:sldId id="269" r:id="rId24"/>
    <p:sldId id="270" r:id="rId25"/>
    <p:sldId id="271" r:id="rId26"/>
    <p:sldId id="272" r:id="rId27"/>
    <p:sldId id="273" r:id="rId28"/>
    <p:sldId id="312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87" r:id="rId43"/>
    <p:sldId id="344" r:id="rId44"/>
    <p:sldId id="288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  <p:sldId id="297" r:id="rId54"/>
    <p:sldId id="298" r:id="rId55"/>
    <p:sldId id="345" r:id="rId56"/>
    <p:sldId id="299" r:id="rId57"/>
    <p:sldId id="300" r:id="rId58"/>
    <p:sldId id="321" r:id="rId59"/>
    <p:sldId id="301" r:id="rId60"/>
    <p:sldId id="302" r:id="rId61"/>
    <p:sldId id="303" r:id="rId62"/>
    <p:sldId id="304" r:id="rId63"/>
    <p:sldId id="305" r:id="rId64"/>
    <p:sldId id="306" r:id="rId65"/>
    <p:sldId id="307" r:id="rId66"/>
    <p:sldId id="322" r:id="rId67"/>
    <p:sldId id="323" r:id="rId68"/>
    <p:sldId id="324" r:id="rId69"/>
    <p:sldId id="325" r:id="rId70"/>
    <p:sldId id="326" r:id="rId71"/>
    <p:sldId id="327" r:id="rId72"/>
    <p:sldId id="338" r:id="rId73"/>
    <p:sldId id="339" r:id="rId74"/>
    <p:sldId id="340" r:id="rId75"/>
    <p:sldId id="341" r:id="rId76"/>
    <p:sldId id="328" r:id="rId77"/>
    <p:sldId id="329" r:id="rId78"/>
    <p:sldId id="330" r:id="rId79"/>
    <p:sldId id="331" r:id="rId80"/>
    <p:sldId id="332" r:id="rId81"/>
    <p:sldId id="333" r:id="rId82"/>
    <p:sldId id="334" r:id="rId83"/>
    <p:sldId id="336" r:id="rId84"/>
    <p:sldId id="346" r:id="rId85"/>
    <p:sldId id="337" r:id="rId86"/>
    <p:sldId id="347" r:id="rId87"/>
    <p:sldId id="348" r:id="rId8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94B6D2"/>
    <a:srgbClr val="FFFEFB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3" autoAdjust="0"/>
    <p:restoredTop sz="93792" autoAdjust="0"/>
  </p:normalViewPr>
  <p:slideViewPr>
    <p:cSldViewPr snapToGrid="0">
      <p:cViewPr varScale="1">
        <p:scale>
          <a:sx n="59" d="100"/>
          <a:sy n="59" d="100"/>
        </p:scale>
        <p:origin x="82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handoutMaster" Target="handoutMasters/handout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DBBC8C8-5098-410C-A86C-46DB92B07D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1B9B739-03C9-4E50-91CD-38E58286BE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5A95B-C299-4ABC-BEE0-A9D5F4B23DFB}" type="datetimeFigureOut">
              <a:rPr lang="es-MX" smtClean="0"/>
              <a:t>24/02/2020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CD4ED80-1E92-4EF8-A98E-809AD8780F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78ACC1-C1E0-4751-9EE3-0CC2451E2F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DBFBE-C556-4809-95F2-016D89FB0F0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493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6CAA3-E4ED-4179-BCE9-55077567783B}" type="datetimeFigureOut">
              <a:rPr lang="es-MX" smtClean="0"/>
              <a:t>24/02/2020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7F7D6-F6EF-4F35-976A-24A59B4578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3120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45BA6B-767E-4EB6-B704-3DF561254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7BE7D-33D8-4AA0-B2AD-2B3A664F12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DD3B0B-C398-4664-89FB-1F324197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F8F3-C493-4A88-BA11-1A9B6CC8633F}" type="datetime1">
              <a:rPr lang="es-MX" smtClean="0"/>
              <a:t>24/02/2020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859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07DDA-FE72-4AB4-9D4D-9BD5BEA2C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48A763-CA14-4E6C-9E8B-AC1F18D0F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22FA8-50E9-4791-BE86-109EA2B7D6A8}" type="datetime1">
              <a:rPr lang="es-MX" smtClean="0"/>
              <a:t>24/02/2020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035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13A98A-52B2-4840-B9F4-1E4325C8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E902-334C-4E78-BFA6-7A06A7838330}" type="datetime1">
              <a:rPr lang="es-MX" smtClean="0"/>
              <a:t>24/02/2020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4364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562DEB1D-07C0-4F0B-97E2-31FED115A7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49403" y="5567708"/>
            <a:ext cx="949762" cy="848017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C15EC83-6FA4-4BE5-8042-90F669D25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9170CC-E4D0-4537-BDBA-42CD5DBA9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B974B5-837F-4B34-97BE-1684AD50D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D5D74-02CF-4B1E-8BC3-24114CED66D7}" type="datetime1">
              <a:rPr lang="es-MX" smtClean="0"/>
              <a:t>24/02/2020</a:t>
            </a:fld>
            <a:endParaRPr lang="es-MX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F07E271-BE1A-4D6A-94CD-C3F8E5854574}"/>
              </a:ext>
            </a:extLst>
          </p:cNvPr>
          <p:cNvSpPr/>
          <p:nvPr userDrawn="1"/>
        </p:nvSpPr>
        <p:spPr>
          <a:xfrm>
            <a:off x="0" y="0"/>
            <a:ext cx="12192000" cy="311956"/>
          </a:xfrm>
          <a:prstGeom prst="rect">
            <a:avLst/>
          </a:prstGeom>
          <a:solidFill>
            <a:srgbClr val="94B6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916FBB1-F9A1-4768-814A-E3FFEE8678A2}"/>
              </a:ext>
            </a:extLst>
          </p:cNvPr>
          <p:cNvSpPr/>
          <p:nvPr userDrawn="1"/>
        </p:nvSpPr>
        <p:spPr>
          <a:xfrm>
            <a:off x="5260" y="6542668"/>
            <a:ext cx="12192000" cy="311956"/>
          </a:xfrm>
          <a:prstGeom prst="rect">
            <a:avLst/>
          </a:prstGeom>
          <a:solidFill>
            <a:srgbClr val="94B6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pic>
        <p:nvPicPr>
          <p:cNvPr id="11" name="Imagen 10" descr="Imagen que contiene dibujo&#10;&#10;Descripción generada automáticamente">
            <a:extLst>
              <a:ext uri="{FF2B5EF4-FFF2-40B4-BE49-F238E27FC236}">
                <a16:creationId xmlns:a16="http://schemas.microsoft.com/office/drawing/2014/main" id="{45F0EFB4-CA18-494A-BA85-D14797DF8AD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99" y="438899"/>
            <a:ext cx="2105802" cy="55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01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7" name="Group 10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14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16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74DE609-79DC-45AA-BDEB-50FB812E89DB}"/>
              </a:ext>
            </a:extLst>
          </p:cNvPr>
          <p:cNvSpPr/>
          <p:nvPr/>
        </p:nvSpPr>
        <p:spPr>
          <a:xfrm>
            <a:off x="485146" y="2273664"/>
            <a:ext cx="114178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s-ES" sz="8000" b="1" dirty="0">
                <a:ln>
                  <a:solidFill>
                    <a:srgbClr val="FFC000"/>
                  </a:solidFill>
                </a:ln>
                <a:solidFill>
                  <a:srgbClr val="002060"/>
                </a:solidFill>
                <a:latin typeface="Britannic Bold" panose="020B0903060703020204" pitchFamily="34" charset="0"/>
              </a:rPr>
              <a:t>FACILIDADES FISCALES PARA INSTRUMENTAR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2CCB0C11-C398-40CF-BC8B-C885886F8608}"/>
              </a:ext>
            </a:extLst>
          </p:cNvPr>
          <p:cNvSpPr/>
          <p:nvPr/>
        </p:nvSpPr>
        <p:spPr>
          <a:xfrm>
            <a:off x="0" y="0"/>
            <a:ext cx="12192000" cy="155978"/>
          </a:xfrm>
          <a:prstGeom prst="rect">
            <a:avLst/>
          </a:prstGeom>
          <a:solidFill>
            <a:srgbClr val="94B6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3CF860BD-E7E8-40FB-A71D-4D6CF397249B}"/>
              </a:ext>
            </a:extLst>
          </p:cNvPr>
          <p:cNvSpPr/>
          <p:nvPr/>
        </p:nvSpPr>
        <p:spPr>
          <a:xfrm>
            <a:off x="0" y="6721476"/>
            <a:ext cx="12192000" cy="155978"/>
          </a:xfrm>
          <a:prstGeom prst="rect">
            <a:avLst/>
          </a:prstGeom>
          <a:solidFill>
            <a:srgbClr val="94B6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924FB457-6A98-4115-B5E1-F96E36553800}"/>
              </a:ext>
            </a:extLst>
          </p:cNvPr>
          <p:cNvGrpSpPr/>
          <p:nvPr/>
        </p:nvGrpSpPr>
        <p:grpSpPr>
          <a:xfrm>
            <a:off x="2364048" y="5087556"/>
            <a:ext cx="7291487" cy="75024"/>
            <a:chOff x="2570877" y="4750098"/>
            <a:chExt cx="7291487" cy="75024"/>
          </a:xfrm>
        </p:grpSpPr>
        <p:cxnSp>
          <p:nvCxnSpPr>
            <p:cNvPr id="39" name="Conector recto 38">
              <a:extLst>
                <a:ext uri="{FF2B5EF4-FFF2-40B4-BE49-F238E27FC236}">
                  <a16:creationId xmlns:a16="http://schemas.microsoft.com/office/drawing/2014/main" id="{EB8F95BF-AF78-4EF7-BDBF-C5BC28F8C1B7}"/>
                </a:ext>
              </a:extLst>
            </p:cNvPr>
            <p:cNvCxnSpPr>
              <a:cxnSpLocks/>
            </p:cNvCxnSpPr>
            <p:nvPr/>
          </p:nvCxnSpPr>
          <p:spPr>
            <a:xfrm>
              <a:off x="2570877" y="4825122"/>
              <a:ext cx="7291487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Conector recto 39">
              <a:extLst>
                <a:ext uri="{FF2B5EF4-FFF2-40B4-BE49-F238E27FC236}">
                  <a16:creationId xmlns:a16="http://schemas.microsoft.com/office/drawing/2014/main" id="{4C0EE8ED-B0E0-48F0-A22C-38D5ACC30F2A}"/>
                </a:ext>
              </a:extLst>
            </p:cNvPr>
            <p:cNvCxnSpPr>
              <a:cxnSpLocks/>
            </p:cNvCxnSpPr>
            <p:nvPr/>
          </p:nvCxnSpPr>
          <p:spPr>
            <a:xfrm>
              <a:off x="2570877" y="4750098"/>
              <a:ext cx="7291487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9" name="Imagen 8" descr="Imagen que contiene dibujo&#10;&#10;Descripción generada automáticamente">
            <a:extLst>
              <a:ext uri="{FF2B5EF4-FFF2-40B4-BE49-F238E27FC236}">
                <a16:creationId xmlns:a16="http://schemas.microsoft.com/office/drawing/2014/main" id="{41A030B0-1303-4F4F-A8D5-7621ED139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94" y="306658"/>
            <a:ext cx="4181475" cy="1095375"/>
          </a:xfrm>
          <a:prstGeom prst="rect">
            <a:avLst/>
          </a:prstGeom>
        </p:spPr>
      </p:pic>
      <p:sp>
        <p:nvSpPr>
          <p:cNvPr id="15" name="Marcador de número de diapositiva 1">
            <a:extLst>
              <a:ext uri="{FF2B5EF4-FFF2-40B4-BE49-F238E27FC236}">
                <a16:creationId xmlns:a16="http://schemas.microsoft.com/office/drawing/2014/main" id="{94916339-D598-49B3-9C8F-16B4B0D8DA43}"/>
              </a:ext>
            </a:extLst>
          </p:cNvPr>
          <p:cNvSpPr txBox="1">
            <a:spLocks/>
          </p:cNvSpPr>
          <p:nvPr/>
        </p:nvSpPr>
        <p:spPr>
          <a:xfrm>
            <a:off x="9008938" y="608792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91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7A49AD21-717E-40CD-9AED-F65FB9883841}"/>
              </a:ext>
            </a:extLst>
          </p:cNvPr>
          <p:cNvSpPr txBox="1">
            <a:spLocks/>
          </p:cNvSpPr>
          <p:nvPr/>
        </p:nvSpPr>
        <p:spPr>
          <a:xfrm>
            <a:off x="1009650" y="2076450"/>
            <a:ext cx="10172699" cy="2705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NUESTRA EXPERIENCIA CON FINANCIAMIENTOS DEL BANCO MUNDIAL.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EE35F1EC-6A15-42E5-A5D3-174167739C8C}"/>
              </a:ext>
            </a:extLst>
          </p:cNvPr>
          <p:cNvSpPr txBox="1">
            <a:spLocks/>
          </p:cNvSpPr>
          <p:nvPr/>
        </p:nvSpPr>
        <p:spPr>
          <a:xfrm>
            <a:off x="9163139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10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332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A93E51D1-F82F-4E4E-B392-E24F78201812}"/>
              </a:ext>
            </a:extLst>
          </p:cNvPr>
          <p:cNvSpPr txBox="1">
            <a:spLocks/>
          </p:cNvSpPr>
          <p:nvPr/>
        </p:nvSpPr>
        <p:spPr>
          <a:xfrm>
            <a:off x="1009650" y="1869620"/>
            <a:ext cx="10172699" cy="2705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PASAMOS ENTONCES AL MARCO REGLAMENTARIO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EC6E183D-70A6-417A-A170-D1ABAE913296}"/>
              </a:ext>
            </a:extLst>
          </p:cNvPr>
          <p:cNvSpPr txBox="1">
            <a:spLocks/>
          </p:cNvSpPr>
          <p:nvPr/>
        </p:nvSpPr>
        <p:spPr>
          <a:xfrm>
            <a:off x="9174025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11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242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88A3D77D-45C8-4942-9BBE-2F9A3A02374F}"/>
              </a:ext>
            </a:extLst>
          </p:cNvPr>
          <p:cNvSpPr txBox="1">
            <a:spLocks/>
          </p:cNvSpPr>
          <p:nvPr/>
        </p:nvSpPr>
        <p:spPr>
          <a:xfrm>
            <a:off x="9184911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12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DE63730-1798-4DC0-BA5B-6965B15FF6D3}"/>
              </a:ext>
            </a:extLst>
          </p:cNvPr>
          <p:cNvSpPr txBox="1">
            <a:spLocks/>
          </p:cNvSpPr>
          <p:nvPr/>
        </p:nvSpPr>
        <p:spPr>
          <a:xfrm>
            <a:off x="756558" y="1442357"/>
            <a:ext cx="10678884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EL ARTÍCULO 79 FRACCIÓN TERCERA DE LA LEY DEL IMPUESTO SOBRE LA RENTA.</a:t>
            </a:r>
          </a:p>
        </p:txBody>
      </p:sp>
    </p:spTree>
    <p:extLst>
      <p:ext uri="{BB962C8B-B14F-4D97-AF65-F5344CB8AC3E}">
        <p14:creationId xmlns:p14="http://schemas.microsoft.com/office/powerpoint/2010/main" val="4072907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0C07F330-7696-4685-8338-C57535CDE96A}"/>
              </a:ext>
            </a:extLst>
          </p:cNvPr>
          <p:cNvSpPr txBox="1">
            <a:spLocks/>
          </p:cNvSpPr>
          <p:nvPr/>
        </p:nvSpPr>
        <p:spPr>
          <a:xfrm>
            <a:off x="9184911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13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F4DE462-449A-4080-8A97-342DF43C8719}"/>
              </a:ext>
            </a:extLst>
          </p:cNvPr>
          <p:cNvSpPr txBox="1">
            <a:spLocks/>
          </p:cNvSpPr>
          <p:nvPr/>
        </p:nvSpPr>
        <p:spPr>
          <a:xfrm>
            <a:off x="756558" y="1366155"/>
            <a:ext cx="10678884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CLASIFICA A LAS AGRUPACIONES AGRÍCOLAS COMO PERSONAS MORALES CON FINES NO LUCRATIVOS.</a:t>
            </a:r>
          </a:p>
        </p:txBody>
      </p:sp>
    </p:spTree>
    <p:extLst>
      <p:ext uri="{BB962C8B-B14F-4D97-AF65-F5344CB8AC3E}">
        <p14:creationId xmlns:p14="http://schemas.microsoft.com/office/powerpoint/2010/main" val="3244037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CF4D31DC-DEE7-470D-961E-F9A965E2C4E8}"/>
              </a:ext>
            </a:extLst>
          </p:cNvPr>
          <p:cNvSpPr txBox="1">
            <a:spLocks/>
          </p:cNvSpPr>
          <p:nvPr/>
        </p:nvSpPr>
        <p:spPr>
          <a:xfrm>
            <a:off x="756558" y="1366155"/>
            <a:ext cx="10678884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Y POR ESO ES NO CONTRIBUYENTE DEL IMPUESTO SOBRE LA RENTA.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67C66654-110B-422B-9FA9-32071A307410}"/>
              </a:ext>
            </a:extLst>
          </p:cNvPr>
          <p:cNvSpPr txBox="1">
            <a:spLocks/>
          </p:cNvSpPr>
          <p:nvPr/>
        </p:nvSpPr>
        <p:spPr>
          <a:xfrm>
            <a:off x="9163139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14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731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A8F56EC-359B-4543-83E1-8A30D56F37B6}"/>
              </a:ext>
            </a:extLst>
          </p:cNvPr>
          <p:cNvSpPr txBox="1">
            <a:spLocks/>
          </p:cNvSpPr>
          <p:nvPr/>
        </p:nvSpPr>
        <p:spPr>
          <a:xfrm>
            <a:off x="756558" y="1464129"/>
            <a:ext cx="10678884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AMHPAC COMO TAL SE ENGLOBA EN ESTA DEFINICIÓN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8ACE82E2-00A0-4A44-8815-90CFC8A34494}"/>
              </a:ext>
            </a:extLst>
          </p:cNvPr>
          <p:cNvSpPr txBox="1">
            <a:spLocks/>
          </p:cNvSpPr>
          <p:nvPr/>
        </p:nvSpPr>
        <p:spPr>
          <a:xfrm>
            <a:off x="9184911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15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836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2280B5E-1787-4A8E-BD52-2307A4408DE4}"/>
              </a:ext>
            </a:extLst>
          </p:cNvPr>
          <p:cNvSpPr txBox="1">
            <a:spLocks/>
          </p:cNvSpPr>
          <p:nvPr/>
        </p:nvSpPr>
        <p:spPr>
          <a:xfrm>
            <a:off x="756558" y="1366155"/>
            <a:ext cx="10678884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PUDIERA ENTONCES SER UN MEDIO INSTITUCIONAL.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1D1A2CA1-8808-49B1-9D97-527BF6564507}"/>
              </a:ext>
            </a:extLst>
          </p:cNvPr>
          <p:cNvSpPr txBox="1">
            <a:spLocks/>
          </p:cNvSpPr>
          <p:nvPr/>
        </p:nvSpPr>
        <p:spPr>
          <a:xfrm>
            <a:off x="9184911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16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252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C54C6077-D89E-4B3F-AB7C-E26A2C4279BE}"/>
              </a:ext>
            </a:extLst>
          </p:cNvPr>
          <p:cNvSpPr txBox="1">
            <a:spLocks/>
          </p:cNvSpPr>
          <p:nvPr/>
        </p:nvSpPr>
        <p:spPr>
          <a:xfrm>
            <a:off x="756558" y="1366155"/>
            <a:ext cx="10678884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PARA OPERAR LOS MECANISMOS DE LABOR SOCIAL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084D4591-9C23-46B1-AC94-F1C7932C9773}"/>
              </a:ext>
            </a:extLst>
          </p:cNvPr>
          <p:cNvSpPr txBox="1">
            <a:spLocks/>
          </p:cNvSpPr>
          <p:nvPr/>
        </p:nvSpPr>
        <p:spPr>
          <a:xfrm>
            <a:off x="9184911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17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019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ED2ED08-BEF1-4C91-B73A-556926E6E42C}"/>
              </a:ext>
            </a:extLst>
          </p:cNvPr>
          <p:cNvSpPr txBox="1">
            <a:spLocks/>
          </p:cNvSpPr>
          <p:nvPr/>
        </p:nvSpPr>
        <p:spPr>
          <a:xfrm>
            <a:off x="756558" y="1453243"/>
            <a:ext cx="10678884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NO LO RECOMENDAMOS POR SER AMHPAC UNA INSTITUCIÓN  DE FORMACIÓN Y DEFENSA GREMIAL.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C93BBF25-3CF8-4913-9822-41EE100976D3}"/>
              </a:ext>
            </a:extLst>
          </p:cNvPr>
          <p:cNvSpPr txBox="1">
            <a:spLocks/>
          </p:cNvSpPr>
          <p:nvPr/>
        </p:nvSpPr>
        <p:spPr>
          <a:xfrm>
            <a:off x="9184911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18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670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3BF2F1D-BE04-4F09-AFFB-A867B4C096A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/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19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4D73A253-A842-472C-9B57-47239EB9BF88}"/>
              </a:ext>
            </a:extLst>
          </p:cNvPr>
          <p:cNvSpPr txBox="1">
            <a:spLocks/>
          </p:cNvSpPr>
          <p:nvPr/>
        </p:nvSpPr>
        <p:spPr>
          <a:xfrm>
            <a:off x="996042" y="1562103"/>
            <a:ext cx="10020300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SIN SER EXHAUSTIVA LA LISTA SEÑALAMOS LAS FUNCIONES ASISTENCIALES QUE PREVIENE LA LEY</a:t>
            </a:r>
          </a:p>
        </p:txBody>
      </p:sp>
    </p:spTree>
    <p:extLst>
      <p:ext uri="{BB962C8B-B14F-4D97-AF65-F5344CB8AC3E}">
        <p14:creationId xmlns:p14="http://schemas.microsoft.com/office/powerpoint/2010/main" val="267993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2C505B9-AF30-4CDE-B339-0B81A774B4E3}"/>
              </a:ext>
            </a:extLst>
          </p:cNvPr>
          <p:cNvSpPr/>
          <p:nvPr/>
        </p:nvSpPr>
        <p:spPr>
          <a:xfrm>
            <a:off x="567352" y="1410214"/>
            <a:ext cx="11624648" cy="43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s-ES" sz="7600" b="1" dirty="0">
                <a:ln>
                  <a:solidFill>
                    <a:srgbClr val="FFC000"/>
                  </a:solidFill>
                </a:ln>
                <a:solidFill>
                  <a:srgbClr val="002060"/>
                </a:solidFill>
                <a:latin typeface="Britannic Bold" panose="020B0903060703020204" pitchFamily="34" charset="0"/>
              </a:rPr>
              <a:t>EL CUMPLIMIENTO DE LA RESPONSABILIDAD SOCIAL DE LOS PRODUCTORES AGRÍCOLAS</a:t>
            </a:r>
          </a:p>
        </p:txBody>
      </p:sp>
      <p:sp>
        <p:nvSpPr>
          <p:cNvPr id="5" name="Marcador de número de diapositiva 1">
            <a:extLst>
              <a:ext uri="{FF2B5EF4-FFF2-40B4-BE49-F238E27FC236}">
                <a16:creationId xmlns:a16="http://schemas.microsoft.com/office/drawing/2014/main" id="{4D17B8FA-4919-4B2E-873A-C598A9ACF504}"/>
              </a:ext>
            </a:extLst>
          </p:cNvPr>
          <p:cNvSpPr txBox="1">
            <a:spLocks/>
          </p:cNvSpPr>
          <p:nvPr/>
        </p:nvSpPr>
        <p:spPr>
          <a:xfrm>
            <a:off x="9086937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82069F-E270-44D2-9258-30349C71CB73}"/>
              </a:ext>
            </a:extLst>
          </p:cNvPr>
          <p:cNvSpPr txBox="1">
            <a:spLocks/>
          </p:cNvSpPr>
          <p:nvPr/>
        </p:nvSpPr>
        <p:spPr>
          <a:xfrm>
            <a:off x="908953" y="1442357"/>
            <a:ext cx="10542815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Abadi Extra Light" panose="020B0204020104020204" pitchFamily="34" charset="0"/>
                <a:ea typeface="Tahoma" pitchFamily="34" charset="0"/>
                <a:cs typeface="Tahoma" pitchFamily="34" charset="0"/>
              </a:rPr>
              <a:t>(Artículo 79, fracción sexta)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73FED0C6-38ED-43EF-BB14-EE0058946204}"/>
              </a:ext>
            </a:extLst>
          </p:cNvPr>
          <p:cNvSpPr txBox="1">
            <a:spLocks/>
          </p:cNvSpPr>
          <p:nvPr/>
        </p:nvSpPr>
        <p:spPr>
          <a:xfrm>
            <a:off x="9184911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20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347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342F96-4B72-46A8-9056-A2CD54489353}"/>
              </a:ext>
            </a:extLst>
          </p:cNvPr>
          <p:cNvSpPr txBox="1">
            <a:spLocks/>
          </p:cNvSpPr>
          <p:nvPr/>
        </p:nvSpPr>
        <p:spPr>
          <a:xfrm>
            <a:off x="615046" y="532159"/>
            <a:ext cx="10678884" cy="4806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---</a:t>
            </a:r>
          </a:p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“ATENCIÓN A REQUERIMIENTOS BÁSICOS DE SUBSISTENCIA...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C8D8FB40-59CD-4259-9CAA-A32AD4B27E16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21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8702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A2D3BA-A795-4E81-811C-3856098D9903}"/>
              </a:ext>
            </a:extLst>
          </p:cNvPr>
          <p:cNvSpPr txBox="1">
            <a:spLocks/>
          </p:cNvSpPr>
          <p:nvPr/>
        </p:nvSpPr>
        <p:spPr>
          <a:xfrm>
            <a:off x="658587" y="1104898"/>
            <a:ext cx="10678884" cy="4806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…EN MATERIA DE ALIMENTACIÓN, VESTIDO O VIVIENDA”.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545351F0-3274-494E-9623-A1E3FF4E72E5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22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763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98C043-F830-4B75-811F-E58D8CEDB42C}"/>
              </a:ext>
            </a:extLst>
          </p:cNvPr>
          <p:cNvSpPr txBox="1">
            <a:spLocks/>
          </p:cNvSpPr>
          <p:nvPr/>
        </p:nvSpPr>
        <p:spPr>
          <a:xfrm>
            <a:off x="451757" y="1344387"/>
            <a:ext cx="10912925" cy="3369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---</a:t>
            </a:r>
          </a:p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“LA ASISTENCIA O REHABILITACIÓN MÉDICA.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6BAFD3EB-2D9E-4A48-B2DE-C6FC4B6C2C01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23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6047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1496CB-9513-494C-A030-B30A09389E88}"/>
              </a:ext>
            </a:extLst>
          </p:cNvPr>
          <p:cNvSpPr txBox="1">
            <a:spLocks/>
          </p:cNvSpPr>
          <p:nvPr/>
        </p:nvSpPr>
        <p:spPr>
          <a:xfrm>
            <a:off x="756558" y="1197428"/>
            <a:ext cx="10678884" cy="3559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---</a:t>
            </a:r>
          </a:p>
          <a:p>
            <a:pPr algn="ctr"/>
            <a:r>
              <a:rPr lang="es-MX" sz="64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“LA REHABILITACIÓN DE ALCOHÓLICOS  Y FARMACODEPENDIENTES”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E082532F-84F3-41AE-B1B6-C8E8454C21FB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24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120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8306D7-3AAA-4C73-AEDB-32E3FF2D4663}"/>
              </a:ext>
            </a:extLst>
          </p:cNvPr>
          <p:cNvSpPr txBox="1">
            <a:spLocks/>
          </p:cNvSpPr>
          <p:nvPr/>
        </p:nvSpPr>
        <p:spPr>
          <a:xfrm>
            <a:off x="723900" y="1360718"/>
            <a:ext cx="10678884" cy="3559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---</a:t>
            </a:r>
          </a:p>
          <a:p>
            <a:pPr algn="ctr"/>
            <a:r>
              <a:rPr lang="es-MX" sz="64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“ORIENTACIÓN SOCIAL, EDUCACIÓN O CAPACITACIÓN PARA EL TRABAJO”.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684DA1C8-0A64-495B-9310-046115F5ED31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25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7332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BA9DBC-C006-4BBF-96D0-DE83E4A7D986}"/>
              </a:ext>
            </a:extLst>
          </p:cNvPr>
          <p:cNvSpPr txBox="1">
            <a:spLocks/>
          </p:cNvSpPr>
          <p:nvPr/>
        </p:nvSpPr>
        <p:spPr>
          <a:xfrm>
            <a:off x="876304" y="1360718"/>
            <a:ext cx="10281557" cy="35596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0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---</a:t>
            </a:r>
          </a:p>
          <a:p>
            <a:pPr algn="ctr"/>
            <a:r>
              <a:rPr lang="es-MX" sz="60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“APOYO PARA EL DESARROLLO DE PUEBLOS Y COMUNIDADES INDÍGENAS”.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85E6F387-FBF1-49BF-AADC-12244F4E40EF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26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714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826C7-1936-4E5B-BF6B-843A94BE13CB}"/>
              </a:ext>
            </a:extLst>
          </p:cNvPr>
          <p:cNvSpPr txBox="1">
            <a:spLocks/>
          </p:cNvSpPr>
          <p:nvPr/>
        </p:nvSpPr>
        <p:spPr>
          <a:xfrm>
            <a:off x="1034143" y="1436916"/>
            <a:ext cx="10254343" cy="31242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6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---</a:t>
            </a:r>
          </a:p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SOCIEDADES COOPERATIVAS DE CONSUMO.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9AEF293D-3C5F-42CC-B65F-58B3F55A1982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27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7331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4B9F4-95E8-4EE7-8B7E-827251CCED22}"/>
              </a:ext>
            </a:extLst>
          </p:cNvPr>
          <p:cNvSpPr txBox="1">
            <a:spLocks/>
          </p:cNvSpPr>
          <p:nvPr/>
        </p:nvSpPr>
        <p:spPr>
          <a:xfrm>
            <a:off x="1012371" y="2002968"/>
            <a:ext cx="10254343" cy="31242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ESTE ES UN TEMA DE ANÁLISIS Y MANEJO ESPECIAL.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26F3914D-4765-484E-9B80-AB245BCF222E}"/>
              </a:ext>
            </a:extLst>
          </p:cNvPr>
          <p:cNvSpPr txBox="1">
            <a:spLocks/>
          </p:cNvSpPr>
          <p:nvPr/>
        </p:nvSpPr>
        <p:spPr>
          <a:xfrm>
            <a:off x="9195797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28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1194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A7023BE-6AAF-4533-B697-9D2B4A3F92AB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29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D63CB53-827B-4D8C-844B-9C571B74F71B}"/>
              </a:ext>
            </a:extLst>
          </p:cNvPr>
          <p:cNvSpPr txBox="1"/>
          <p:nvPr/>
        </p:nvSpPr>
        <p:spPr>
          <a:xfrm>
            <a:off x="1355271" y="1676401"/>
            <a:ext cx="94814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FOMENTO DE ACCIONES PARA MEJORAR LA ECONOMÍA FAMILIAR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311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17F7E-F4A2-4C64-8DBF-88CDAD77E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5444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6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Enrique Terrazas López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C06D6B7-F8DE-41D8-AD8E-7ED3B07C6F95}"/>
              </a:ext>
            </a:extLst>
          </p:cNvPr>
          <p:cNvSpPr txBox="1"/>
          <p:nvPr/>
        </p:nvSpPr>
        <p:spPr>
          <a:xfrm>
            <a:off x="2133600" y="4288971"/>
            <a:ext cx="8403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latin typeface="Eras Demi ITC" panose="020B0805030504020804" pitchFamily="34" charset="0"/>
              </a:rPr>
              <a:t>27 de </a:t>
            </a:r>
            <a:r>
              <a:rPr lang="es-MX" sz="3600" dirty="0">
                <a:latin typeface="Eras Demi ITC" panose="020B0805030504020804" pitchFamily="34" charset="0"/>
              </a:rPr>
              <a:t>Febrero</a:t>
            </a:r>
            <a:r>
              <a:rPr lang="es-MX" sz="3200" dirty="0">
                <a:latin typeface="Eras Demi ITC" panose="020B0805030504020804" pitchFamily="34" charset="0"/>
              </a:rPr>
              <a:t> de 2020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7B687C62-CDA7-40A0-91E8-4E97EB657534}"/>
              </a:ext>
            </a:extLst>
          </p:cNvPr>
          <p:cNvSpPr txBox="1">
            <a:spLocks/>
          </p:cNvSpPr>
          <p:nvPr/>
        </p:nvSpPr>
        <p:spPr>
          <a:xfrm>
            <a:off x="9086937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8740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035D905-6D08-45BA-A983-AA631F65CD71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30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160184A-03EC-4350-B1B2-C61B1D20ECFB}"/>
              </a:ext>
            </a:extLst>
          </p:cNvPr>
          <p:cNvSpPr txBox="1"/>
          <p:nvPr/>
        </p:nvSpPr>
        <p:spPr>
          <a:xfrm>
            <a:off x="783776" y="1254880"/>
            <a:ext cx="104775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Y AUNQUE NO LO DICE LA LEY, FUNCIONES SOCIALES DE NATURALEZA ANÁLOGA.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40335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542C5FD-F4E7-44F6-BCD3-A7D14988A9D8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31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8C69044-A0B4-42FA-B9A1-C7D66512E3A5}"/>
              </a:ext>
            </a:extLst>
          </p:cNvPr>
          <p:cNvSpPr txBox="1"/>
          <p:nvPr/>
        </p:nvSpPr>
        <p:spPr>
          <a:xfrm>
            <a:off x="936172" y="1831823"/>
            <a:ext cx="104775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OPCIONES CORPORATIVAS PARA LA ASISTENCIA SOCIAL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891222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2F7223A-2C00-4AD8-808C-A08888B76CB3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32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Título 5">
            <a:extLst>
              <a:ext uri="{FF2B5EF4-FFF2-40B4-BE49-F238E27FC236}">
                <a16:creationId xmlns:a16="http://schemas.microsoft.com/office/drawing/2014/main" id="{69CEB052-A175-4F68-8165-276BFC058F2F}"/>
              </a:ext>
            </a:extLst>
          </p:cNvPr>
          <p:cNvSpPr txBox="1">
            <a:spLocks/>
          </p:cNvSpPr>
          <p:nvPr/>
        </p:nvSpPr>
        <p:spPr>
          <a:xfrm>
            <a:off x="4267201" y="1110598"/>
            <a:ext cx="322217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8000" b="1">
                <a:solidFill>
                  <a:srgbClr val="003399"/>
                </a:solidFill>
                <a:latin typeface="+mn-lt"/>
              </a:rPr>
              <a:t>UNA</a:t>
            </a:r>
            <a:endParaRPr lang="es-MX" sz="8000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BDA15BB-C95D-4CB4-B44B-3FF2F23CBA75}"/>
              </a:ext>
            </a:extLst>
          </p:cNvPr>
          <p:cNvSpPr txBox="1"/>
          <p:nvPr/>
        </p:nvSpPr>
        <p:spPr>
          <a:xfrm>
            <a:off x="930730" y="2895603"/>
            <a:ext cx="99386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>
                <a:ea typeface="Tahoma" panose="020B0604030504040204" pitchFamily="34" charset="0"/>
                <a:cs typeface="Tahoma" panose="020B0604030504040204" pitchFamily="34" charset="0"/>
              </a:rPr>
              <a:t>La Asociación Civil con fines asistenciales.</a:t>
            </a:r>
          </a:p>
        </p:txBody>
      </p:sp>
    </p:spTree>
    <p:extLst>
      <p:ext uri="{BB962C8B-B14F-4D97-AF65-F5344CB8AC3E}">
        <p14:creationId xmlns:p14="http://schemas.microsoft.com/office/powerpoint/2010/main" val="28265402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A2F0E0A-0F78-45B5-BD65-FC74267CAB4D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33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Título 5">
            <a:extLst>
              <a:ext uri="{FF2B5EF4-FFF2-40B4-BE49-F238E27FC236}">
                <a16:creationId xmlns:a16="http://schemas.microsoft.com/office/drawing/2014/main" id="{1E68317F-0212-492C-8C1D-DA0859CDC4E5}"/>
              </a:ext>
            </a:extLst>
          </p:cNvPr>
          <p:cNvSpPr txBox="1">
            <a:spLocks/>
          </p:cNvSpPr>
          <p:nvPr/>
        </p:nvSpPr>
        <p:spPr>
          <a:xfrm>
            <a:off x="4267201" y="958196"/>
            <a:ext cx="322217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8000" b="1" dirty="0">
                <a:solidFill>
                  <a:srgbClr val="003399"/>
                </a:solidFill>
                <a:latin typeface="+mn-lt"/>
              </a:rPr>
              <a:t>DOS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8DD83E1-6B7A-47A3-ADFC-1755B96ECC8F}"/>
              </a:ext>
            </a:extLst>
          </p:cNvPr>
          <p:cNvSpPr txBox="1"/>
          <p:nvPr/>
        </p:nvSpPr>
        <p:spPr>
          <a:xfrm>
            <a:off x="930730" y="2601681"/>
            <a:ext cx="99386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>
                <a:ea typeface="Tahoma" panose="020B0604030504040204" pitchFamily="34" charset="0"/>
                <a:cs typeface="Tahoma" panose="020B0604030504040204" pitchFamily="34" charset="0"/>
              </a:rPr>
              <a:t>La constitución de una Institución de Asistencia Privada (I.A.P.)</a:t>
            </a:r>
          </a:p>
        </p:txBody>
      </p:sp>
    </p:spTree>
    <p:extLst>
      <p:ext uri="{BB962C8B-B14F-4D97-AF65-F5344CB8AC3E}">
        <p14:creationId xmlns:p14="http://schemas.microsoft.com/office/powerpoint/2010/main" val="1675194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40B5DC6-997B-4ACC-A845-5BB0730DCAE1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34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89E380F-2C1D-4A8D-A993-0341BBB36079}"/>
              </a:ext>
            </a:extLst>
          </p:cNvPr>
          <p:cNvSpPr txBox="1"/>
          <p:nvPr/>
        </p:nvSpPr>
        <p:spPr>
          <a:xfrm>
            <a:off x="1110342" y="1774373"/>
            <a:ext cx="101128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EN LA PRIMERA OPCIÓN ES UNA ENTIDAD PRIVADA.</a:t>
            </a:r>
          </a:p>
        </p:txBody>
      </p:sp>
    </p:spTree>
    <p:extLst>
      <p:ext uri="{BB962C8B-B14F-4D97-AF65-F5344CB8AC3E}">
        <p14:creationId xmlns:p14="http://schemas.microsoft.com/office/powerpoint/2010/main" val="35230544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6CCB527-A492-4983-9071-B5E695CEEBB2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35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6939A35-FEF8-4075-A6F1-5FB8FFD72A99}"/>
              </a:ext>
            </a:extLst>
          </p:cNvPr>
          <p:cNvSpPr txBox="1"/>
          <p:nvPr/>
        </p:nvSpPr>
        <p:spPr>
          <a:xfrm>
            <a:off x="1121228" y="1232158"/>
            <a:ext cx="101128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LA I.A.P. ESTÁ REGLAMENTADO POR LAS JUNTAS ESTATALES DE ASISTENCIA PRIVADA.</a:t>
            </a:r>
          </a:p>
        </p:txBody>
      </p:sp>
    </p:spTree>
    <p:extLst>
      <p:ext uri="{BB962C8B-B14F-4D97-AF65-F5344CB8AC3E}">
        <p14:creationId xmlns:p14="http://schemas.microsoft.com/office/powerpoint/2010/main" val="28109445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529D534-10BA-4BF4-A572-62D53B674FAF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36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CE0DFF-D1CD-491F-957A-5D12297B30A6}"/>
              </a:ext>
            </a:extLst>
          </p:cNvPr>
          <p:cNvSpPr txBox="1"/>
          <p:nvPr/>
        </p:nvSpPr>
        <p:spPr>
          <a:xfrm>
            <a:off x="1121228" y="1232158"/>
            <a:ext cx="101128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AL CONSTITUIRSE COMO I.A.P. SE TIENEN QUE CUMPLIR MÁS REQUISITOS.</a:t>
            </a:r>
          </a:p>
        </p:txBody>
      </p:sp>
    </p:spTree>
    <p:extLst>
      <p:ext uri="{BB962C8B-B14F-4D97-AF65-F5344CB8AC3E}">
        <p14:creationId xmlns:p14="http://schemas.microsoft.com/office/powerpoint/2010/main" val="27999191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F06BFC7-4F63-4AA9-97C3-50996D28E6C0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37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3DA5D7F-B135-49EE-BC59-C02E562254B8}"/>
              </a:ext>
            </a:extLst>
          </p:cNvPr>
          <p:cNvSpPr txBox="1"/>
          <p:nvPr/>
        </p:nvSpPr>
        <p:spPr>
          <a:xfrm>
            <a:off x="1045026" y="1232158"/>
            <a:ext cx="101128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PERO SE TIENE ACCESO A FONDOS GUBERNAMENTALES DE ASISTENCIA SOCIAL.</a:t>
            </a:r>
          </a:p>
        </p:txBody>
      </p:sp>
    </p:spTree>
    <p:extLst>
      <p:ext uri="{BB962C8B-B14F-4D97-AF65-F5344CB8AC3E}">
        <p14:creationId xmlns:p14="http://schemas.microsoft.com/office/powerpoint/2010/main" val="25201048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F23CA39-7C3B-4FF1-AC02-D69495FE55CA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38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73820B9-244E-4BFE-8B8D-E2EDD5FB2617}"/>
              </a:ext>
            </a:extLst>
          </p:cNvPr>
          <p:cNvSpPr txBox="1"/>
          <p:nvPr/>
        </p:nvSpPr>
        <p:spPr>
          <a:xfrm>
            <a:off x="870854" y="1602273"/>
            <a:ext cx="101128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SECUELA DE CONSTITUCIÓN DE UNA DONATARIA.</a:t>
            </a:r>
          </a:p>
        </p:txBody>
      </p:sp>
    </p:spTree>
    <p:extLst>
      <p:ext uri="{BB962C8B-B14F-4D97-AF65-F5344CB8AC3E}">
        <p14:creationId xmlns:p14="http://schemas.microsoft.com/office/powerpoint/2010/main" val="36388385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16E5614-FC2F-4838-AE6B-9D0E13707061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39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D1CA5A9-88AE-4F10-8BB0-B651AF76992E}"/>
              </a:ext>
            </a:extLst>
          </p:cNvPr>
          <p:cNvSpPr txBox="1"/>
          <p:nvPr/>
        </p:nvSpPr>
        <p:spPr>
          <a:xfrm>
            <a:off x="1039585" y="2005044"/>
            <a:ext cx="101128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ES EL RÉGIMEN DE ASOCIACIÓN CIVIL</a:t>
            </a:r>
          </a:p>
        </p:txBody>
      </p:sp>
    </p:spTree>
    <p:extLst>
      <p:ext uri="{BB962C8B-B14F-4D97-AF65-F5344CB8AC3E}">
        <p14:creationId xmlns:p14="http://schemas.microsoft.com/office/powerpoint/2010/main" val="486901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4EE00-01D1-418E-9D60-20FC52BBF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216" y="1589324"/>
            <a:ext cx="10678884" cy="3766457"/>
          </a:xfrm>
        </p:spPr>
        <p:txBody>
          <a:bodyPr>
            <a:noAutofit/>
          </a:bodyPr>
          <a:lstStyle/>
          <a:p>
            <a:pPr algn="ctr"/>
            <a:r>
              <a:rPr lang="es-MX" sz="60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NO ME TOCA ABUNDAR EN LOS ASPECTOS SUSTANTIVOS DE LA RESPONSABILIDAD SOCIAL.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8C5FAC41-8CB9-4F84-B562-BDDD2692F00E}"/>
              </a:ext>
            </a:extLst>
          </p:cNvPr>
          <p:cNvSpPr txBox="1">
            <a:spLocks/>
          </p:cNvSpPr>
          <p:nvPr/>
        </p:nvSpPr>
        <p:spPr>
          <a:xfrm>
            <a:off x="9086937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8706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8B2FF1C-641B-408B-B63B-8113B2FFE722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40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9ADFCB9-0E68-4C4F-B61D-885F43BCB599}"/>
              </a:ext>
            </a:extLst>
          </p:cNvPr>
          <p:cNvSpPr txBox="1"/>
          <p:nvPr/>
        </p:nvSpPr>
        <p:spPr>
          <a:xfrm>
            <a:off x="565775" y="1536174"/>
            <a:ext cx="109132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DEBE ELEGIRSE UN NOTARIO QUE CONOZCA DE LA CONSTITUCIÓN</a:t>
            </a:r>
          </a:p>
        </p:txBody>
      </p:sp>
    </p:spTree>
    <p:extLst>
      <p:ext uri="{BB962C8B-B14F-4D97-AF65-F5344CB8AC3E}">
        <p14:creationId xmlns:p14="http://schemas.microsoft.com/office/powerpoint/2010/main" val="35812137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2F8116B-C6A7-4015-BE87-280D4E00227A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41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312D150-BD85-4411-A665-8A12FE6164CD}"/>
              </a:ext>
            </a:extLst>
          </p:cNvPr>
          <p:cNvSpPr txBox="1"/>
          <p:nvPr/>
        </p:nvSpPr>
        <p:spPr>
          <a:xfrm>
            <a:off x="1039585" y="2005044"/>
            <a:ext cx="101128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DE ESTE TIPO DE ASOCIACIONES</a:t>
            </a:r>
          </a:p>
        </p:txBody>
      </p:sp>
    </p:spTree>
    <p:extLst>
      <p:ext uri="{BB962C8B-B14F-4D97-AF65-F5344CB8AC3E}">
        <p14:creationId xmlns:p14="http://schemas.microsoft.com/office/powerpoint/2010/main" val="6326277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3B1867B-DE95-4784-8904-5ECF8ADD089D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42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FA285D2-13C2-4D6D-A03A-4A131A1D8990}"/>
              </a:ext>
            </a:extLst>
          </p:cNvPr>
          <p:cNvSpPr txBox="1"/>
          <p:nvPr/>
        </p:nvSpPr>
        <p:spPr>
          <a:xfrm>
            <a:off x="952499" y="1635655"/>
            <a:ext cx="101128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TODA ESCRITURA DE CONSTITUCIÓN CONTIENE CLÁUSULAS RESTRICTIVAS </a:t>
            </a:r>
          </a:p>
        </p:txBody>
      </p:sp>
    </p:spTree>
    <p:extLst>
      <p:ext uri="{BB962C8B-B14F-4D97-AF65-F5344CB8AC3E}">
        <p14:creationId xmlns:p14="http://schemas.microsoft.com/office/powerpoint/2010/main" val="26270273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E72B686-2AA7-4619-AA7E-522E9A2E35FD}"/>
              </a:ext>
            </a:extLst>
          </p:cNvPr>
          <p:cNvSpPr txBox="1"/>
          <p:nvPr/>
        </p:nvSpPr>
        <p:spPr>
          <a:xfrm>
            <a:off x="941614" y="2158169"/>
            <a:ext cx="101128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PARA QUE NO SE DESVÍE DE SUS OBJETIVOS 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B8A35623-D9D4-4D77-B77E-20FC8CDB1E23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43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4356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58C2AC4-D33D-4C54-B56C-CA71362E8EF5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44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7080A74-381D-40AA-94C4-08815B678C10}"/>
              </a:ext>
            </a:extLst>
          </p:cNvPr>
          <p:cNvSpPr txBox="1"/>
          <p:nvPr/>
        </p:nvSpPr>
        <p:spPr>
          <a:xfrm>
            <a:off x="1039585" y="2005044"/>
            <a:ext cx="101128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CLARIDAD EN EL OBJETO SOCIAL</a:t>
            </a:r>
          </a:p>
        </p:txBody>
      </p:sp>
    </p:spTree>
    <p:extLst>
      <p:ext uri="{BB962C8B-B14F-4D97-AF65-F5344CB8AC3E}">
        <p14:creationId xmlns:p14="http://schemas.microsoft.com/office/powerpoint/2010/main" val="375387872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1E83493-3CBF-4788-9B47-3598005438C5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45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43B7D8-A23D-4511-ABFC-244F3FBADC81}"/>
              </a:ext>
            </a:extLst>
          </p:cNvPr>
          <p:cNvSpPr txBox="1"/>
          <p:nvPr/>
        </p:nvSpPr>
        <p:spPr>
          <a:xfrm>
            <a:off x="1039585" y="1536174"/>
            <a:ext cx="101128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CERCIORARSE QUE SOLO INCLUYA CLÁUSULAS</a:t>
            </a:r>
          </a:p>
        </p:txBody>
      </p:sp>
    </p:spTree>
    <p:extLst>
      <p:ext uri="{BB962C8B-B14F-4D97-AF65-F5344CB8AC3E}">
        <p14:creationId xmlns:p14="http://schemas.microsoft.com/office/powerpoint/2010/main" val="10403234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70A19D4-1BA9-4857-9E07-4CF77B92B319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46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9664458-695E-4FD0-A6FA-CE9287128B56}"/>
              </a:ext>
            </a:extLst>
          </p:cNvPr>
          <p:cNvSpPr txBox="1"/>
          <p:nvPr/>
        </p:nvSpPr>
        <p:spPr>
          <a:xfrm>
            <a:off x="1006927" y="1667590"/>
            <a:ext cx="101128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QUE FIGUREN EN LA DEFINICIÓN ESPECÍFICA DE TIPO ASISTENCIAL</a:t>
            </a:r>
          </a:p>
        </p:txBody>
      </p:sp>
    </p:spTree>
    <p:extLst>
      <p:ext uri="{BB962C8B-B14F-4D97-AF65-F5344CB8AC3E}">
        <p14:creationId xmlns:p14="http://schemas.microsoft.com/office/powerpoint/2010/main" val="36171736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6BADC36-E16A-4384-971A-708E38B56856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47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04DFCFE-2BE1-4F04-8993-9DC658323123}"/>
              </a:ext>
            </a:extLst>
          </p:cNvPr>
          <p:cNvSpPr txBox="1"/>
          <p:nvPr/>
        </p:nvSpPr>
        <p:spPr>
          <a:xfrm>
            <a:off x="1039585" y="2135676"/>
            <a:ext cx="101128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CLÁUSULAS RELATIVAS AL PATRIMONIO</a:t>
            </a:r>
          </a:p>
        </p:txBody>
      </p:sp>
    </p:spTree>
    <p:extLst>
      <p:ext uri="{BB962C8B-B14F-4D97-AF65-F5344CB8AC3E}">
        <p14:creationId xmlns:p14="http://schemas.microsoft.com/office/powerpoint/2010/main" val="306167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A2DC908-ACE8-4D53-8676-3E690B5275FA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48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D7F7DED-959C-4A67-8E31-786D5C792AFA}"/>
              </a:ext>
            </a:extLst>
          </p:cNvPr>
          <p:cNvSpPr txBox="1"/>
          <p:nvPr/>
        </p:nvSpPr>
        <p:spPr>
          <a:xfrm>
            <a:off x="533118" y="1907071"/>
            <a:ext cx="109132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CLÁUSULAS PREVENTIVAS DE LIQUIDACIÓN DE LA ASOCIACIÓN</a:t>
            </a:r>
          </a:p>
        </p:txBody>
      </p:sp>
    </p:spTree>
    <p:extLst>
      <p:ext uri="{BB962C8B-B14F-4D97-AF65-F5344CB8AC3E}">
        <p14:creationId xmlns:p14="http://schemas.microsoft.com/office/powerpoint/2010/main" val="17015099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94EBF00-8F09-45A8-A1F5-8A0923E533A3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49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C669526-BDD2-419F-A5C0-DA8F3216B01F}"/>
              </a:ext>
            </a:extLst>
          </p:cNvPr>
          <p:cNvSpPr txBox="1"/>
          <p:nvPr/>
        </p:nvSpPr>
        <p:spPr>
          <a:xfrm>
            <a:off x="1039585" y="1720840"/>
            <a:ext cx="101128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FRECUENTEMENTE LOS NOTARIOS QUIEREN INVENTAR LOS TEXTOS</a:t>
            </a:r>
          </a:p>
        </p:txBody>
      </p:sp>
    </p:spTree>
    <p:extLst>
      <p:ext uri="{BB962C8B-B14F-4D97-AF65-F5344CB8AC3E}">
        <p14:creationId xmlns:p14="http://schemas.microsoft.com/office/powerpoint/2010/main" val="307506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47442B41-70E8-4151-B03F-14C3E562311C}"/>
              </a:ext>
            </a:extLst>
          </p:cNvPr>
          <p:cNvSpPr txBox="1">
            <a:spLocks/>
          </p:cNvSpPr>
          <p:nvPr/>
        </p:nvSpPr>
        <p:spPr>
          <a:xfrm>
            <a:off x="9086937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258F666E-C4A6-4799-886F-C9DA5092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529" y="2226128"/>
            <a:ext cx="10678884" cy="2405744"/>
          </a:xfrm>
        </p:spPr>
        <p:txBody>
          <a:bodyPr>
            <a:noAutofit/>
          </a:bodyPr>
          <a:lstStyle/>
          <a:p>
            <a:pPr algn="ctr"/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PARA ESO PARTICIPAN</a:t>
            </a:r>
            <a:b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MX" sz="66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EN ESTE SIMPOSIO ESPECIALISTAS.</a:t>
            </a:r>
          </a:p>
        </p:txBody>
      </p:sp>
    </p:spTree>
    <p:extLst>
      <p:ext uri="{BB962C8B-B14F-4D97-AF65-F5344CB8AC3E}">
        <p14:creationId xmlns:p14="http://schemas.microsoft.com/office/powerpoint/2010/main" val="3516804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3FFFF22-B57D-4DBA-AF0D-BAC7B01CA681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50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FABA602-BF23-4B52-B9AB-B6100EE9E14E}"/>
              </a:ext>
            </a:extLst>
          </p:cNvPr>
          <p:cNvSpPr txBox="1"/>
          <p:nvPr/>
        </p:nvSpPr>
        <p:spPr>
          <a:xfrm>
            <a:off x="1039585" y="2364276"/>
            <a:ext cx="101128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EL SAT NO LO ADMITE</a:t>
            </a:r>
          </a:p>
        </p:txBody>
      </p:sp>
    </p:spTree>
    <p:extLst>
      <p:ext uri="{BB962C8B-B14F-4D97-AF65-F5344CB8AC3E}">
        <p14:creationId xmlns:p14="http://schemas.microsoft.com/office/powerpoint/2010/main" val="41425359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28D524E-4BC6-4C42-919F-B3D63DDCB536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51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DA22806-9975-4111-9C8A-C950B7566D16}"/>
              </a:ext>
            </a:extLst>
          </p:cNvPr>
          <p:cNvSpPr txBox="1"/>
          <p:nvPr/>
        </p:nvSpPr>
        <p:spPr>
          <a:xfrm>
            <a:off x="585107" y="1558730"/>
            <a:ext cx="110217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LAS CLÁUSULAS QUE REQUIEREN SON ESTRICTAMENTE TEXTUALES</a:t>
            </a:r>
          </a:p>
        </p:txBody>
      </p:sp>
    </p:spTree>
    <p:extLst>
      <p:ext uri="{BB962C8B-B14F-4D97-AF65-F5344CB8AC3E}">
        <p14:creationId xmlns:p14="http://schemas.microsoft.com/office/powerpoint/2010/main" val="35911515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ACE0CCE-8CFA-4964-9239-4B2AE9B0CA15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52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51993D4-80B6-43D4-8100-42D998846D8C}"/>
              </a:ext>
            </a:extLst>
          </p:cNvPr>
          <p:cNvSpPr txBox="1"/>
          <p:nvPr/>
        </p:nvSpPr>
        <p:spPr>
          <a:xfrm>
            <a:off x="952499" y="1536174"/>
            <a:ext cx="101128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EN CUANTO A LA SOLICITUD DE AUTORIZACIÓN</a:t>
            </a:r>
          </a:p>
        </p:txBody>
      </p:sp>
    </p:spTree>
    <p:extLst>
      <p:ext uri="{BB962C8B-B14F-4D97-AF65-F5344CB8AC3E}">
        <p14:creationId xmlns:p14="http://schemas.microsoft.com/office/powerpoint/2010/main" val="217363695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32CD3A2-E2B7-499C-9FA3-449F8EB9C78D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53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B9C516-490D-4858-BDE2-3FA369252482}"/>
              </a:ext>
            </a:extLst>
          </p:cNvPr>
          <p:cNvSpPr txBox="1"/>
          <p:nvPr/>
        </p:nvSpPr>
        <p:spPr>
          <a:xfrm>
            <a:off x="1039585" y="2059474"/>
            <a:ext cx="101128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PARA SER DONATARIA AUTORIZADA</a:t>
            </a:r>
          </a:p>
        </p:txBody>
      </p:sp>
    </p:spTree>
    <p:extLst>
      <p:ext uri="{BB962C8B-B14F-4D97-AF65-F5344CB8AC3E}">
        <p14:creationId xmlns:p14="http://schemas.microsoft.com/office/powerpoint/2010/main" val="167133289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101EF2E-399C-4ADC-B466-3A420138FFAE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54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4B7FCA8-E002-4ECF-BD36-087B1B35C4C3}"/>
              </a:ext>
            </a:extLst>
          </p:cNvPr>
          <p:cNvSpPr txBox="1"/>
          <p:nvPr/>
        </p:nvSpPr>
        <p:spPr>
          <a:xfrm>
            <a:off x="919842" y="1624044"/>
            <a:ext cx="101128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LA SOLICITUD PUEDE SER A TRAVÉS DEL BUZÓN TRIBUTARIO.</a:t>
            </a:r>
          </a:p>
        </p:txBody>
      </p:sp>
    </p:spTree>
    <p:extLst>
      <p:ext uri="{BB962C8B-B14F-4D97-AF65-F5344CB8AC3E}">
        <p14:creationId xmlns:p14="http://schemas.microsoft.com/office/powerpoint/2010/main" val="249378171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F4A6599-9790-4651-B42C-54DBFF635E59}"/>
              </a:ext>
            </a:extLst>
          </p:cNvPr>
          <p:cNvSpPr txBox="1"/>
          <p:nvPr/>
        </p:nvSpPr>
        <p:spPr>
          <a:xfrm>
            <a:off x="1039585" y="1983273"/>
            <a:ext cx="101128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O PUEDE SER EN LAS OFICINAS DEL SAT.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80CB729C-FD39-4230-A1F2-8CC85C97BE89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55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1479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E2544B-95E4-46AC-BB6A-5A3D84A7AB9A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56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D30EBE-6CF1-4DA2-98BE-FEC33861605D}"/>
              </a:ext>
            </a:extLst>
          </p:cNvPr>
          <p:cNvSpPr txBox="1"/>
          <p:nvPr/>
        </p:nvSpPr>
        <p:spPr>
          <a:xfrm>
            <a:off x="963385" y="1536174"/>
            <a:ext cx="101128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DEBE DE INCORPORARSE A LA SOLICITUD</a:t>
            </a:r>
          </a:p>
        </p:txBody>
      </p:sp>
    </p:spTree>
    <p:extLst>
      <p:ext uri="{BB962C8B-B14F-4D97-AF65-F5344CB8AC3E}">
        <p14:creationId xmlns:p14="http://schemas.microsoft.com/office/powerpoint/2010/main" val="30036667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E3F6BBD-70B7-450A-B1A9-7B4F864980D0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57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CD6C585-F5FD-4955-868C-2202AC10805B}"/>
              </a:ext>
            </a:extLst>
          </p:cNvPr>
          <p:cNvSpPr txBox="1"/>
          <p:nvPr/>
        </p:nvSpPr>
        <p:spPr>
          <a:xfrm>
            <a:off x="789208" y="2364274"/>
            <a:ext cx="109132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FORMATO DE SOLICITUD</a:t>
            </a:r>
          </a:p>
        </p:txBody>
      </p:sp>
    </p:spTree>
    <p:extLst>
      <p:ext uri="{BB962C8B-B14F-4D97-AF65-F5344CB8AC3E}">
        <p14:creationId xmlns:p14="http://schemas.microsoft.com/office/powerpoint/2010/main" val="10799824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2493543-67F9-487F-87E7-09B970E68ACA}"/>
              </a:ext>
            </a:extLst>
          </p:cNvPr>
          <p:cNvSpPr txBox="1"/>
          <p:nvPr/>
        </p:nvSpPr>
        <p:spPr>
          <a:xfrm>
            <a:off x="1039585" y="2462245"/>
            <a:ext cx="101128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ACTA CONSTITUTIVA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7C87930F-2D46-47EB-954B-2058693EE6E1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58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97774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8B233C2-CF72-499D-82B6-B170924C7113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59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20607D4-CE42-4BF9-BD38-B252648E4A8A}"/>
              </a:ext>
            </a:extLst>
          </p:cNvPr>
          <p:cNvSpPr txBox="1"/>
          <p:nvPr/>
        </p:nvSpPr>
        <p:spPr>
          <a:xfrm>
            <a:off x="898071" y="1678473"/>
            <a:ext cx="101128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DOCUMENTO QUE ACREDITA LAS ACTIVIDADES ESENCIALES</a:t>
            </a:r>
          </a:p>
        </p:txBody>
      </p:sp>
    </p:spTree>
    <p:extLst>
      <p:ext uri="{BB962C8B-B14F-4D97-AF65-F5344CB8AC3E}">
        <p14:creationId xmlns:p14="http://schemas.microsoft.com/office/powerpoint/2010/main" val="235955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1">
            <a:extLst>
              <a:ext uri="{FF2B5EF4-FFF2-40B4-BE49-F238E27FC236}">
                <a16:creationId xmlns:a16="http://schemas.microsoft.com/office/drawing/2014/main" id="{0227FEC5-BDBB-4BEE-B4FA-8570CEF63B20}"/>
              </a:ext>
            </a:extLst>
          </p:cNvPr>
          <p:cNvSpPr txBox="1">
            <a:spLocks/>
          </p:cNvSpPr>
          <p:nvPr/>
        </p:nvSpPr>
        <p:spPr>
          <a:xfrm>
            <a:off x="9086937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AB00A145-6EB0-4B83-B2B0-115E2CDD07E7}"/>
              </a:ext>
            </a:extLst>
          </p:cNvPr>
          <p:cNvSpPr txBox="1">
            <a:spLocks/>
          </p:cNvSpPr>
          <p:nvPr/>
        </p:nvSpPr>
        <p:spPr>
          <a:xfrm>
            <a:off x="854529" y="2106386"/>
            <a:ext cx="10678884" cy="2405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LAS LEYES TRIBUTARIAS MEXICANAS PREVIENEN OPCIONES Y MANERAS</a:t>
            </a:r>
          </a:p>
        </p:txBody>
      </p:sp>
    </p:spTree>
    <p:extLst>
      <p:ext uri="{BB962C8B-B14F-4D97-AF65-F5344CB8AC3E}">
        <p14:creationId xmlns:p14="http://schemas.microsoft.com/office/powerpoint/2010/main" val="413371263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E49462A-FA7F-483F-8186-3FDE9AD892B4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60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00A3173-25D3-463F-91F4-F62CDFC98BCD}"/>
              </a:ext>
            </a:extLst>
          </p:cNvPr>
          <p:cNvSpPr txBox="1"/>
          <p:nvPr/>
        </p:nvSpPr>
        <p:spPr>
          <a:xfrm>
            <a:off x="1039585" y="1863526"/>
            <a:ext cx="101128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LO EMITE LA SECRETARÍA DEL BIENESTAR</a:t>
            </a:r>
          </a:p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(Antes SEDESOL)</a:t>
            </a:r>
            <a:endParaRPr lang="es-MX" sz="8000" b="1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0349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615CC43-AF68-4CF6-803E-94D8CB1A911E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61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C068A51-418F-4D2B-ACAE-05BEE7DFC5CE}"/>
              </a:ext>
            </a:extLst>
          </p:cNvPr>
          <p:cNvSpPr txBox="1"/>
          <p:nvPr/>
        </p:nvSpPr>
        <p:spPr>
          <a:xfrm>
            <a:off x="1039585" y="2386045"/>
            <a:ext cx="101128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CUANDO ES UNA I.A.P.</a:t>
            </a:r>
          </a:p>
        </p:txBody>
      </p:sp>
    </p:spTree>
    <p:extLst>
      <p:ext uri="{BB962C8B-B14F-4D97-AF65-F5344CB8AC3E}">
        <p14:creationId xmlns:p14="http://schemas.microsoft.com/office/powerpoint/2010/main" val="325571495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37306A8-DAF0-43F3-888F-865B514E9CF8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62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5D4F4AF-9B26-4D2D-A9E9-64137A937B89}"/>
              </a:ext>
            </a:extLst>
          </p:cNvPr>
          <p:cNvSpPr txBox="1"/>
          <p:nvPr/>
        </p:nvSpPr>
        <p:spPr>
          <a:xfrm>
            <a:off x="634091" y="1493026"/>
            <a:ext cx="1083672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>
                <a:ea typeface="Tahoma" panose="020B0604030504040204" pitchFamily="34" charset="0"/>
                <a:cs typeface="Tahoma" panose="020B0604030504040204" pitchFamily="34" charset="0"/>
              </a:rPr>
              <a:t>EL DOCUMENTO LO OTORGA LA JUNTA DE ASISTENCIA PRIVADA DEL ESTADO QUE CORRESPONDA.</a:t>
            </a:r>
          </a:p>
        </p:txBody>
      </p:sp>
    </p:spTree>
    <p:extLst>
      <p:ext uri="{BB962C8B-B14F-4D97-AF65-F5344CB8AC3E}">
        <p14:creationId xmlns:p14="http://schemas.microsoft.com/office/powerpoint/2010/main" val="321658432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71B1578-F3B0-41DC-984A-5DC1CD6B55BD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63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9AED13B-355D-4788-B1F2-B9BD58079E7D}"/>
              </a:ext>
            </a:extLst>
          </p:cNvPr>
          <p:cNvSpPr txBox="1"/>
          <p:nvPr/>
        </p:nvSpPr>
        <p:spPr>
          <a:xfrm>
            <a:off x="1039585" y="2081246"/>
            <a:ext cx="101128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LA PUBLICACIÓN EN </a:t>
            </a:r>
          </a:p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EL D.O.F.</a:t>
            </a:r>
          </a:p>
        </p:txBody>
      </p:sp>
    </p:spTree>
    <p:extLst>
      <p:ext uri="{BB962C8B-B14F-4D97-AF65-F5344CB8AC3E}">
        <p14:creationId xmlns:p14="http://schemas.microsoft.com/office/powerpoint/2010/main" val="19834566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51BB086-D095-4722-A80E-7CE7830D37FA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64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2BFA7D5-35FC-4832-93FD-965F857A1BF2}"/>
              </a:ext>
            </a:extLst>
          </p:cNvPr>
          <p:cNvSpPr txBox="1"/>
          <p:nvPr/>
        </p:nvSpPr>
        <p:spPr>
          <a:xfrm>
            <a:off x="963383" y="2396933"/>
            <a:ext cx="104775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EL LLAMADO ANEXO 14</a:t>
            </a:r>
          </a:p>
        </p:txBody>
      </p:sp>
    </p:spTree>
    <p:extLst>
      <p:ext uri="{BB962C8B-B14F-4D97-AF65-F5344CB8AC3E}">
        <p14:creationId xmlns:p14="http://schemas.microsoft.com/office/powerpoint/2010/main" val="175379129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BAE1E8F-5DC1-4BD8-BD08-3AAF035C90A2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65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4ED1E72-D505-4F23-A9C4-DAD5156A697E}"/>
              </a:ext>
            </a:extLst>
          </p:cNvPr>
          <p:cNvSpPr txBox="1"/>
          <p:nvPr/>
        </p:nvSpPr>
        <p:spPr>
          <a:xfrm>
            <a:off x="1039585" y="1656701"/>
            <a:ext cx="101128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OBLIGACIONES DE LAS DONATARIAS AUTORIZADAS</a:t>
            </a:r>
          </a:p>
        </p:txBody>
      </p:sp>
    </p:spTree>
    <p:extLst>
      <p:ext uri="{BB962C8B-B14F-4D97-AF65-F5344CB8AC3E}">
        <p14:creationId xmlns:p14="http://schemas.microsoft.com/office/powerpoint/2010/main" val="413880622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F2A1103-3CDC-43C9-9EF7-E9625A1736D1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66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98D79D3-AEB0-46D5-99EE-32ACA875B465}"/>
              </a:ext>
            </a:extLst>
          </p:cNvPr>
          <p:cNvSpPr txBox="1"/>
          <p:nvPr/>
        </p:nvSpPr>
        <p:spPr>
          <a:xfrm>
            <a:off x="1137556" y="1284001"/>
            <a:ext cx="101128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DECLARACIÓN ANUAL DE INGRESOS OBTENIDOS Y EROGACIONES EFECTUADAS.</a:t>
            </a:r>
          </a:p>
        </p:txBody>
      </p:sp>
    </p:spTree>
    <p:extLst>
      <p:ext uri="{BB962C8B-B14F-4D97-AF65-F5344CB8AC3E}">
        <p14:creationId xmlns:p14="http://schemas.microsoft.com/office/powerpoint/2010/main" val="418270305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28F9C00-E85E-4323-8276-6BD2097DA063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67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3356DFC-AAC3-4167-864F-B9043ADCC2EB}"/>
              </a:ext>
            </a:extLst>
          </p:cNvPr>
          <p:cNvSpPr txBox="1"/>
          <p:nvPr/>
        </p:nvSpPr>
        <p:spPr>
          <a:xfrm>
            <a:off x="1115784" y="1806515"/>
            <a:ext cx="101128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A MÁS TARDAR EL 15 DE FEBRERO DEL AÑO SIGUIENTE.</a:t>
            </a:r>
          </a:p>
        </p:txBody>
      </p:sp>
    </p:spTree>
    <p:extLst>
      <p:ext uri="{BB962C8B-B14F-4D97-AF65-F5344CB8AC3E}">
        <p14:creationId xmlns:p14="http://schemas.microsoft.com/office/powerpoint/2010/main" val="24439201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A8EE89D-BBE0-420B-8FE4-7E69FF3A5228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68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A3C50AF-C776-4B84-875F-954CB40A78F3}"/>
              </a:ext>
            </a:extLst>
          </p:cNvPr>
          <p:cNvSpPr txBox="1"/>
          <p:nvPr/>
        </p:nvSpPr>
        <p:spPr>
          <a:xfrm>
            <a:off x="1368878" y="2013344"/>
            <a:ext cx="94542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DECLARACIÓN ANUAL DE TRANSPARENCIA</a:t>
            </a:r>
          </a:p>
        </p:txBody>
      </p:sp>
    </p:spTree>
    <p:extLst>
      <p:ext uri="{BB962C8B-B14F-4D97-AF65-F5344CB8AC3E}">
        <p14:creationId xmlns:p14="http://schemas.microsoft.com/office/powerpoint/2010/main" val="98031800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7BA738C-696C-4709-925E-F00EC1E1F148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69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E2BECE0-B2BF-4F57-B71E-F964EEC72B1F}"/>
              </a:ext>
            </a:extLst>
          </p:cNvPr>
          <p:cNvSpPr txBox="1"/>
          <p:nvPr/>
        </p:nvSpPr>
        <p:spPr>
          <a:xfrm>
            <a:off x="1148441" y="1225689"/>
            <a:ext cx="1011282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QUE DEBE PUBLICARSE EN EL MES DE MAYO DE CADA AÑO EN </a:t>
            </a:r>
            <a:r>
              <a:rPr lang="es-MX" sz="7200" b="1" dirty="0">
                <a:solidFill>
                  <a:schemeClr val="accent2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“Mi Portal” </a:t>
            </a:r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DEL SAT.</a:t>
            </a:r>
          </a:p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4269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7E86D7ED-F8A6-41B8-AE6F-8435388F4B49}"/>
              </a:ext>
            </a:extLst>
          </p:cNvPr>
          <p:cNvSpPr txBox="1">
            <a:spLocks/>
          </p:cNvSpPr>
          <p:nvPr/>
        </p:nvSpPr>
        <p:spPr>
          <a:xfrm>
            <a:off x="9086937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2C511A55-80A7-4D5E-9295-73C78B715506}"/>
              </a:ext>
            </a:extLst>
          </p:cNvPr>
          <p:cNvSpPr txBox="1">
            <a:spLocks/>
          </p:cNvSpPr>
          <p:nvPr/>
        </p:nvSpPr>
        <p:spPr>
          <a:xfrm>
            <a:off x="810990" y="1278625"/>
            <a:ext cx="10335985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QUE ESTIMULAN EL CUMPLIMIENTO DE LA RESPONSABILIDAD SOCIAL</a:t>
            </a:r>
          </a:p>
        </p:txBody>
      </p:sp>
    </p:spTree>
    <p:extLst>
      <p:ext uri="{BB962C8B-B14F-4D97-AF65-F5344CB8AC3E}">
        <p14:creationId xmlns:p14="http://schemas.microsoft.com/office/powerpoint/2010/main" val="377065042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99A8A7D-04B2-4126-9E1D-9C162D09D12D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70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0D8EAEA-7CFE-4A84-9B7F-E389D19C4C6C}"/>
              </a:ext>
            </a:extLst>
          </p:cNvPr>
          <p:cNvSpPr txBox="1"/>
          <p:nvPr/>
        </p:nvSpPr>
        <p:spPr>
          <a:xfrm>
            <a:off x="1137556" y="1284001"/>
            <a:ext cx="101128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RETENCIONES DE ISR E IVA A PROFESIONISTAS PERSONAS FÍSICAS BÁSICAMENTE.</a:t>
            </a:r>
          </a:p>
        </p:txBody>
      </p:sp>
    </p:spTree>
    <p:extLst>
      <p:ext uri="{BB962C8B-B14F-4D97-AF65-F5344CB8AC3E}">
        <p14:creationId xmlns:p14="http://schemas.microsoft.com/office/powerpoint/2010/main" val="9472420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EEE16FD-351E-4AF3-8581-DBF17AB5C734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71</a:t>
            </a:fld>
            <a:endParaRPr lang="es-MX" sz="2000" b="1" dirty="0">
              <a:solidFill>
                <a:schemeClr val="tx2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7EC1AA6-6D10-4D95-A15A-AE04BC645B65}"/>
              </a:ext>
            </a:extLst>
          </p:cNvPr>
          <p:cNvSpPr txBox="1"/>
          <p:nvPr/>
        </p:nvSpPr>
        <p:spPr>
          <a:xfrm>
            <a:off x="1137556" y="1284001"/>
            <a:ext cx="101128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RETENCIONES DE ISR Y DE CARGA SOCIAL A TODO EL PERSONAL DE SU NÓMINA.</a:t>
            </a:r>
          </a:p>
        </p:txBody>
      </p:sp>
    </p:spTree>
    <p:extLst>
      <p:ext uri="{BB962C8B-B14F-4D97-AF65-F5344CB8AC3E}">
        <p14:creationId xmlns:p14="http://schemas.microsoft.com/office/powerpoint/2010/main" val="363515545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AAC270-2C12-42A9-814D-4C0470DACA6A}"/>
              </a:ext>
            </a:extLst>
          </p:cNvPr>
          <p:cNvSpPr txBox="1"/>
          <p:nvPr/>
        </p:nvSpPr>
        <p:spPr>
          <a:xfrm>
            <a:off x="446315" y="1305777"/>
            <a:ext cx="108584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>
                <a:ea typeface="Tahoma" panose="020B0604030504040204" pitchFamily="34" charset="0"/>
                <a:cs typeface="Tahoma" panose="020B0604030504040204" pitchFamily="34" charset="0"/>
              </a:rPr>
              <a:t>REPORTAR EN EL </a:t>
            </a:r>
            <a:r>
              <a:rPr lang="es-MX" sz="6600" b="1" dirty="0">
                <a:solidFill>
                  <a:schemeClr val="accent2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BUZÓN TRIBUTARIO</a:t>
            </a:r>
            <a:r>
              <a:rPr lang="es-MX" sz="6600" b="1" dirty="0">
                <a:ea typeface="Tahoma" panose="020B0604030504040204" pitchFamily="34" charset="0"/>
                <a:cs typeface="Tahoma" panose="020B0604030504040204" pitchFamily="34" charset="0"/>
              </a:rPr>
              <a:t> CUALQUIER CAMBIO EN SUS DATOS DE DOMICILIO Y LOCALIZACIÓN.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48D7B969-03C9-40CE-B513-6C6EE5B4D1B6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72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70502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0691CCF-48C2-4814-94F1-C07725491480}"/>
              </a:ext>
            </a:extLst>
          </p:cNvPr>
          <p:cNvSpPr txBox="1"/>
          <p:nvPr/>
        </p:nvSpPr>
        <p:spPr>
          <a:xfrm>
            <a:off x="576944" y="1381974"/>
            <a:ext cx="108584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CUANDO RECIBAN DONATIVOS EN EFECTIVO POR MÁS DE CIEN MIL PESOS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6ACA43F1-1A3D-4F41-A789-F23014212837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73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38840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727301D-7367-42C1-8F22-9C343C59CBFF}"/>
              </a:ext>
            </a:extLst>
          </p:cNvPr>
          <p:cNvSpPr txBox="1"/>
          <p:nvPr/>
        </p:nvSpPr>
        <p:spPr>
          <a:xfrm>
            <a:off x="751115" y="1720840"/>
            <a:ext cx="108584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DEBEN REPORTARSE ANTE EL SAT EN FORMATO ESPECIAL AL EFECTO.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94A5710A-3FF0-435C-B421-F0F49F7310AC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74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06856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20C2369-3B74-4027-8BCE-4BA73744BF5A}"/>
              </a:ext>
            </a:extLst>
          </p:cNvPr>
          <p:cNvSpPr txBox="1"/>
          <p:nvPr/>
        </p:nvSpPr>
        <p:spPr>
          <a:xfrm>
            <a:off x="751115" y="1938556"/>
            <a:ext cx="108584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EN EL MES POSTERIOR AL QUE LO RECIBEN.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47A12C9A-242B-4E79-AD56-E7A38CD631CA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75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40699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FBF005D-E1A7-4F04-BD3A-AE39E241623B}"/>
              </a:ext>
            </a:extLst>
          </p:cNvPr>
          <p:cNvSpPr txBox="1"/>
          <p:nvPr/>
        </p:nvSpPr>
        <p:spPr>
          <a:xfrm>
            <a:off x="753836" y="1720840"/>
            <a:ext cx="106843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QUÉ PRÁCTICAS NO DEBEN SEGUIR LAS DONATARIAS AUTORIZADAS.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65463950-C453-4924-B0AE-7214EA47BACB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76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08584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45AB619-4BBE-4059-AC9A-24561BC8D8B0}"/>
              </a:ext>
            </a:extLst>
          </p:cNvPr>
          <p:cNvSpPr txBox="1"/>
          <p:nvPr/>
        </p:nvSpPr>
        <p:spPr>
          <a:xfrm>
            <a:off x="585107" y="1624044"/>
            <a:ext cx="110217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DEJAR DE CUMPLIR SUS OBLIGACIONES COMO RETENEDORAS DE ISR E IVA.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F9159E14-5E77-42E5-932A-C985F3DDD410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77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29132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142627D-C699-4B16-B6D6-2A37BA1F6183}"/>
              </a:ext>
            </a:extLst>
          </p:cNvPr>
          <p:cNvSpPr txBox="1"/>
          <p:nvPr/>
        </p:nvSpPr>
        <p:spPr>
          <a:xfrm>
            <a:off x="797378" y="1536174"/>
            <a:ext cx="105972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UTILIZAR LA RECEPCIÓN DE DONATIVOS COMO ESTRATEGIA FISCAL.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B4408EE9-78D3-450C-86F4-15ECED1963EE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78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61222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7938B53-3A50-427D-B5CB-94E0391DD8CF}"/>
              </a:ext>
            </a:extLst>
          </p:cNvPr>
          <p:cNvSpPr txBox="1"/>
          <p:nvPr/>
        </p:nvSpPr>
        <p:spPr>
          <a:xfrm>
            <a:off x="1039585" y="2005044"/>
            <a:ext cx="101128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EMITIR PAGOS A FAVOR DE LOS SOCIOS.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A61C91C0-1D94-404E-8905-5D13C7583E6F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79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669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B330BC2A-AD97-45BA-923F-54B8DEF9F39D}"/>
              </a:ext>
            </a:extLst>
          </p:cNvPr>
          <p:cNvSpPr txBox="1">
            <a:spLocks/>
          </p:cNvSpPr>
          <p:nvPr/>
        </p:nvSpPr>
        <p:spPr>
          <a:xfrm>
            <a:off x="998764" y="1442357"/>
            <a:ext cx="10194471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CIERTAMENTE QUE LA RESPONSABILIDAD SOCIAL ES TEMA PRIORITARIO.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C4DF0763-9ACC-4A22-A76C-D58FC6FC8950}"/>
              </a:ext>
            </a:extLst>
          </p:cNvPr>
          <p:cNvSpPr txBox="1">
            <a:spLocks/>
          </p:cNvSpPr>
          <p:nvPr/>
        </p:nvSpPr>
        <p:spPr>
          <a:xfrm>
            <a:off x="9086937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8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3620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A1806E2-5286-4EC1-9BBD-3BF6F9A923C4}"/>
              </a:ext>
            </a:extLst>
          </p:cNvPr>
          <p:cNvSpPr txBox="1"/>
          <p:nvPr/>
        </p:nvSpPr>
        <p:spPr>
          <a:xfrm>
            <a:off x="887185" y="1634929"/>
            <a:ext cx="101128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RECORDAR EL CUMPLIMIENTO DE LA LEY ANTILAVADO.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CD00BFD1-EE1B-452D-A6A4-5F529FAB62FF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80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55511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EECB25A-8C39-4E8C-9ED5-88F7514782E0}"/>
              </a:ext>
            </a:extLst>
          </p:cNvPr>
          <p:cNvSpPr txBox="1"/>
          <p:nvPr/>
        </p:nvSpPr>
        <p:spPr>
          <a:xfrm>
            <a:off x="1039585" y="1659285"/>
            <a:ext cx="1011282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LAS DONATARIAS SE DEFINEN EN ACTIVIDADES VULNERABLES</a:t>
            </a:r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7CD134AA-0AA3-405F-AA18-906DC287F4BA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81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43839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C079642-6E9F-4D37-8886-93D6AF5892F2}"/>
              </a:ext>
            </a:extLst>
          </p:cNvPr>
          <p:cNvSpPr txBox="1"/>
          <p:nvPr/>
        </p:nvSpPr>
        <p:spPr>
          <a:xfrm>
            <a:off x="737507" y="1395443"/>
            <a:ext cx="1071698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ARTÍCULO 17 </a:t>
            </a:r>
          </a:p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LEY ANTILAVADO,</a:t>
            </a:r>
          </a:p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FRACCIÓN XIII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D925D199-6EE5-4D4D-BC55-69731C664DB0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82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33857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3F136E4-D2AC-4097-9923-AE083622E9BA}"/>
              </a:ext>
            </a:extLst>
          </p:cNvPr>
          <p:cNvSpPr txBox="1"/>
          <p:nvPr/>
        </p:nvSpPr>
        <p:spPr>
          <a:xfrm>
            <a:off x="1039585" y="1156683"/>
            <a:ext cx="1011282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DONATIVOS MAYORES DE 86.88</a:t>
            </a:r>
          </a:p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($139,443.00)</a:t>
            </a:r>
          </a:p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1,605 UMAS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95D73F2C-FC45-4B02-9DF5-947B000A0468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83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36904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C9D933A-B521-40A7-904D-6A302F5729C7}"/>
              </a:ext>
            </a:extLst>
          </p:cNvPr>
          <p:cNvSpPr txBox="1"/>
          <p:nvPr/>
        </p:nvSpPr>
        <p:spPr>
          <a:xfrm>
            <a:off x="919842" y="1841758"/>
            <a:ext cx="101128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UMBRAL DE IDENTIFICACIÓN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0C1F57F9-E3E5-405C-8622-C8B83862408D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84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94324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0C708B4-1BC6-408A-9B6C-29ED96D5A509}"/>
              </a:ext>
            </a:extLst>
          </p:cNvPr>
          <p:cNvSpPr txBox="1"/>
          <p:nvPr/>
        </p:nvSpPr>
        <p:spPr>
          <a:xfrm>
            <a:off x="1039585" y="1536174"/>
            <a:ext cx="1011282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UMRAL DE AVISO</a:t>
            </a:r>
          </a:p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($ 278,885.00)</a:t>
            </a:r>
          </a:p>
          <a:p>
            <a:pPr algn="ctr"/>
            <a:r>
              <a:rPr lang="es-MX" sz="8000" b="1" dirty="0">
                <a:ea typeface="Tahoma" panose="020B0604030504040204" pitchFamily="34" charset="0"/>
                <a:cs typeface="Tahoma" panose="020B0604030504040204" pitchFamily="34" charset="0"/>
              </a:rPr>
              <a:t>3,210 UMAS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128F4DA8-07AB-4640-8CCD-D5DBD6B65514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85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24648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0C9510C-F248-4839-BE19-8AD3E6323D11}"/>
              </a:ext>
            </a:extLst>
          </p:cNvPr>
          <p:cNvSpPr txBox="1"/>
          <p:nvPr/>
        </p:nvSpPr>
        <p:spPr>
          <a:xfrm>
            <a:off x="1039585" y="1329346"/>
            <a:ext cx="101128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ea typeface="Tahoma" panose="020B0604030504040204" pitchFamily="34" charset="0"/>
                <a:cs typeface="Tahoma" panose="020B0604030504040204" pitchFamily="34" charset="0"/>
              </a:rPr>
              <a:t>SON ACUMULATIVOS EN UN PERÍODO DE 6 MESES A PARTIR DEL PRIMER DONATIVO.</a:t>
            </a:r>
          </a:p>
        </p:txBody>
      </p:sp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id="{25946C21-0354-4B98-8EF1-9FFDCED449F4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86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0145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C7E775D-CB17-4319-9A8E-870742122772}"/>
              </a:ext>
            </a:extLst>
          </p:cNvPr>
          <p:cNvSpPr txBox="1"/>
          <p:nvPr/>
        </p:nvSpPr>
        <p:spPr>
          <a:xfrm>
            <a:off x="1126670" y="1960717"/>
            <a:ext cx="101128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>
                <a:solidFill>
                  <a:srgbClr val="00206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sus órdenes para inquietudes o preguntas.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A7BED7F0-8E85-434A-994B-3E3A3D4F3F31}"/>
              </a:ext>
            </a:extLst>
          </p:cNvPr>
          <p:cNvSpPr txBox="1">
            <a:spLocks/>
          </p:cNvSpPr>
          <p:nvPr/>
        </p:nvSpPr>
        <p:spPr>
          <a:xfrm>
            <a:off x="9209598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87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75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A17FFD7A-0FB7-442E-9DB7-4C56BDDB03E7}"/>
              </a:ext>
            </a:extLst>
          </p:cNvPr>
          <p:cNvSpPr txBox="1">
            <a:spLocks/>
          </p:cNvSpPr>
          <p:nvPr/>
        </p:nvSpPr>
        <p:spPr>
          <a:xfrm>
            <a:off x="1009650" y="1442357"/>
            <a:ext cx="10172699" cy="3973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7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Y COBRA ÉNFASIS EN EL CASO DEL CAMPO.</a:t>
            </a:r>
          </a:p>
        </p:txBody>
      </p:sp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C16E54A2-DDCC-4ABB-8E4B-21F5D05851AB}"/>
              </a:ext>
            </a:extLst>
          </p:cNvPr>
          <p:cNvSpPr txBox="1">
            <a:spLocks/>
          </p:cNvSpPr>
          <p:nvPr/>
        </p:nvSpPr>
        <p:spPr>
          <a:xfrm>
            <a:off x="9086937" y="580831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41A8C96-C305-4405-B88B-07A8479FCC33}" type="slidenum">
              <a:rPr lang="es-MX" sz="2000" b="1" smtClean="0">
                <a:solidFill>
                  <a:schemeClr val="tx2"/>
                </a:solidFill>
              </a:rPr>
              <a:pPr algn="r"/>
              <a:t>9</a:t>
            </a:fld>
            <a:endParaRPr lang="es-MX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7396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864</Words>
  <Application>Microsoft Office PowerPoint</Application>
  <PresentationFormat>Panorámica</PresentationFormat>
  <Paragraphs>192</Paragraphs>
  <Slides>87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87</vt:i4>
      </vt:variant>
    </vt:vector>
  </HeadingPairs>
  <TitlesOfParts>
    <vt:vector size="94" baseType="lpstr">
      <vt:lpstr>Abadi Extra Light</vt:lpstr>
      <vt:lpstr>Arial</vt:lpstr>
      <vt:lpstr>Britannic Bold</vt:lpstr>
      <vt:lpstr>Calibri</vt:lpstr>
      <vt:lpstr>Calibri Light</vt:lpstr>
      <vt:lpstr>Eras Demi ITC</vt:lpstr>
      <vt:lpstr>Tema de Office</vt:lpstr>
      <vt:lpstr>Presentación de PowerPoint</vt:lpstr>
      <vt:lpstr>Presentación de PowerPoint</vt:lpstr>
      <vt:lpstr>Enrique Terrazas López</vt:lpstr>
      <vt:lpstr>NO ME TOCA ABUNDAR EN LOS ASPECTOS SUSTANTIVOS DE LA RESPONSABILIDAD SOCIAL.</vt:lpstr>
      <vt:lpstr>PARA ESO PARTICIPAN  EN ESTE SIMPOSIO ESPECIALISTAS.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Leonor Moreno</dc:creator>
  <cp:lastModifiedBy>Leonor Moreno</cp:lastModifiedBy>
  <cp:revision>69</cp:revision>
  <cp:lastPrinted>2020-02-21T20:36:24Z</cp:lastPrinted>
  <dcterms:created xsi:type="dcterms:W3CDTF">2020-02-07T22:47:14Z</dcterms:created>
  <dcterms:modified xsi:type="dcterms:W3CDTF">2020-02-24T16:00:59Z</dcterms:modified>
</cp:coreProperties>
</file>