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254" r:id="rId3"/>
    <p:sldId id="266" r:id="rId4"/>
    <p:sldId id="292" r:id="rId5"/>
    <p:sldId id="263" r:id="rId6"/>
    <p:sldId id="1255" r:id="rId7"/>
    <p:sldId id="1257" r:id="rId8"/>
    <p:sldId id="291" r:id="rId9"/>
    <p:sldId id="257" r:id="rId10"/>
    <p:sldId id="1256" r:id="rId11"/>
    <p:sldId id="1247" r:id="rId12"/>
    <p:sldId id="293" r:id="rId13"/>
    <p:sldId id="288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33"/>
    <a:srgbClr val="CB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00"/>
    <p:restoredTop sz="94672"/>
  </p:normalViewPr>
  <p:slideViewPr>
    <p:cSldViewPr snapToGrid="0" snapToObjects="1">
      <p:cViewPr varScale="1">
        <p:scale>
          <a:sx n="86" d="100"/>
          <a:sy n="86" d="100"/>
        </p:scale>
        <p:origin x="8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510F75-14B2-41DB-A0BE-8A9AFC09BF8B}" type="doc">
      <dgm:prSet loTypeId="urn:microsoft.com/office/officeart/2005/8/layout/matrix1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B0E73F5E-E2E7-44DA-96B3-79C245296E85}">
      <dgm:prSet phldrT="[Texto]" custT="1"/>
      <dgm:spPr/>
      <dgm:t>
        <a:bodyPr/>
        <a:lstStyle/>
        <a:p>
          <a:r>
            <a:rPr lang="es-MX" sz="1800" b="1" dirty="0">
              <a:solidFill>
                <a:srgbClr val="FF0000"/>
              </a:solidFill>
            </a:rPr>
            <a:t>Incumplimientos legales</a:t>
          </a:r>
        </a:p>
      </dgm:t>
    </dgm:pt>
    <dgm:pt modelId="{FA11B052-819D-492F-9C47-F87AAB6A2F5A}" type="parTrans" cxnId="{5610BFE3-0C4E-4099-9671-957A93E5CFF8}">
      <dgm:prSet/>
      <dgm:spPr/>
      <dgm:t>
        <a:bodyPr/>
        <a:lstStyle/>
        <a:p>
          <a:endParaRPr lang="es-MX" sz="1800"/>
        </a:p>
      </dgm:t>
    </dgm:pt>
    <dgm:pt modelId="{F99C5DC6-90DA-4F7D-ABAA-478F876F2B46}" type="sibTrans" cxnId="{5610BFE3-0C4E-4099-9671-957A93E5CFF8}">
      <dgm:prSet/>
      <dgm:spPr/>
      <dgm:t>
        <a:bodyPr/>
        <a:lstStyle/>
        <a:p>
          <a:endParaRPr lang="es-MX" sz="1800"/>
        </a:p>
      </dgm:t>
    </dgm:pt>
    <dgm:pt modelId="{2ECE82FF-7415-4010-9564-498CE212213F}">
      <dgm:prSet phldrT="[Texto]" custT="1"/>
      <dgm:spPr/>
      <dgm:t>
        <a:bodyPr/>
        <a:lstStyle/>
        <a:p>
          <a:r>
            <a:rPr lang="es-MX" sz="1800" dirty="0"/>
            <a:t>Contratos por honorarios, o contratos temporales para trabajadores permanentes</a:t>
          </a:r>
        </a:p>
      </dgm:t>
    </dgm:pt>
    <dgm:pt modelId="{B28A42B6-B486-4D2E-B12E-D47E983D5F59}" type="parTrans" cxnId="{2F6BBA72-EEA1-42B5-9EA8-D10C0D234AA4}">
      <dgm:prSet/>
      <dgm:spPr/>
      <dgm:t>
        <a:bodyPr/>
        <a:lstStyle/>
        <a:p>
          <a:endParaRPr lang="es-MX" sz="1800"/>
        </a:p>
      </dgm:t>
    </dgm:pt>
    <dgm:pt modelId="{4A758494-350B-4112-A907-DA159FCA93E0}" type="sibTrans" cxnId="{2F6BBA72-EEA1-42B5-9EA8-D10C0D234AA4}">
      <dgm:prSet/>
      <dgm:spPr/>
      <dgm:t>
        <a:bodyPr/>
        <a:lstStyle/>
        <a:p>
          <a:endParaRPr lang="es-MX" sz="1800"/>
        </a:p>
      </dgm:t>
    </dgm:pt>
    <dgm:pt modelId="{EE4F8CDA-CA0F-4689-842E-B3B70E39CFE6}">
      <dgm:prSet phldrT="[Texto]" custT="1"/>
      <dgm:spPr/>
      <dgm:t>
        <a:bodyPr/>
        <a:lstStyle/>
        <a:p>
          <a:r>
            <a:rPr lang="es-MX" sz="1800" dirty="0"/>
            <a:t>Pago de salarios en efectivo, sin recibos y/o aplicados a facilidades administrativas</a:t>
          </a:r>
        </a:p>
      </dgm:t>
    </dgm:pt>
    <dgm:pt modelId="{1BA9C593-7695-46BA-AAE4-7B1B0F585301}" type="parTrans" cxnId="{67851AAE-8CCC-4169-A316-2B94AF9381C0}">
      <dgm:prSet/>
      <dgm:spPr/>
      <dgm:t>
        <a:bodyPr/>
        <a:lstStyle/>
        <a:p>
          <a:endParaRPr lang="es-MX" sz="1800"/>
        </a:p>
      </dgm:t>
    </dgm:pt>
    <dgm:pt modelId="{344913D7-A5DD-436F-9677-C5CC7C65B409}" type="sibTrans" cxnId="{67851AAE-8CCC-4169-A316-2B94AF9381C0}">
      <dgm:prSet/>
      <dgm:spPr/>
      <dgm:t>
        <a:bodyPr/>
        <a:lstStyle/>
        <a:p>
          <a:endParaRPr lang="es-MX" sz="1800"/>
        </a:p>
      </dgm:t>
    </dgm:pt>
    <dgm:pt modelId="{430AA49C-6E92-4AA9-A2D4-BA8DD80802DE}">
      <dgm:prSet phldrT="[Texto]" custT="1"/>
      <dgm:spPr/>
      <dgm:t>
        <a:bodyPr/>
        <a:lstStyle/>
        <a:p>
          <a:r>
            <a:rPr lang="es-MX" sz="1800" dirty="0"/>
            <a:t>Evasión del ISR, PTU, IMSS e INFONAVIT</a:t>
          </a:r>
        </a:p>
      </dgm:t>
    </dgm:pt>
    <dgm:pt modelId="{B787CE1E-B5C3-415B-88A0-DFA2274A0208}" type="parTrans" cxnId="{AAF9AEB9-9C03-4A00-8A6F-6224BB2B1498}">
      <dgm:prSet/>
      <dgm:spPr/>
      <dgm:t>
        <a:bodyPr/>
        <a:lstStyle/>
        <a:p>
          <a:endParaRPr lang="es-MX" sz="1800"/>
        </a:p>
      </dgm:t>
    </dgm:pt>
    <dgm:pt modelId="{895D4E0F-DAF1-40B9-8D5F-7DA70DCDD8D4}" type="sibTrans" cxnId="{AAF9AEB9-9C03-4A00-8A6F-6224BB2B1498}">
      <dgm:prSet/>
      <dgm:spPr/>
      <dgm:t>
        <a:bodyPr/>
        <a:lstStyle/>
        <a:p>
          <a:endParaRPr lang="es-MX" sz="1800"/>
        </a:p>
      </dgm:t>
    </dgm:pt>
    <dgm:pt modelId="{37F7B99F-28E1-4ECF-9732-E425581D3F0A}">
      <dgm:prSet phldrT="[Texto]" custT="1"/>
      <dgm:spPr/>
      <dgm:t>
        <a:bodyPr/>
        <a:lstStyle/>
        <a:p>
          <a:r>
            <a:rPr lang="es-MX" sz="1800" dirty="0"/>
            <a:t>IMSS con subregistros (salario real y días trabajados)</a:t>
          </a:r>
        </a:p>
      </dgm:t>
    </dgm:pt>
    <dgm:pt modelId="{69763A4F-832D-423D-82FF-C3F269CA23E5}" type="parTrans" cxnId="{F047E109-8790-4C18-A4B3-E38C28F85257}">
      <dgm:prSet/>
      <dgm:spPr/>
      <dgm:t>
        <a:bodyPr/>
        <a:lstStyle/>
        <a:p>
          <a:endParaRPr lang="es-MX" sz="1800"/>
        </a:p>
      </dgm:t>
    </dgm:pt>
    <dgm:pt modelId="{98E6D33F-FF61-41AC-8A4A-BBD6C955BAA4}" type="sibTrans" cxnId="{F047E109-8790-4C18-A4B3-E38C28F85257}">
      <dgm:prSet/>
      <dgm:spPr/>
      <dgm:t>
        <a:bodyPr/>
        <a:lstStyle/>
        <a:p>
          <a:endParaRPr lang="es-MX" sz="1800"/>
        </a:p>
      </dgm:t>
    </dgm:pt>
    <dgm:pt modelId="{698B8E4F-F8C4-4A47-96B3-09D95173D971}" type="pres">
      <dgm:prSet presAssocID="{C3510F75-14B2-41DB-A0BE-8A9AFC09BF8B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82FBF56-8DAB-4599-9EAD-94B90A72D20B}" type="pres">
      <dgm:prSet presAssocID="{C3510F75-14B2-41DB-A0BE-8A9AFC09BF8B}" presName="matrix" presStyleCnt="0"/>
      <dgm:spPr/>
    </dgm:pt>
    <dgm:pt modelId="{B516AB32-3B0C-4E43-B5BE-ECC46E9EFF20}" type="pres">
      <dgm:prSet presAssocID="{C3510F75-14B2-41DB-A0BE-8A9AFC09BF8B}" presName="tile1" presStyleLbl="node1" presStyleIdx="0" presStyleCnt="4"/>
      <dgm:spPr/>
    </dgm:pt>
    <dgm:pt modelId="{8EEFFB40-554F-4EE4-AEBF-3808666EA42E}" type="pres">
      <dgm:prSet presAssocID="{C3510F75-14B2-41DB-A0BE-8A9AFC09BF8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BEEED3-AF7D-4286-9CBF-D866273D74CD}" type="pres">
      <dgm:prSet presAssocID="{C3510F75-14B2-41DB-A0BE-8A9AFC09BF8B}" presName="tile2" presStyleLbl="node1" presStyleIdx="1" presStyleCnt="4"/>
      <dgm:spPr/>
    </dgm:pt>
    <dgm:pt modelId="{AE4B5339-0059-411B-B982-F24F2AAA6397}" type="pres">
      <dgm:prSet presAssocID="{C3510F75-14B2-41DB-A0BE-8A9AFC09BF8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3602BB4-C2C8-4CA6-9387-B399DF4C37D6}" type="pres">
      <dgm:prSet presAssocID="{C3510F75-14B2-41DB-A0BE-8A9AFC09BF8B}" presName="tile3" presStyleLbl="node1" presStyleIdx="2" presStyleCnt="4"/>
      <dgm:spPr/>
    </dgm:pt>
    <dgm:pt modelId="{7677D526-E1E1-4157-ACFA-9AF1E7D10E18}" type="pres">
      <dgm:prSet presAssocID="{C3510F75-14B2-41DB-A0BE-8A9AFC09BF8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9DFB132-775A-4045-AB8E-4DE1C2439BCF}" type="pres">
      <dgm:prSet presAssocID="{C3510F75-14B2-41DB-A0BE-8A9AFC09BF8B}" presName="tile4" presStyleLbl="node1" presStyleIdx="3" presStyleCnt="4"/>
      <dgm:spPr/>
    </dgm:pt>
    <dgm:pt modelId="{C045CD6C-7A14-425E-AED1-B95963CF5A74}" type="pres">
      <dgm:prSet presAssocID="{C3510F75-14B2-41DB-A0BE-8A9AFC09BF8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3DD7969-754B-4AD7-BEA0-FAA684B7F813}" type="pres">
      <dgm:prSet presAssocID="{C3510F75-14B2-41DB-A0BE-8A9AFC09BF8B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F047E109-8790-4C18-A4B3-E38C28F85257}" srcId="{B0E73F5E-E2E7-44DA-96B3-79C245296E85}" destId="{37F7B99F-28E1-4ECF-9732-E425581D3F0A}" srcOrd="3" destOrd="0" parTransId="{69763A4F-832D-423D-82FF-C3F269CA23E5}" sibTransId="{98E6D33F-FF61-41AC-8A4A-BBD6C955BAA4}"/>
    <dgm:cxn modelId="{58616423-6A12-4DB8-BF1E-EE45F552032A}" type="presOf" srcId="{2ECE82FF-7415-4010-9564-498CE212213F}" destId="{B516AB32-3B0C-4E43-B5BE-ECC46E9EFF20}" srcOrd="0" destOrd="0" presId="urn:microsoft.com/office/officeart/2005/8/layout/matrix1"/>
    <dgm:cxn modelId="{179A1B34-88DF-48C4-B954-976E0891CD51}" type="presOf" srcId="{B0E73F5E-E2E7-44DA-96B3-79C245296E85}" destId="{53DD7969-754B-4AD7-BEA0-FAA684B7F813}" srcOrd="0" destOrd="0" presId="urn:microsoft.com/office/officeart/2005/8/layout/matrix1"/>
    <dgm:cxn modelId="{EDF89249-A356-4AF8-B702-3FB2B399EE35}" type="presOf" srcId="{430AA49C-6E92-4AA9-A2D4-BA8DD80802DE}" destId="{7677D526-E1E1-4157-ACFA-9AF1E7D10E18}" srcOrd="1" destOrd="0" presId="urn:microsoft.com/office/officeart/2005/8/layout/matrix1"/>
    <dgm:cxn modelId="{2F6BBA72-EEA1-42B5-9EA8-D10C0D234AA4}" srcId="{B0E73F5E-E2E7-44DA-96B3-79C245296E85}" destId="{2ECE82FF-7415-4010-9564-498CE212213F}" srcOrd="0" destOrd="0" parTransId="{B28A42B6-B486-4D2E-B12E-D47E983D5F59}" sibTransId="{4A758494-350B-4112-A907-DA159FCA93E0}"/>
    <dgm:cxn modelId="{B6B47878-2CA3-4946-8F86-CD1A6C95943E}" type="presOf" srcId="{EE4F8CDA-CA0F-4689-842E-B3B70E39CFE6}" destId="{97BEEED3-AF7D-4286-9CBF-D866273D74CD}" srcOrd="0" destOrd="0" presId="urn:microsoft.com/office/officeart/2005/8/layout/matrix1"/>
    <dgm:cxn modelId="{98A6C589-21AD-4794-8369-16510FBEBB57}" type="presOf" srcId="{C3510F75-14B2-41DB-A0BE-8A9AFC09BF8B}" destId="{698B8E4F-F8C4-4A47-96B3-09D95173D971}" srcOrd="0" destOrd="0" presId="urn:microsoft.com/office/officeart/2005/8/layout/matrix1"/>
    <dgm:cxn modelId="{1FC5A38D-AF0B-4B53-9C6B-E6101FB0C955}" type="presOf" srcId="{37F7B99F-28E1-4ECF-9732-E425581D3F0A}" destId="{C045CD6C-7A14-425E-AED1-B95963CF5A74}" srcOrd="1" destOrd="0" presId="urn:microsoft.com/office/officeart/2005/8/layout/matrix1"/>
    <dgm:cxn modelId="{29D4EA92-C4BD-4055-9720-F211042C290E}" type="presOf" srcId="{2ECE82FF-7415-4010-9564-498CE212213F}" destId="{8EEFFB40-554F-4EE4-AEBF-3808666EA42E}" srcOrd="1" destOrd="0" presId="urn:microsoft.com/office/officeart/2005/8/layout/matrix1"/>
    <dgm:cxn modelId="{F40F9E93-2864-46B3-8570-153212062E8B}" type="presOf" srcId="{430AA49C-6E92-4AA9-A2D4-BA8DD80802DE}" destId="{A3602BB4-C2C8-4CA6-9387-B399DF4C37D6}" srcOrd="0" destOrd="0" presId="urn:microsoft.com/office/officeart/2005/8/layout/matrix1"/>
    <dgm:cxn modelId="{BEC95DA9-AB28-4509-90E8-244CE8BE4801}" type="presOf" srcId="{37F7B99F-28E1-4ECF-9732-E425581D3F0A}" destId="{39DFB132-775A-4045-AB8E-4DE1C2439BCF}" srcOrd="0" destOrd="0" presId="urn:microsoft.com/office/officeart/2005/8/layout/matrix1"/>
    <dgm:cxn modelId="{67851AAE-8CCC-4169-A316-2B94AF9381C0}" srcId="{B0E73F5E-E2E7-44DA-96B3-79C245296E85}" destId="{EE4F8CDA-CA0F-4689-842E-B3B70E39CFE6}" srcOrd="1" destOrd="0" parTransId="{1BA9C593-7695-46BA-AAE4-7B1B0F585301}" sibTransId="{344913D7-A5DD-436F-9677-C5CC7C65B409}"/>
    <dgm:cxn modelId="{AAF9AEB9-9C03-4A00-8A6F-6224BB2B1498}" srcId="{B0E73F5E-E2E7-44DA-96B3-79C245296E85}" destId="{430AA49C-6E92-4AA9-A2D4-BA8DD80802DE}" srcOrd="2" destOrd="0" parTransId="{B787CE1E-B5C3-415B-88A0-DFA2274A0208}" sibTransId="{895D4E0F-DAF1-40B9-8D5F-7DA70DCDD8D4}"/>
    <dgm:cxn modelId="{E932ADE3-7FD9-4980-9398-D437C6EE73E4}" type="presOf" srcId="{EE4F8CDA-CA0F-4689-842E-B3B70E39CFE6}" destId="{AE4B5339-0059-411B-B982-F24F2AAA6397}" srcOrd="1" destOrd="0" presId="urn:microsoft.com/office/officeart/2005/8/layout/matrix1"/>
    <dgm:cxn modelId="{5610BFE3-0C4E-4099-9671-957A93E5CFF8}" srcId="{C3510F75-14B2-41DB-A0BE-8A9AFC09BF8B}" destId="{B0E73F5E-E2E7-44DA-96B3-79C245296E85}" srcOrd="0" destOrd="0" parTransId="{FA11B052-819D-492F-9C47-F87AAB6A2F5A}" sibTransId="{F99C5DC6-90DA-4F7D-ABAA-478F876F2B46}"/>
    <dgm:cxn modelId="{06DA7905-1E53-4B7B-877F-DAFA789B238B}" type="presParOf" srcId="{698B8E4F-F8C4-4A47-96B3-09D95173D971}" destId="{382FBF56-8DAB-4599-9EAD-94B90A72D20B}" srcOrd="0" destOrd="0" presId="urn:microsoft.com/office/officeart/2005/8/layout/matrix1"/>
    <dgm:cxn modelId="{758CE44E-F990-4B76-B396-3A41BB6EC6DD}" type="presParOf" srcId="{382FBF56-8DAB-4599-9EAD-94B90A72D20B}" destId="{B516AB32-3B0C-4E43-B5BE-ECC46E9EFF20}" srcOrd="0" destOrd="0" presId="urn:microsoft.com/office/officeart/2005/8/layout/matrix1"/>
    <dgm:cxn modelId="{B2EFE209-5C25-4BD7-B794-8B0E28382B1B}" type="presParOf" srcId="{382FBF56-8DAB-4599-9EAD-94B90A72D20B}" destId="{8EEFFB40-554F-4EE4-AEBF-3808666EA42E}" srcOrd="1" destOrd="0" presId="urn:microsoft.com/office/officeart/2005/8/layout/matrix1"/>
    <dgm:cxn modelId="{1ECE1F5A-8A4E-4D24-B794-55D367B96640}" type="presParOf" srcId="{382FBF56-8DAB-4599-9EAD-94B90A72D20B}" destId="{97BEEED3-AF7D-4286-9CBF-D866273D74CD}" srcOrd="2" destOrd="0" presId="urn:microsoft.com/office/officeart/2005/8/layout/matrix1"/>
    <dgm:cxn modelId="{5417F50D-99CA-40C5-9436-842A2ADD99D7}" type="presParOf" srcId="{382FBF56-8DAB-4599-9EAD-94B90A72D20B}" destId="{AE4B5339-0059-411B-B982-F24F2AAA6397}" srcOrd="3" destOrd="0" presId="urn:microsoft.com/office/officeart/2005/8/layout/matrix1"/>
    <dgm:cxn modelId="{56EE7176-0098-4553-8FD1-47E39B4D113E}" type="presParOf" srcId="{382FBF56-8DAB-4599-9EAD-94B90A72D20B}" destId="{A3602BB4-C2C8-4CA6-9387-B399DF4C37D6}" srcOrd="4" destOrd="0" presId="urn:microsoft.com/office/officeart/2005/8/layout/matrix1"/>
    <dgm:cxn modelId="{9B27FB53-A511-4DAA-AAB0-917FC838C53C}" type="presParOf" srcId="{382FBF56-8DAB-4599-9EAD-94B90A72D20B}" destId="{7677D526-E1E1-4157-ACFA-9AF1E7D10E18}" srcOrd="5" destOrd="0" presId="urn:microsoft.com/office/officeart/2005/8/layout/matrix1"/>
    <dgm:cxn modelId="{0F702EDB-23D7-49A1-B041-1C5E40257429}" type="presParOf" srcId="{382FBF56-8DAB-4599-9EAD-94B90A72D20B}" destId="{39DFB132-775A-4045-AB8E-4DE1C2439BCF}" srcOrd="6" destOrd="0" presId="urn:microsoft.com/office/officeart/2005/8/layout/matrix1"/>
    <dgm:cxn modelId="{6E3379B1-091D-43EC-B2FD-294F0B1004E8}" type="presParOf" srcId="{382FBF56-8DAB-4599-9EAD-94B90A72D20B}" destId="{C045CD6C-7A14-425E-AED1-B95963CF5A74}" srcOrd="7" destOrd="0" presId="urn:microsoft.com/office/officeart/2005/8/layout/matrix1"/>
    <dgm:cxn modelId="{F4072BEA-C6F3-4CA3-96A2-942043E9177F}" type="presParOf" srcId="{698B8E4F-F8C4-4A47-96B3-09D95173D971}" destId="{53DD7969-754B-4AD7-BEA0-FAA684B7F81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9B9942-59DF-4F99-963A-3884BD32904A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8FB7A7B4-8303-4B6C-9C28-CF89660F8452}">
      <dgm:prSet phldrT="[Texto]" custT="1"/>
      <dgm:spPr/>
      <dgm:t>
        <a:bodyPr/>
        <a:lstStyle/>
        <a:p>
          <a:r>
            <a:rPr lang="es-MX" sz="1600" b="1" dirty="0"/>
            <a:t>En su Acta Constitutiva y en su alta ante el SAT está declarado bajo la actividad de subcontratación personal</a:t>
          </a:r>
        </a:p>
      </dgm:t>
    </dgm:pt>
    <dgm:pt modelId="{294133E5-1FA0-49D4-8BDD-CAD62F362F7E}" type="parTrans" cxnId="{93C2D6A6-D129-472D-A7B6-CF8E1899DFBA}">
      <dgm:prSet/>
      <dgm:spPr/>
      <dgm:t>
        <a:bodyPr/>
        <a:lstStyle/>
        <a:p>
          <a:endParaRPr lang="es-MX" sz="1600" b="1"/>
        </a:p>
      </dgm:t>
    </dgm:pt>
    <dgm:pt modelId="{7627B58C-9C41-4265-96AA-29C5619E9FE8}" type="sibTrans" cxnId="{93C2D6A6-D129-472D-A7B6-CF8E1899DFBA}">
      <dgm:prSet/>
      <dgm:spPr/>
      <dgm:t>
        <a:bodyPr/>
        <a:lstStyle/>
        <a:p>
          <a:endParaRPr lang="es-MX" sz="1600" b="1"/>
        </a:p>
      </dgm:t>
    </dgm:pt>
    <dgm:pt modelId="{589E4E55-D08E-459C-822D-A0622CB092AC}">
      <dgm:prSet phldrT="[Texto]" custT="1"/>
      <dgm:spPr/>
      <dgm:t>
        <a:bodyPr/>
        <a:lstStyle/>
        <a:p>
          <a:r>
            <a:rPr lang="es-MX" sz="1600" b="1" dirty="0"/>
            <a:t>El trabajador cuenta con un contrato individual de trabajo como empleado</a:t>
          </a:r>
        </a:p>
      </dgm:t>
    </dgm:pt>
    <dgm:pt modelId="{7A93D71D-3A8B-4255-9061-FBFBACFE8621}" type="parTrans" cxnId="{53009B1A-2573-4E93-932D-BD8DCB7A119B}">
      <dgm:prSet/>
      <dgm:spPr/>
      <dgm:t>
        <a:bodyPr/>
        <a:lstStyle/>
        <a:p>
          <a:endParaRPr lang="es-MX" sz="1600" b="1"/>
        </a:p>
      </dgm:t>
    </dgm:pt>
    <dgm:pt modelId="{35F81D68-4412-408A-9CF6-0F3FDBC4A073}" type="sibTrans" cxnId="{53009B1A-2573-4E93-932D-BD8DCB7A119B}">
      <dgm:prSet/>
      <dgm:spPr/>
      <dgm:t>
        <a:bodyPr/>
        <a:lstStyle/>
        <a:p>
          <a:endParaRPr lang="es-MX" sz="1600" b="1"/>
        </a:p>
      </dgm:t>
    </dgm:pt>
    <dgm:pt modelId="{1D8B3B66-6067-427A-A1C6-AE3D8DC890DA}">
      <dgm:prSet phldrT="[Texto]" custT="1"/>
      <dgm:spPr/>
      <dgm:t>
        <a:bodyPr/>
        <a:lstStyle/>
        <a:p>
          <a:r>
            <a:rPr lang="es-MX" sz="1600" b="1" dirty="0"/>
            <a:t>El empleador paga el IMSS  y el INFONAVIT de sus trabajadores con el salario real</a:t>
          </a:r>
        </a:p>
      </dgm:t>
    </dgm:pt>
    <dgm:pt modelId="{FE91690D-F01C-469B-BA95-AB31559F739C}" type="parTrans" cxnId="{D4521051-E440-429E-9717-A56E5A917DA2}">
      <dgm:prSet/>
      <dgm:spPr/>
      <dgm:t>
        <a:bodyPr/>
        <a:lstStyle/>
        <a:p>
          <a:endParaRPr lang="es-MX" sz="1600" b="1"/>
        </a:p>
      </dgm:t>
    </dgm:pt>
    <dgm:pt modelId="{FE523E13-C183-4D44-9EB2-16C974AA1149}" type="sibTrans" cxnId="{D4521051-E440-429E-9717-A56E5A917DA2}">
      <dgm:prSet/>
      <dgm:spPr/>
      <dgm:t>
        <a:bodyPr/>
        <a:lstStyle/>
        <a:p>
          <a:endParaRPr lang="es-MX" sz="1600" b="1"/>
        </a:p>
      </dgm:t>
    </dgm:pt>
    <dgm:pt modelId="{CDBBA679-2AF3-4232-9D90-B612A7ED13CA}">
      <dgm:prSet phldrT="[Texto]" custT="1"/>
      <dgm:spPr/>
      <dgm:t>
        <a:bodyPr/>
        <a:lstStyle/>
        <a:p>
          <a:r>
            <a:rPr lang="es-MX" sz="1600" b="1" dirty="0"/>
            <a:t>Se entrega el recibo de nómina al trabajador timbrado ante el SAT </a:t>
          </a:r>
        </a:p>
      </dgm:t>
    </dgm:pt>
    <dgm:pt modelId="{3340FD63-8B67-48D7-8949-25083D5B8ABD}" type="parTrans" cxnId="{24DD0B6D-A812-4335-B2CB-3879770A58A7}">
      <dgm:prSet/>
      <dgm:spPr/>
      <dgm:t>
        <a:bodyPr/>
        <a:lstStyle/>
        <a:p>
          <a:endParaRPr lang="es-MX" sz="1600" b="1"/>
        </a:p>
      </dgm:t>
    </dgm:pt>
    <dgm:pt modelId="{D445E918-8AD5-4E6B-9FF0-F7EA92607A62}" type="sibTrans" cxnId="{24DD0B6D-A812-4335-B2CB-3879770A58A7}">
      <dgm:prSet/>
      <dgm:spPr/>
      <dgm:t>
        <a:bodyPr/>
        <a:lstStyle/>
        <a:p>
          <a:endParaRPr lang="es-MX" sz="1600" b="1"/>
        </a:p>
      </dgm:t>
    </dgm:pt>
    <dgm:pt modelId="{A81F68FF-7F71-4E2B-B32A-5CCE7E06A103}">
      <dgm:prSet phldrT="[Texto]" custT="1"/>
      <dgm:spPr/>
      <dgm:t>
        <a:bodyPr/>
        <a:lstStyle/>
        <a:p>
          <a:r>
            <a:rPr lang="es-MX" sz="1600" b="1" dirty="0"/>
            <a:t>La factura detalla el servicio de Outsourcing, se desglosa y retiene el IVA, y se detalla el impuesto sobre nómina</a:t>
          </a:r>
        </a:p>
      </dgm:t>
    </dgm:pt>
    <dgm:pt modelId="{5E23FF8A-B483-466D-BF90-39F55F4D3DBA}" type="parTrans" cxnId="{89923450-E48D-43AD-A73D-245169A7702C}">
      <dgm:prSet/>
      <dgm:spPr/>
      <dgm:t>
        <a:bodyPr/>
        <a:lstStyle/>
        <a:p>
          <a:endParaRPr lang="es-MX" sz="1600" b="1"/>
        </a:p>
      </dgm:t>
    </dgm:pt>
    <dgm:pt modelId="{C8BF272F-5280-484C-95E0-9B20BE50A7F3}" type="sibTrans" cxnId="{89923450-E48D-43AD-A73D-245169A7702C}">
      <dgm:prSet/>
      <dgm:spPr/>
      <dgm:t>
        <a:bodyPr/>
        <a:lstStyle/>
        <a:p>
          <a:endParaRPr lang="es-MX" sz="1600" b="1"/>
        </a:p>
      </dgm:t>
    </dgm:pt>
    <dgm:pt modelId="{0EE58A20-EE84-4FEA-8550-6485FFD13DB4}" type="pres">
      <dgm:prSet presAssocID="{BA9B9942-59DF-4F99-963A-3884BD32904A}" presName="diagram" presStyleCnt="0">
        <dgm:presLayoutVars>
          <dgm:dir/>
          <dgm:resizeHandles val="exact"/>
        </dgm:presLayoutVars>
      </dgm:prSet>
      <dgm:spPr/>
    </dgm:pt>
    <dgm:pt modelId="{EAB62367-E37B-40C8-BD0D-F6B8A68EE218}" type="pres">
      <dgm:prSet presAssocID="{8FB7A7B4-8303-4B6C-9C28-CF89660F8452}" presName="node" presStyleLbl="node1" presStyleIdx="0" presStyleCnt="5">
        <dgm:presLayoutVars>
          <dgm:bulletEnabled val="1"/>
        </dgm:presLayoutVars>
      </dgm:prSet>
      <dgm:spPr/>
    </dgm:pt>
    <dgm:pt modelId="{FE868FF6-C548-4C96-A32F-8BCCEC41554B}" type="pres">
      <dgm:prSet presAssocID="{7627B58C-9C41-4265-96AA-29C5619E9FE8}" presName="sibTrans" presStyleCnt="0"/>
      <dgm:spPr/>
    </dgm:pt>
    <dgm:pt modelId="{7E981E2A-B3F7-4E5D-96C1-8ABA3C2D65FC}" type="pres">
      <dgm:prSet presAssocID="{589E4E55-D08E-459C-822D-A0622CB092AC}" presName="node" presStyleLbl="node1" presStyleIdx="1" presStyleCnt="5">
        <dgm:presLayoutVars>
          <dgm:bulletEnabled val="1"/>
        </dgm:presLayoutVars>
      </dgm:prSet>
      <dgm:spPr/>
    </dgm:pt>
    <dgm:pt modelId="{C4376B91-BF43-4FFE-8E94-17FF18565388}" type="pres">
      <dgm:prSet presAssocID="{35F81D68-4412-408A-9CF6-0F3FDBC4A073}" presName="sibTrans" presStyleCnt="0"/>
      <dgm:spPr/>
    </dgm:pt>
    <dgm:pt modelId="{19A4F046-4DE1-4FDD-BBD9-4D99B37D05E7}" type="pres">
      <dgm:prSet presAssocID="{1D8B3B66-6067-427A-A1C6-AE3D8DC890DA}" presName="node" presStyleLbl="node1" presStyleIdx="2" presStyleCnt="5">
        <dgm:presLayoutVars>
          <dgm:bulletEnabled val="1"/>
        </dgm:presLayoutVars>
      </dgm:prSet>
      <dgm:spPr/>
    </dgm:pt>
    <dgm:pt modelId="{A77E0D78-8302-4387-B0D2-093203529A18}" type="pres">
      <dgm:prSet presAssocID="{FE523E13-C183-4D44-9EB2-16C974AA1149}" presName="sibTrans" presStyleCnt="0"/>
      <dgm:spPr/>
    </dgm:pt>
    <dgm:pt modelId="{C22D8B2C-6851-491F-88B0-008986FECB1B}" type="pres">
      <dgm:prSet presAssocID="{CDBBA679-2AF3-4232-9D90-B612A7ED13CA}" presName="node" presStyleLbl="node1" presStyleIdx="3" presStyleCnt="5">
        <dgm:presLayoutVars>
          <dgm:bulletEnabled val="1"/>
        </dgm:presLayoutVars>
      </dgm:prSet>
      <dgm:spPr/>
    </dgm:pt>
    <dgm:pt modelId="{70E02D6D-2E31-4285-9D6D-915E80BA2A55}" type="pres">
      <dgm:prSet presAssocID="{D445E918-8AD5-4E6B-9FF0-F7EA92607A62}" presName="sibTrans" presStyleCnt="0"/>
      <dgm:spPr/>
    </dgm:pt>
    <dgm:pt modelId="{D602239E-21F9-4F1B-9A15-197104CE2180}" type="pres">
      <dgm:prSet presAssocID="{A81F68FF-7F71-4E2B-B32A-5CCE7E06A103}" presName="node" presStyleLbl="node1" presStyleIdx="4" presStyleCnt="5" custScaleX="204543" custScaleY="94235" custLinFactNeighborY="-4200">
        <dgm:presLayoutVars>
          <dgm:bulletEnabled val="1"/>
        </dgm:presLayoutVars>
      </dgm:prSet>
      <dgm:spPr/>
    </dgm:pt>
  </dgm:ptLst>
  <dgm:cxnLst>
    <dgm:cxn modelId="{E1727810-6153-48C6-B76D-F43CEE313DF3}" type="presOf" srcId="{A81F68FF-7F71-4E2B-B32A-5CCE7E06A103}" destId="{D602239E-21F9-4F1B-9A15-197104CE2180}" srcOrd="0" destOrd="0" presId="urn:microsoft.com/office/officeart/2005/8/layout/default"/>
    <dgm:cxn modelId="{53009B1A-2573-4E93-932D-BD8DCB7A119B}" srcId="{BA9B9942-59DF-4F99-963A-3884BD32904A}" destId="{589E4E55-D08E-459C-822D-A0622CB092AC}" srcOrd="1" destOrd="0" parTransId="{7A93D71D-3A8B-4255-9061-FBFBACFE8621}" sibTransId="{35F81D68-4412-408A-9CF6-0F3FDBC4A073}"/>
    <dgm:cxn modelId="{24DD0B6D-A812-4335-B2CB-3879770A58A7}" srcId="{BA9B9942-59DF-4F99-963A-3884BD32904A}" destId="{CDBBA679-2AF3-4232-9D90-B612A7ED13CA}" srcOrd="3" destOrd="0" parTransId="{3340FD63-8B67-48D7-8949-25083D5B8ABD}" sibTransId="{D445E918-8AD5-4E6B-9FF0-F7EA92607A62}"/>
    <dgm:cxn modelId="{89923450-E48D-43AD-A73D-245169A7702C}" srcId="{BA9B9942-59DF-4F99-963A-3884BD32904A}" destId="{A81F68FF-7F71-4E2B-B32A-5CCE7E06A103}" srcOrd="4" destOrd="0" parTransId="{5E23FF8A-B483-466D-BF90-39F55F4D3DBA}" sibTransId="{C8BF272F-5280-484C-95E0-9B20BE50A7F3}"/>
    <dgm:cxn modelId="{D4521051-E440-429E-9717-A56E5A917DA2}" srcId="{BA9B9942-59DF-4F99-963A-3884BD32904A}" destId="{1D8B3B66-6067-427A-A1C6-AE3D8DC890DA}" srcOrd="2" destOrd="0" parTransId="{FE91690D-F01C-469B-BA95-AB31559F739C}" sibTransId="{FE523E13-C183-4D44-9EB2-16C974AA1149}"/>
    <dgm:cxn modelId="{1E5BBF76-7E48-4101-92DD-1A04C8EA0B71}" type="presOf" srcId="{8FB7A7B4-8303-4B6C-9C28-CF89660F8452}" destId="{EAB62367-E37B-40C8-BD0D-F6B8A68EE218}" srcOrd="0" destOrd="0" presId="urn:microsoft.com/office/officeart/2005/8/layout/default"/>
    <dgm:cxn modelId="{9CB6287A-0F5D-4AC8-BAF8-3DDEFBDC9DAA}" type="presOf" srcId="{CDBBA679-2AF3-4232-9D90-B612A7ED13CA}" destId="{C22D8B2C-6851-491F-88B0-008986FECB1B}" srcOrd="0" destOrd="0" presId="urn:microsoft.com/office/officeart/2005/8/layout/default"/>
    <dgm:cxn modelId="{B522E08F-33C2-4862-AAD2-81FB08CFAD8C}" type="presOf" srcId="{BA9B9942-59DF-4F99-963A-3884BD32904A}" destId="{0EE58A20-EE84-4FEA-8550-6485FFD13DB4}" srcOrd="0" destOrd="0" presId="urn:microsoft.com/office/officeart/2005/8/layout/default"/>
    <dgm:cxn modelId="{93C2D6A6-D129-472D-A7B6-CF8E1899DFBA}" srcId="{BA9B9942-59DF-4F99-963A-3884BD32904A}" destId="{8FB7A7B4-8303-4B6C-9C28-CF89660F8452}" srcOrd="0" destOrd="0" parTransId="{294133E5-1FA0-49D4-8BDD-CAD62F362F7E}" sibTransId="{7627B58C-9C41-4265-96AA-29C5619E9FE8}"/>
    <dgm:cxn modelId="{7A42D0BB-1025-4F9A-9559-519E694B7944}" type="presOf" srcId="{589E4E55-D08E-459C-822D-A0622CB092AC}" destId="{7E981E2A-B3F7-4E5D-96C1-8ABA3C2D65FC}" srcOrd="0" destOrd="0" presId="urn:microsoft.com/office/officeart/2005/8/layout/default"/>
    <dgm:cxn modelId="{FF1685BE-C0D5-4310-9F06-4317034E66FA}" type="presOf" srcId="{1D8B3B66-6067-427A-A1C6-AE3D8DC890DA}" destId="{19A4F046-4DE1-4FDD-BBD9-4D99B37D05E7}" srcOrd="0" destOrd="0" presId="urn:microsoft.com/office/officeart/2005/8/layout/default"/>
    <dgm:cxn modelId="{25964888-71E3-4520-9831-6D9B99A60E81}" type="presParOf" srcId="{0EE58A20-EE84-4FEA-8550-6485FFD13DB4}" destId="{EAB62367-E37B-40C8-BD0D-F6B8A68EE218}" srcOrd="0" destOrd="0" presId="urn:microsoft.com/office/officeart/2005/8/layout/default"/>
    <dgm:cxn modelId="{779002FF-BC3C-4568-B3A5-A4C9B4E558D5}" type="presParOf" srcId="{0EE58A20-EE84-4FEA-8550-6485FFD13DB4}" destId="{FE868FF6-C548-4C96-A32F-8BCCEC41554B}" srcOrd="1" destOrd="0" presId="urn:microsoft.com/office/officeart/2005/8/layout/default"/>
    <dgm:cxn modelId="{7B120BA9-19E7-4424-A7D1-958A1CB55F9D}" type="presParOf" srcId="{0EE58A20-EE84-4FEA-8550-6485FFD13DB4}" destId="{7E981E2A-B3F7-4E5D-96C1-8ABA3C2D65FC}" srcOrd="2" destOrd="0" presId="urn:microsoft.com/office/officeart/2005/8/layout/default"/>
    <dgm:cxn modelId="{735B1C2A-8429-4730-8EFD-EB2983F42880}" type="presParOf" srcId="{0EE58A20-EE84-4FEA-8550-6485FFD13DB4}" destId="{C4376B91-BF43-4FFE-8E94-17FF18565388}" srcOrd="3" destOrd="0" presId="urn:microsoft.com/office/officeart/2005/8/layout/default"/>
    <dgm:cxn modelId="{76566515-2D23-46F5-86E1-0DCE054E662E}" type="presParOf" srcId="{0EE58A20-EE84-4FEA-8550-6485FFD13DB4}" destId="{19A4F046-4DE1-4FDD-BBD9-4D99B37D05E7}" srcOrd="4" destOrd="0" presId="urn:microsoft.com/office/officeart/2005/8/layout/default"/>
    <dgm:cxn modelId="{2511003E-CA59-43D3-87DB-1051FAB74F88}" type="presParOf" srcId="{0EE58A20-EE84-4FEA-8550-6485FFD13DB4}" destId="{A77E0D78-8302-4387-B0D2-093203529A18}" srcOrd="5" destOrd="0" presId="urn:microsoft.com/office/officeart/2005/8/layout/default"/>
    <dgm:cxn modelId="{75B4A364-E752-455D-9FDB-6076B191A514}" type="presParOf" srcId="{0EE58A20-EE84-4FEA-8550-6485FFD13DB4}" destId="{C22D8B2C-6851-491F-88B0-008986FECB1B}" srcOrd="6" destOrd="0" presId="urn:microsoft.com/office/officeart/2005/8/layout/default"/>
    <dgm:cxn modelId="{93F5499B-6E8C-456D-B343-35AE5D8075E5}" type="presParOf" srcId="{0EE58A20-EE84-4FEA-8550-6485FFD13DB4}" destId="{70E02D6D-2E31-4285-9D6D-915E80BA2A55}" srcOrd="7" destOrd="0" presId="urn:microsoft.com/office/officeart/2005/8/layout/default"/>
    <dgm:cxn modelId="{BF1C46A4-8704-48B8-B672-B99C7D8B2622}" type="presParOf" srcId="{0EE58A20-EE84-4FEA-8550-6485FFD13DB4}" destId="{D602239E-21F9-4F1B-9A15-197104CE218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6AB32-3B0C-4E43-B5BE-ECC46E9EFF20}">
      <dsp:nvSpPr>
        <dsp:cNvPr id="0" name=""/>
        <dsp:cNvSpPr/>
      </dsp:nvSpPr>
      <dsp:spPr>
        <a:xfrm rot="16200000">
          <a:off x="934590" y="-934590"/>
          <a:ext cx="1242935" cy="3112116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Contratos por honorarios, o contratos temporales para trabajadores permanentes</a:t>
          </a:r>
        </a:p>
      </dsp:txBody>
      <dsp:txXfrm rot="5400000">
        <a:off x="0" y="0"/>
        <a:ext cx="3112116" cy="932201"/>
      </dsp:txXfrm>
    </dsp:sp>
    <dsp:sp modelId="{97BEEED3-AF7D-4286-9CBF-D866273D74CD}">
      <dsp:nvSpPr>
        <dsp:cNvPr id="0" name=""/>
        <dsp:cNvSpPr/>
      </dsp:nvSpPr>
      <dsp:spPr>
        <a:xfrm>
          <a:off x="3112116" y="0"/>
          <a:ext cx="3112116" cy="1242935"/>
        </a:xfrm>
        <a:prstGeom prst="round1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Pago de salarios en efectivo, sin recibos y/o aplicados a facilidades administrativas</a:t>
          </a:r>
        </a:p>
      </dsp:txBody>
      <dsp:txXfrm>
        <a:off x="3112116" y="0"/>
        <a:ext cx="3112116" cy="932201"/>
      </dsp:txXfrm>
    </dsp:sp>
    <dsp:sp modelId="{A3602BB4-C2C8-4CA6-9387-B399DF4C37D6}">
      <dsp:nvSpPr>
        <dsp:cNvPr id="0" name=""/>
        <dsp:cNvSpPr/>
      </dsp:nvSpPr>
      <dsp:spPr>
        <a:xfrm rot="10800000">
          <a:off x="0" y="1242935"/>
          <a:ext cx="3112116" cy="1242935"/>
        </a:xfrm>
        <a:prstGeom prst="round1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Evasión del ISR, PTU, IMSS e INFONAVIT</a:t>
          </a:r>
        </a:p>
      </dsp:txBody>
      <dsp:txXfrm rot="10800000">
        <a:off x="0" y="1553669"/>
        <a:ext cx="3112116" cy="932201"/>
      </dsp:txXfrm>
    </dsp:sp>
    <dsp:sp modelId="{39DFB132-775A-4045-AB8E-4DE1C2439BCF}">
      <dsp:nvSpPr>
        <dsp:cNvPr id="0" name=""/>
        <dsp:cNvSpPr/>
      </dsp:nvSpPr>
      <dsp:spPr>
        <a:xfrm rot="5400000">
          <a:off x="4046707" y="308345"/>
          <a:ext cx="1242935" cy="3112116"/>
        </a:xfrm>
        <a:prstGeom prst="round1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IMSS con subregistros (salario real y días trabajados)</a:t>
          </a:r>
        </a:p>
      </dsp:txBody>
      <dsp:txXfrm rot="-5400000">
        <a:off x="3112116" y="1553668"/>
        <a:ext cx="3112116" cy="932201"/>
      </dsp:txXfrm>
    </dsp:sp>
    <dsp:sp modelId="{53DD7969-754B-4AD7-BEA0-FAA684B7F813}">
      <dsp:nvSpPr>
        <dsp:cNvPr id="0" name=""/>
        <dsp:cNvSpPr/>
      </dsp:nvSpPr>
      <dsp:spPr>
        <a:xfrm>
          <a:off x="2178481" y="932201"/>
          <a:ext cx="1867269" cy="621467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FF0000"/>
              </a:solidFill>
            </a:rPr>
            <a:t>Incumplimientos legales</a:t>
          </a:r>
        </a:p>
      </dsp:txBody>
      <dsp:txXfrm>
        <a:off x="2208819" y="962539"/>
        <a:ext cx="1806593" cy="560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62367-E37B-40C8-BD0D-F6B8A68EE218}">
      <dsp:nvSpPr>
        <dsp:cNvPr id="0" name=""/>
        <dsp:cNvSpPr/>
      </dsp:nvSpPr>
      <dsp:spPr>
        <a:xfrm>
          <a:off x="1169436" y="277"/>
          <a:ext cx="2468157" cy="14808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En su Acta Constitutiva y en su alta ante el SAT está declarado bajo la actividad de subcontratación personal</a:t>
          </a:r>
        </a:p>
      </dsp:txBody>
      <dsp:txXfrm>
        <a:off x="1169436" y="277"/>
        <a:ext cx="2468157" cy="1480894"/>
      </dsp:txXfrm>
    </dsp:sp>
    <dsp:sp modelId="{7E981E2A-B3F7-4E5D-96C1-8ABA3C2D65FC}">
      <dsp:nvSpPr>
        <dsp:cNvPr id="0" name=""/>
        <dsp:cNvSpPr/>
      </dsp:nvSpPr>
      <dsp:spPr>
        <a:xfrm>
          <a:off x="3884409" y="277"/>
          <a:ext cx="2468157" cy="1480894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El trabajador cuenta con un contrato individual de trabajo como empleado</a:t>
          </a:r>
        </a:p>
      </dsp:txBody>
      <dsp:txXfrm>
        <a:off x="3884409" y="277"/>
        <a:ext cx="2468157" cy="1480894"/>
      </dsp:txXfrm>
    </dsp:sp>
    <dsp:sp modelId="{19A4F046-4DE1-4FDD-BBD9-4D99B37D05E7}">
      <dsp:nvSpPr>
        <dsp:cNvPr id="0" name=""/>
        <dsp:cNvSpPr/>
      </dsp:nvSpPr>
      <dsp:spPr>
        <a:xfrm>
          <a:off x="1169436" y="1727987"/>
          <a:ext cx="2468157" cy="1480894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El empleador paga el IMSS  y el INFONAVIT de sus trabajadores con el salario real</a:t>
          </a:r>
        </a:p>
      </dsp:txBody>
      <dsp:txXfrm>
        <a:off x="1169436" y="1727987"/>
        <a:ext cx="2468157" cy="1480894"/>
      </dsp:txXfrm>
    </dsp:sp>
    <dsp:sp modelId="{C22D8B2C-6851-491F-88B0-008986FECB1B}">
      <dsp:nvSpPr>
        <dsp:cNvPr id="0" name=""/>
        <dsp:cNvSpPr/>
      </dsp:nvSpPr>
      <dsp:spPr>
        <a:xfrm>
          <a:off x="3884409" y="1727987"/>
          <a:ext cx="2468157" cy="1480894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Se entrega el recibo de nómina al trabajador timbrado ante el SAT </a:t>
          </a:r>
        </a:p>
      </dsp:txBody>
      <dsp:txXfrm>
        <a:off x="3884409" y="1727987"/>
        <a:ext cx="2468157" cy="1480894"/>
      </dsp:txXfrm>
    </dsp:sp>
    <dsp:sp modelId="{D602239E-21F9-4F1B-9A15-197104CE2180}">
      <dsp:nvSpPr>
        <dsp:cNvPr id="0" name=""/>
        <dsp:cNvSpPr/>
      </dsp:nvSpPr>
      <dsp:spPr>
        <a:xfrm>
          <a:off x="1236780" y="3393500"/>
          <a:ext cx="5048443" cy="1395520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La factura detalla el servicio de Outsourcing, se desglosa y retiene el IVA, y se detalla el impuesto sobre nómina</a:t>
          </a:r>
        </a:p>
      </dsp:txBody>
      <dsp:txXfrm>
        <a:off x="1236780" y="3393500"/>
        <a:ext cx="5048443" cy="139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580C4-BB4C-6D49-BF80-29F743AE5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1F7AE7-8340-3446-A68D-E6DC7902D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8FF51A-AE5A-1841-8F4D-0A452CF0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6166A-7232-5F47-AD82-CCB148D2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080AB1-F0C9-EA43-8C9C-A483E82F4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9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B3FD72-C42B-D84A-82E3-44EA49A3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B15826-38D8-A14D-8D32-EFB3437C0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D8E0FC-EFEC-E144-B9E5-C27DD888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3A6-41B1-4E47-9E47-6C59C44A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B873CC-8BA3-B94C-86F7-43E14059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5667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C8830CA-9F8B-164A-9B28-5A6F8F580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8FE32E-D2C0-A04F-9289-573023DB1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8BA128-C1AA-FA41-8158-B4816E73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BFF7CD-106A-4248-BCA8-D62E59F6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5F91D1-4DB8-8440-B49A-49628DAB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655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6DDDD-CE6F-6240-933B-9E21FE3D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74B261-625F-D04B-B689-8FF0AF532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8DE6B-75A8-FF45-99E5-1B65ADA2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6E0B9B-6BC6-7246-8344-E28B56BD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6BCCFE-4051-8042-AF3D-F871FE5E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194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C71D9-991C-CD48-ACCA-D68A979A1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6B63DE-11D4-A949-840C-11EBE5B0B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8B19A1-D1EF-1B40-B8FD-4441842C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570CBB-D85B-4345-9F81-1CE93C9A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CC3B95-7300-CB42-B1D0-58ACCF046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43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1D688-59F2-3144-915C-3C58D4B4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1158F1-9F54-494F-B687-BAFDC105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ACB52E-EE3B-BA4C-AD6B-40C1C1678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A08287-8B97-C74A-A32E-C9DDD2155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A9262E-CAE9-F94E-A376-98358FA32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556DDB-1F7F-CF4F-96CF-C84A165D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35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68283-65E8-DD4C-9D97-CECB8B51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9B6A0A-59C5-A048-B32C-82B352F6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5B16AF-C2C5-D540-8C14-FC7978057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B8FD21-5B71-3F43-B066-2836E2309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357B28-BF77-5341-9063-F5CBD1669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5AA103-3B98-8A45-A163-218037DF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E89DECB-EA3B-034F-ACDC-2351B977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F6F432E-F49F-DA45-A315-60EFB3A8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407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901C2-9999-B74B-ADD3-195F1D338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963A8A-DD52-B349-B85E-9B18E141E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41907B-07E0-8D4C-A4A9-21B2F94F0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0A438C-47F9-5E43-BE52-D0B178D8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45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D4A2900-CF0D-F143-914F-843BF211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05F71-384C-8F44-9453-AD0BC626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00E9C85-0845-9B42-96CC-0D44AB71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466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E2E95-80D9-1C44-9BE2-39D195555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3EBB17-9BB5-4F44-8BCB-F3DBE1284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ADC153-D144-1F4D-8351-DB7ECFA52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17C4B3-69E5-8644-A98A-5F2AB330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993940-83FC-E640-9EEE-F694E2B7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31849F-22EB-D848-9716-73F24506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585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91E98-04B7-304C-9F60-089C605C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3B58C98-75EB-EB48-94C9-9F81A39E5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0CDB5D-E417-EB4C-9F50-691B37C2C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C9BC52-E17A-E24F-AB5F-54A76A34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8FA9DB-D111-4147-8E2A-09D263D7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742220-5B41-3847-8356-B4C7B4E6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169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DFDC14-612F-6846-B782-C4ED1BBB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C1AE33-CB93-1C41-88A5-49E32706B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E5388B-6878-FD47-8D48-F0F9AB77B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E0615-9C77-6B48-9FB5-111E149A6CE8}" type="datetimeFigureOut">
              <a:rPr lang="es-MX" smtClean="0"/>
              <a:t>27/02/2020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AE6D9-0CCD-464C-9F82-A608C7DE6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A54CA8-10DB-1242-872C-B1F54B8BE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0C68F-C3CF-3B45-91ED-C973B01735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963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0FFFF6B7-98EC-EF47-AF8B-9B4C9C9C75B8}"/>
              </a:ext>
            </a:extLst>
          </p:cNvPr>
          <p:cNvSpPr/>
          <p:nvPr/>
        </p:nvSpPr>
        <p:spPr>
          <a:xfrm>
            <a:off x="244987" y="0"/>
            <a:ext cx="7412736" cy="6858000"/>
          </a:xfrm>
          <a:prstGeom prst="rect">
            <a:avLst/>
          </a:prstGeom>
          <a:solidFill>
            <a:srgbClr val="CB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2C074BD-313F-674A-A108-4A41C263DE98}"/>
              </a:ext>
            </a:extLst>
          </p:cNvPr>
          <p:cNvSpPr/>
          <p:nvPr/>
        </p:nvSpPr>
        <p:spPr>
          <a:xfrm>
            <a:off x="0" y="0"/>
            <a:ext cx="7412736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5CF8AC-7B07-2140-A367-F6AAE9CE7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010" y="0"/>
            <a:ext cx="454299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02D74A-4E1E-0845-838C-E9398339D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355600"/>
            <a:ext cx="10960100" cy="61468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8370A0E-0356-CE4B-9421-FB84BDF96B00}"/>
              </a:ext>
            </a:extLst>
          </p:cNvPr>
          <p:cNvSpPr/>
          <p:nvPr/>
        </p:nvSpPr>
        <p:spPr>
          <a:xfrm>
            <a:off x="852290" y="3117827"/>
            <a:ext cx="5516626" cy="104648"/>
          </a:xfrm>
          <a:prstGeom prst="rect">
            <a:avLst/>
          </a:prstGeom>
          <a:solidFill>
            <a:srgbClr val="CBC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36E84A-D10B-9547-A78F-9A4DEB8E7188}"/>
              </a:ext>
            </a:extLst>
          </p:cNvPr>
          <p:cNvSpPr txBox="1"/>
          <p:nvPr/>
        </p:nvSpPr>
        <p:spPr>
          <a:xfrm>
            <a:off x="346322" y="1254346"/>
            <a:ext cx="6528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CONTRATACIÓN Y MANEJO DE PERSONAL EN EL CAMPO AGRÍCOLA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EEBA5E0-C253-2E42-B3BA-CB3FF3358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038" y="3928813"/>
            <a:ext cx="1299210" cy="121539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596407" y="5475413"/>
            <a:ext cx="2561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>
                <a:solidFill>
                  <a:srgbClr val="CBCB00"/>
                </a:solidFill>
              </a:rPr>
              <a:t>Luz María Chombo Tovar</a:t>
            </a:r>
          </a:p>
          <a:p>
            <a:r>
              <a:rPr lang="es-MX" b="1" i="1" dirty="0">
                <a:solidFill>
                  <a:srgbClr val="CBCB00"/>
                </a:solidFill>
              </a:rPr>
              <a:t>Febrero 2020</a:t>
            </a:r>
          </a:p>
        </p:txBody>
      </p:sp>
    </p:spTree>
    <p:extLst>
      <p:ext uri="{BB962C8B-B14F-4D97-AF65-F5344CB8AC3E}">
        <p14:creationId xmlns:p14="http://schemas.microsoft.com/office/powerpoint/2010/main" val="1896349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666842-50E8-6844-8594-5941A675C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3482222"/>
            <a:ext cx="12192000" cy="810267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5FF9438-4FA0-D547-B910-0C33334F5358}"/>
              </a:ext>
            </a:extLst>
          </p:cNvPr>
          <p:cNvSpPr/>
          <p:nvPr/>
        </p:nvSpPr>
        <p:spPr>
          <a:xfrm rot="5400000">
            <a:off x="5958059" y="-4391274"/>
            <a:ext cx="275881" cy="12192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578A060-9EF8-204E-9060-CE57C5B9BC0B}"/>
              </a:ext>
            </a:extLst>
          </p:cNvPr>
          <p:cNvSpPr/>
          <p:nvPr/>
        </p:nvSpPr>
        <p:spPr>
          <a:xfrm rot="5400000">
            <a:off x="6073141" y="-4113531"/>
            <a:ext cx="45719" cy="12192002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F36AE98-7699-47E7-BCF3-F334BB950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4" y="175696"/>
            <a:ext cx="1299210" cy="121539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818179" y="541898"/>
            <a:ext cx="6711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ELEMENTOS DE SUBCONTRATACIÓN ILEGAL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74525" y="2176170"/>
            <a:ext cx="9081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200" dirty="0"/>
              <a:t>Se trata de esquemas de </a:t>
            </a:r>
            <a:r>
              <a:rPr lang="es-MX" sz="2200" b="1" dirty="0">
                <a:solidFill>
                  <a:srgbClr val="006633"/>
                </a:solidFill>
              </a:rPr>
              <a:t>evasión fiscal </a:t>
            </a:r>
            <a:r>
              <a:rPr lang="es-MX" sz="2200" dirty="0"/>
              <a:t>que utilizan la figura subcontratación para evadir impuestos.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200" dirty="0"/>
              <a:t>Con la finalidad de </a:t>
            </a:r>
            <a:r>
              <a:rPr lang="es-MX" sz="2200" b="1" dirty="0">
                <a:solidFill>
                  <a:srgbClr val="006633"/>
                </a:solidFill>
              </a:rPr>
              <a:t>ahorrar</a:t>
            </a:r>
            <a:r>
              <a:rPr lang="es-MX" sz="22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200" b="1" dirty="0">
                <a:solidFill>
                  <a:srgbClr val="006633"/>
                </a:solidFill>
              </a:rPr>
              <a:t>Afectan los derechos laborales y sociales de los trabajadores</a:t>
            </a:r>
            <a:r>
              <a:rPr lang="es-MX" sz="2200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2AC1B24-CC1C-4838-BCD2-61C244E18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923588"/>
              </p:ext>
            </p:extLst>
          </p:nvPr>
        </p:nvGraphicFramePr>
        <p:xfrm>
          <a:off x="2964161" y="4118886"/>
          <a:ext cx="6224233" cy="248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60679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>
            <a:extLst>
              <a:ext uri="{FF2B5EF4-FFF2-40B4-BE49-F238E27FC236}">
                <a16:creationId xmlns:a16="http://schemas.microsoft.com/office/drawing/2014/main" id="{EB54C201-3AF0-CE4D-92D7-009AA7BAF2D7}"/>
              </a:ext>
            </a:extLst>
          </p:cNvPr>
          <p:cNvSpPr/>
          <p:nvPr/>
        </p:nvSpPr>
        <p:spPr>
          <a:xfrm rot="5400000">
            <a:off x="5406787" y="-5406786"/>
            <a:ext cx="1378426" cy="12192002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2430B0FB-EE69-E64F-B2B0-1066E817BB49}"/>
              </a:ext>
            </a:extLst>
          </p:cNvPr>
          <p:cNvSpPr/>
          <p:nvPr/>
        </p:nvSpPr>
        <p:spPr>
          <a:xfrm rot="5400000">
            <a:off x="6020287" y="-4507002"/>
            <a:ext cx="151428" cy="12192002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E4DB1131-A4C1-40A1-A860-FC08A5F7F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6" y="132035"/>
            <a:ext cx="1191210" cy="111435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F34AF1E-255B-4699-B5DF-28CA044B9F86}"/>
              </a:ext>
            </a:extLst>
          </p:cNvPr>
          <p:cNvSpPr txBox="1"/>
          <p:nvPr/>
        </p:nvSpPr>
        <p:spPr>
          <a:xfrm>
            <a:off x="4189787" y="432967"/>
            <a:ext cx="3585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SUBCONTRATACIÓN LEGAL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E791A93-D6C4-42BD-BDE8-69522BEE7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841492"/>
              </p:ext>
            </p:extLst>
          </p:nvPr>
        </p:nvGraphicFramePr>
        <p:xfrm>
          <a:off x="2184076" y="1875123"/>
          <a:ext cx="7522004" cy="4851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8656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F4C4D9D-F57D-724D-AB21-CC770A694F70}"/>
              </a:ext>
            </a:extLst>
          </p:cNvPr>
          <p:cNvSpPr/>
          <p:nvPr/>
        </p:nvSpPr>
        <p:spPr>
          <a:xfrm>
            <a:off x="0" y="0"/>
            <a:ext cx="1388533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0F1694B-816F-3544-8483-704D822DD101}"/>
              </a:ext>
            </a:extLst>
          </p:cNvPr>
          <p:cNvSpPr/>
          <p:nvPr/>
        </p:nvSpPr>
        <p:spPr>
          <a:xfrm>
            <a:off x="376766" y="0"/>
            <a:ext cx="317500" cy="6858000"/>
          </a:xfrm>
          <a:prstGeom prst="rect">
            <a:avLst/>
          </a:prstGeom>
          <a:solidFill>
            <a:srgbClr val="CBC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ED66D18-5B6A-42B8-A68D-90C57C26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04" y="914400"/>
            <a:ext cx="3733800" cy="736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BD3C27-39E8-48A3-B842-8552456C99F7}"/>
              </a:ext>
            </a:extLst>
          </p:cNvPr>
          <p:cNvSpPr txBox="1"/>
          <p:nvPr/>
        </p:nvSpPr>
        <p:spPr>
          <a:xfrm>
            <a:off x="2833762" y="1051867"/>
            <a:ext cx="250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prstClr val="white"/>
                </a:solidFill>
                <a:latin typeface="Calibri" panose="020F0502020204030204"/>
              </a:rPr>
              <a:t>Recomendaciones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013F93-6D82-4A71-A0F9-4B7E1622BB9F}"/>
              </a:ext>
            </a:extLst>
          </p:cNvPr>
          <p:cNvSpPr/>
          <p:nvPr/>
        </p:nvSpPr>
        <p:spPr>
          <a:xfrm>
            <a:off x="2219417" y="2127419"/>
            <a:ext cx="88421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200" b="1" dirty="0">
                <a:solidFill>
                  <a:srgbClr val="015B2D"/>
                </a:solidFill>
              </a:rPr>
              <a:t>Revisar los sistemas de contratación </a:t>
            </a:r>
            <a:r>
              <a:rPr lang="es-MX" sz="2200" dirty="0"/>
              <a:t>de trabajadores.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Formalizar la relación laboral </a:t>
            </a:r>
            <a:r>
              <a:rPr lang="es-MX" sz="2200" dirty="0"/>
              <a:t>a través de contratos individuales y entregar copia al trabajador.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200" dirty="0"/>
              <a:t>Pago del salario apegado a la legislación y </a:t>
            </a:r>
            <a:r>
              <a:rPr lang="es-MX" sz="2200" b="1" dirty="0">
                <a:solidFill>
                  <a:srgbClr val="015B2D"/>
                </a:solidFill>
              </a:rPr>
              <a:t>no realizar descuentos indebidos</a:t>
            </a:r>
            <a:r>
              <a:rPr lang="es-MX" sz="22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No retener los salarios </a:t>
            </a:r>
            <a:r>
              <a:rPr lang="es-MX" sz="2200" dirty="0"/>
              <a:t>de los trabajadores,.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200" b="1" dirty="0">
                <a:solidFill>
                  <a:srgbClr val="015B2D"/>
                </a:solidFill>
              </a:rPr>
              <a:t>Cumplir con las prestaciones de los trabajadores </a:t>
            </a:r>
            <a:r>
              <a:rPr lang="es-MX" sz="2200" dirty="0"/>
              <a:t>(IMSS, INFONAVIT, séptimo día, vacaciones, prima vacacional, horas extras, PTU, aguinaldo, prima de antigüedad, finiquitos y liquidaciones conforme a la ley) 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Expedir recibos de pago de salario y prestaciones desglosadas</a:t>
            </a:r>
            <a:r>
              <a:rPr lang="es-MX" sz="2200" dirty="0"/>
              <a:t>, entregar copia al trabajador.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200" dirty="0"/>
              <a:t>Verificar que la </a:t>
            </a:r>
            <a:r>
              <a:rPr lang="es-MX" sz="2200" b="1" dirty="0">
                <a:solidFill>
                  <a:srgbClr val="015B2D"/>
                </a:solidFill>
              </a:rPr>
              <a:t>contratación y pago a destajo</a:t>
            </a:r>
            <a:r>
              <a:rPr lang="es-MX" sz="2200" dirty="0"/>
              <a:t>, rendimiento o tarea sea </a:t>
            </a:r>
            <a:r>
              <a:rPr lang="es-MX" sz="2200" b="1" dirty="0">
                <a:solidFill>
                  <a:srgbClr val="015B2D"/>
                </a:solidFill>
              </a:rPr>
              <a:t>apegada a la legalidad</a:t>
            </a:r>
            <a:r>
              <a:rPr lang="es-MX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8624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A28CC0E-11F2-214C-AB99-9B2D32BA2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950"/>
            <a:ext cx="12192000" cy="46560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D28F90-3787-D34B-A991-619B62B46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2120900"/>
            <a:ext cx="26162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5773320-3077-984E-9F40-E3F1E766B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39" b="55099"/>
          <a:stretch/>
        </p:blipFill>
        <p:spPr>
          <a:xfrm>
            <a:off x="0" y="0"/>
            <a:ext cx="12205652" cy="17470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2DAA3DC-B477-7141-B8B4-01E5C9C0192F}"/>
              </a:ext>
            </a:extLst>
          </p:cNvPr>
          <p:cNvSpPr txBox="1"/>
          <p:nvPr/>
        </p:nvSpPr>
        <p:spPr>
          <a:xfrm>
            <a:off x="2232556" y="658631"/>
            <a:ext cx="791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Arial" panose="020B0604020202020204" pitchFamily="34" charset="0"/>
              </a:rPr>
              <a:t>INICIATIVA</a:t>
            </a:r>
            <a:r>
              <a:rPr kumimoji="0" lang="es-MX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Arial" panose="020B0604020202020204" pitchFamily="34" charset="0"/>
              </a:rPr>
              <a:t>  DE  CONTRATACIÓN  EQUITATIVA  DE  LA  OIT, 2014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E3EF7CD-74C8-4D4B-8D62-C035824CEEBC}"/>
              </a:ext>
            </a:extLst>
          </p:cNvPr>
          <p:cNvSpPr/>
          <p:nvPr/>
        </p:nvSpPr>
        <p:spPr>
          <a:xfrm rot="5400000">
            <a:off x="5982733" y="-4339668"/>
            <a:ext cx="226534" cy="12192002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D035392-4552-CF4F-99E8-2AFBDFF62B0B}"/>
              </a:ext>
            </a:extLst>
          </p:cNvPr>
          <p:cNvSpPr/>
          <p:nvPr/>
        </p:nvSpPr>
        <p:spPr>
          <a:xfrm rot="5400000">
            <a:off x="6073141" y="-4113531"/>
            <a:ext cx="45719" cy="12192002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CEA438E-2753-EA42-8AA7-4E56E38BC66D}"/>
              </a:ext>
            </a:extLst>
          </p:cNvPr>
          <p:cNvSpPr txBox="1"/>
          <p:nvPr/>
        </p:nvSpPr>
        <p:spPr>
          <a:xfrm>
            <a:off x="557645" y="2361712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Principales Objetivos: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5AEF35-B9B7-F84A-9BF2-AAF1562BF8B6}"/>
              </a:ext>
            </a:extLst>
          </p:cNvPr>
          <p:cNvSpPr/>
          <p:nvPr/>
        </p:nvSpPr>
        <p:spPr>
          <a:xfrm>
            <a:off x="557644" y="2930652"/>
            <a:ext cx="8884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cs typeface="Arial" panose="020B0604020202020204" pitchFamily="34" charset="0"/>
              </a:rPr>
              <a:t>Ampliación del conocimiento sobre prácticas de contratación.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2400" dirty="0">
                <a:solidFill>
                  <a:srgbClr val="50535A"/>
                </a:solidFill>
                <a:cs typeface="Arial" panose="020B0604020202020204" pitchFamily="34" charset="0"/>
              </a:rPr>
              <a:t>Fortalecimiento de regulaciones, políticas y mecanismos de control de la Agencias Privadas de Colocación.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cs typeface="Arial" panose="020B0604020202020204" pitchFamily="34" charset="0"/>
              </a:rPr>
              <a:t>Promoción de normas y prácticas empresariales</a:t>
            </a:r>
            <a:r>
              <a:rPr kumimoji="0" lang="es-MX" sz="2400" b="0" i="0" u="none" strike="noStrike" kern="1200" cap="none" spc="0" normalizeH="0" noProof="0" dirty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cs typeface="Arial" panose="020B0604020202020204" pitchFamily="34" charset="0"/>
              </a:rPr>
              <a:t> equitativas.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2400" baseline="0" dirty="0">
                <a:solidFill>
                  <a:srgbClr val="50535A"/>
                </a:solidFill>
                <a:cs typeface="Arial" panose="020B0604020202020204" pitchFamily="34" charset="0"/>
              </a:rPr>
              <a:t>Fomento</a:t>
            </a:r>
            <a:r>
              <a:rPr lang="es-MX" sz="2400" dirty="0">
                <a:solidFill>
                  <a:srgbClr val="50535A"/>
                </a:solidFill>
                <a:cs typeface="Arial" panose="020B0604020202020204" pitchFamily="34" charset="0"/>
              </a:rPr>
              <a:t> del diálogo social, la cooperación y la promoción de buenas prácticas.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43DA990-AB40-44D0-B8C9-308D4F547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173" y="355146"/>
            <a:ext cx="1198605" cy="112127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126067" y="5807690"/>
            <a:ext cx="9781909" cy="461665"/>
          </a:xfrm>
          <a:prstGeom prst="rect">
            <a:avLst/>
          </a:prstGeom>
          <a:solidFill>
            <a:srgbClr val="CBCB00"/>
          </a:solidFill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006633"/>
                </a:solidFill>
              </a:rPr>
              <a:t>CONTRATACIÓN EQUITATIVA, CONTRATACIÓN ÉTICA, CONTRATACIÓN JUSTA</a:t>
            </a:r>
          </a:p>
        </p:txBody>
      </p:sp>
    </p:spTree>
    <p:extLst>
      <p:ext uri="{BB962C8B-B14F-4D97-AF65-F5344CB8AC3E}">
        <p14:creationId xmlns:p14="http://schemas.microsoft.com/office/powerpoint/2010/main" val="560078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F0A4BFB9-586C-E24B-A797-A8F7C25E9C87}"/>
              </a:ext>
            </a:extLst>
          </p:cNvPr>
          <p:cNvSpPr/>
          <p:nvPr/>
        </p:nvSpPr>
        <p:spPr>
          <a:xfrm>
            <a:off x="646257" y="0"/>
            <a:ext cx="98136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B6FF3EF-44F3-5B44-956E-53154275F78D}"/>
              </a:ext>
            </a:extLst>
          </p:cNvPr>
          <p:cNvSpPr/>
          <p:nvPr/>
        </p:nvSpPr>
        <p:spPr>
          <a:xfrm>
            <a:off x="215900" y="0"/>
            <a:ext cx="317500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B814285-CE87-3942-B7D0-3674C4288027}"/>
              </a:ext>
            </a:extLst>
          </p:cNvPr>
          <p:cNvSpPr/>
          <p:nvPr/>
        </p:nvSpPr>
        <p:spPr>
          <a:xfrm>
            <a:off x="1552352" y="1190740"/>
            <a:ext cx="9835117" cy="532260"/>
          </a:xfrm>
          <a:prstGeom prst="rect">
            <a:avLst/>
          </a:prstGeom>
          <a:solidFill>
            <a:srgbClr val="CBC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200" b="1" i="0" u="none" strike="noStrike" kern="1200" cap="none" spc="0" normalizeH="0" baseline="0" noProof="0" dirty="0">
              <a:ln>
                <a:noFill/>
              </a:ln>
              <a:solidFill>
                <a:srgbClr val="CBC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64322E14-F50A-4104-8BD0-C5B5C07CF735}"/>
              </a:ext>
            </a:extLst>
          </p:cNvPr>
          <p:cNvSpPr txBox="1">
            <a:spLocks/>
          </p:cNvSpPr>
          <p:nvPr/>
        </p:nvSpPr>
        <p:spPr>
          <a:xfrm>
            <a:off x="1552353" y="1637104"/>
            <a:ext cx="9835116" cy="3414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1F85822-E7CA-4026-B94E-E2BFCF50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4394" y="118359"/>
            <a:ext cx="1138726" cy="1074819"/>
          </a:xfrm>
          <a:prstGeom prst="rect">
            <a:avLst/>
          </a:prstGeom>
        </p:spPr>
      </p:pic>
      <p:sp>
        <p:nvSpPr>
          <p:cNvPr id="10" name="Rectángulo 13">
            <a:extLst>
              <a:ext uri="{FF2B5EF4-FFF2-40B4-BE49-F238E27FC236}">
                <a16:creationId xmlns:a16="http://schemas.microsoft.com/office/drawing/2014/main" id="{FB814285-CE87-3942-B7D0-3674C4288027}"/>
              </a:ext>
            </a:extLst>
          </p:cNvPr>
          <p:cNvSpPr/>
          <p:nvPr/>
        </p:nvSpPr>
        <p:spPr>
          <a:xfrm>
            <a:off x="1704752" y="1330783"/>
            <a:ext cx="9835117" cy="53226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Principios generales y directrices para la contratación equitativa de la OIT (2017) </a:t>
            </a:r>
            <a:endParaRPr kumimoji="0" lang="es-MX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623" y="4638482"/>
            <a:ext cx="305474" cy="334846"/>
          </a:xfrm>
          <a:prstGeom prst="rect">
            <a:avLst/>
          </a:prstGeom>
          <a:solidFill>
            <a:srgbClr val="CBCB00"/>
          </a:solidFill>
        </p:spPr>
      </p:pic>
      <p:pic>
        <p:nvPicPr>
          <p:cNvPr id="12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382" y="5346947"/>
            <a:ext cx="305474" cy="334846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212" y="3794081"/>
            <a:ext cx="305474" cy="334846"/>
          </a:xfrm>
          <a:prstGeom prst="rect">
            <a:avLst/>
          </a:prstGeom>
          <a:solidFill>
            <a:srgbClr val="CBCB00"/>
          </a:solidFill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328" y="3254489"/>
            <a:ext cx="305474" cy="334846"/>
          </a:xfrm>
          <a:prstGeom prst="rect">
            <a:avLst/>
          </a:prstGeom>
        </p:spPr>
      </p:pic>
      <p:pic>
        <p:nvPicPr>
          <p:cNvPr id="16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44" y="2492471"/>
            <a:ext cx="305474" cy="33484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187140" y="2375683"/>
            <a:ext cx="9650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Los principios generales y directrices tienen como objeto promover y garantizar la equidad en la contratación.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74778" y="3184472"/>
            <a:ext cx="9514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Se derivan de las normas internacionales del trabajo e instrumentos conexos de la OIT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2178899" y="3664927"/>
            <a:ext cx="9650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</a:rPr>
              <a:t>Abarca la contratación de todos los</a:t>
            </a:r>
            <a:r>
              <a:rPr lang="es-MX" sz="2000" b="1" dirty="0"/>
              <a:t> </a:t>
            </a:r>
            <a:r>
              <a:rPr lang="es-MX" sz="2000" b="1" dirty="0">
                <a:solidFill>
                  <a:schemeClr val="accent2">
                    <a:lumMod val="75000"/>
                  </a:schemeClr>
                </a:solidFill>
              </a:rPr>
              <a:t>trabajadores, contratados directamente por los empleadores o a través de </a:t>
            </a:r>
            <a:r>
              <a:rPr lang="es-MX" sz="2000" b="1" dirty="0">
                <a:solidFill>
                  <a:srgbClr val="C00000"/>
                </a:solidFill>
              </a:rPr>
              <a:t>intermediarios.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2170658" y="4496962"/>
            <a:ext cx="9650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4">
                    <a:lumMod val="50000"/>
                  </a:schemeClr>
                </a:solidFill>
              </a:rPr>
              <a:t>Se aplica a la contratación nacional o transnacional, así como a la contratación por medio de agencias de empleo temporal, y cubre todos los sectores de la economía.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2191256" y="5283694"/>
            <a:ext cx="9650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Los principios generales  sirven de orientación para la aplicación a todos los niveles, y las directrices son las responsabilidades de los actores específicos en el proceso de contratación.</a:t>
            </a:r>
          </a:p>
        </p:txBody>
      </p:sp>
    </p:spTree>
    <p:extLst>
      <p:ext uri="{BB962C8B-B14F-4D97-AF65-F5344CB8AC3E}">
        <p14:creationId xmlns:p14="http://schemas.microsoft.com/office/powerpoint/2010/main" val="1511719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666842-50E8-6844-8594-5941A675C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82221"/>
            <a:ext cx="12192000" cy="810267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5FF9438-4FA0-D547-B910-0C33334F5358}"/>
              </a:ext>
            </a:extLst>
          </p:cNvPr>
          <p:cNvSpPr/>
          <p:nvPr/>
        </p:nvSpPr>
        <p:spPr>
          <a:xfrm rot="5400000">
            <a:off x="5958059" y="-4391274"/>
            <a:ext cx="275881" cy="12192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578A060-9EF8-204E-9060-CE57C5B9BC0B}"/>
              </a:ext>
            </a:extLst>
          </p:cNvPr>
          <p:cNvSpPr/>
          <p:nvPr/>
        </p:nvSpPr>
        <p:spPr>
          <a:xfrm rot="5400000">
            <a:off x="6073141" y="-4113531"/>
            <a:ext cx="45719" cy="12192002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F36AE98-7699-47E7-BCF3-F334BB950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4" y="175696"/>
            <a:ext cx="1299210" cy="121539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892377" y="852620"/>
            <a:ext cx="4379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PRINCIPIOS GENERALES (13)</a:t>
            </a:r>
          </a:p>
        </p:txBody>
      </p:sp>
      <p:pic>
        <p:nvPicPr>
          <p:cNvPr id="9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01" y="2191787"/>
            <a:ext cx="255038" cy="279561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80921" y="2142359"/>
            <a:ext cx="1135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La contratación debe efectuarse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respetando y protegiendo los derechos humanos </a:t>
            </a:r>
            <a:r>
              <a:rPr lang="es-MX" sz="2000" dirty="0"/>
              <a:t>reconocidos internacionalmente,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incluidos los contenidos en las normas laborales (libertad sindical, negociación colectiva, eliminación del trabajo forzoso, el trabajo infantil y la discriminación en el empleo).</a:t>
            </a: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60" y="3369818"/>
            <a:ext cx="255038" cy="279561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85037" y="3283319"/>
            <a:ext cx="11350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6633"/>
                </a:solidFill>
              </a:rPr>
              <a:t>Las leyes </a:t>
            </a:r>
            <a:r>
              <a:rPr lang="es-MX" sz="2000" dirty="0"/>
              <a:t>y políticas adecuadas sobre empleo y contratación </a:t>
            </a:r>
            <a:r>
              <a:rPr lang="es-MX" sz="2000" b="1" dirty="0">
                <a:solidFill>
                  <a:srgbClr val="006633"/>
                </a:solidFill>
              </a:rPr>
              <a:t>deben aplicarse a todos los trabajadores, reclutadores de mano de obra y empleadores.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01510" y="4078283"/>
            <a:ext cx="11350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Las autoridades competentes deberían adoptar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medidas específicas contra prácticas de contratación abusivas y fraudulentas.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05626" y="4823819"/>
            <a:ext cx="1135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6633"/>
                </a:solidFill>
              </a:rPr>
              <a:t>No debería cobrarse ninguna comisión </a:t>
            </a:r>
            <a:r>
              <a:rPr lang="es-MX" sz="2000" dirty="0"/>
              <a:t>o gasto de contratación conexo.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09742" y="5285144"/>
            <a:ext cx="1135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Las condiciones de empleo de un trabajador deberían especificarse en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contratos escritos.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713858" y="5721755"/>
            <a:ext cx="1135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Contratación voluntaria y libre de engaño.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93260" y="6207794"/>
            <a:ext cx="1135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6633"/>
                </a:solidFill>
              </a:rPr>
              <a:t>No retención de documentos de identidad. </a:t>
            </a:r>
          </a:p>
        </p:txBody>
      </p:sp>
      <p:pic>
        <p:nvPicPr>
          <p:cNvPr id="18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55" y="5817078"/>
            <a:ext cx="255038" cy="279561"/>
          </a:xfrm>
          <a:prstGeom prst="rect">
            <a:avLst/>
          </a:prstGeom>
        </p:spPr>
      </p:pic>
      <p:pic>
        <p:nvPicPr>
          <p:cNvPr id="20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01" y="5345418"/>
            <a:ext cx="255038" cy="279561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08" y="4160657"/>
            <a:ext cx="255038" cy="279561"/>
          </a:xfrm>
          <a:prstGeom prst="rect">
            <a:avLst/>
          </a:prstGeom>
        </p:spPr>
      </p:pic>
      <p:pic>
        <p:nvPicPr>
          <p:cNvPr id="22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60" y="4884093"/>
            <a:ext cx="255038" cy="279561"/>
          </a:xfrm>
          <a:prstGeom prst="rect">
            <a:avLst/>
          </a:prstGeom>
        </p:spPr>
      </p:pic>
      <p:pic>
        <p:nvPicPr>
          <p:cNvPr id="23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14" y="6208364"/>
            <a:ext cx="255038" cy="27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7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DF82F90-4652-8D44-A8AC-1B2ABF0A5F23}"/>
              </a:ext>
            </a:extLst>
          </p:cNvPr>
          <p:cNvSpPr/>
          <p:nvPr/>
        </p:nvSpPr>
        <p:spPr>
          <a:xfrm>
            <a:off x="6504317" y="0"/>
            <a:ext cx="1388533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E57CA8F-27CC-E346-9CAE-364EECFC0B23}"/>
              </a:ext>
            </a:extLst>
          </p:cNvPr>
          <p:cNvSpPr/>
          <p:nvPr/>
        </p:nvSpPr>
        <p:spPr>
          <a:xfrm>
            <a:off x="646257" y="0"/>
            <a:ext cx="98136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1CFC702-D749-844A-A294-33E5D9E20F33}"/>
              </a:ext>
            </a:extLst>
          </p:cNvPr>
          <p:cNvSpPr/>
          <p:nvPr/>
        </p:nvSpPr>
        <p:spPr>
          <a:xfrm>
            <a:off x="215900" y="0"/>
            <a:ext cx="317500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C302B9B-31A2-4B7B-96D1-E07D0F953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533399"/>
            <a:ext cx="4441078" cy="87613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7689A1F-C8C1-457E-BCB3-C79656BF7A50}"/>
              </a:ext>
            </a:extLst>
          </p:cNvPr>
          <p:cNvSpPr txBox="1"/>
          <p:nvPr/>
        </p:nvSpPr>
        <p:spPr>
          <a:xfrm>
            <a:off x="2030646" y="571923"/>
            <a:ext cx="3719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Normas de la Organización Internacional del Trabajo  (OIT)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01CD463-01DB-4BE8-8196-251391978568}"/>
              </a:ext>
            </a:extLst>
          </p:cNvPr>
          <p:cNvSpPr txBox="1"/>
          <p:nvPr/>
        </p:nvSpPr>
        <p:spPr>
          <a:xfrm>
            <a:off x="1228535" y="2174789"/>
            <a:ext cx="4767665" cy="401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r>
              <a:rPr lang="es-MX" sz="2000" b="1" dirty="0">
                <a:solidFill>
                  <a:srgbClr val="565655"/>
                </a:solidFill>
                <a:cs typeface="Calibri"/>
              </a:rPr>
              <a:t>Convenios Internacionales sobre los trabajadores migrantes: 97 y 143</a:t>
            </a: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r>
              <a:rPr lang="es-MX" sz="2000" b="1" spc="-5" dirty="0">
                <a:solidFill>
                  <a:srgbClr val="565655"/>
                </a:solidFill>
                <a:cs typeface="Calibri"/>
              </a:rPr>
              <a:t>Recomendaciones sobre los trabajadores migrantes: 86 y 151</a:t>
            </a: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006633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dirty="0">
              <a:cs typeface="Calibri"/>
            </a:endParaRPr>
          </a:p>
          <a:p>
            <a:pPr marL="342900" algn="just">
              <a:lnSpc>
                <a:spcPct val="110000"/>
              </a:lnSpc>
              <a:buClr>
                <a:srgbClr val="0B552A"/>
              </a:buClr>
            </a:pPr>
            <a:endParaRPr lang="en-US" sz="2000" b="1" dirty="0">
              <a:solidFill>
                <a:srgbClr val="50535A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342900">
              <a:lnSpc>
                <a:spcPct val="110000"/>
              </a:lnSpc>
              <a:buClr>
                <a:srgbClr val="0B552A"/>
              </a:buClr>
            </a:pPr>
            <a:endParaRPr lang="en-US" sz="2000" b="1" dirty="0">
              <a:solidFill>
                <a:schemeClr val="bg2">
                  <a:lumMod val="2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61" y="2513078"/>
            <a:ext cx="305474" cy="33484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7D7C751-B1F7-4A7C-9CB2-D3FF3FC7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" y="3459183"/>
            <a:ext cx="305474" cy="33484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966992" y="1104692"/>
            <a:ext cx="39665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u="sng" dirty="0">
                <a:solidFill>
                  <a:schemeClr val="accent4">
                    <a:lumMod val="50000"/>
                  </a:schemeClr>
                </a:solidFill>
              </a:rPr>
              <a:t>Aborda la migración internacional de trabajadores.</a:t>
            </a:r>
          </a:p>
          <a:p>
            <a:endParaRPr lang="es-MX" sz="2000" b="1" u="sng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Establece que el Estado debe acompañar los procesos de migraciones laborales y </a:t>
            </a:r>
            <a:r>
              <a:rPr lang="es-MX" sz="2000" b="1" dirty="0">
                <a:solidFill>
                  <a:schemeClr val="accent4">
                    <a:lumMod val="50000"/>
                  </a:schemeClr>
                </a:solidFill>
              </a:rPr>
              <a:t>proporcionar servicios públicos de empleo sin costo </a:t>
            </a:r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a las personas migrantes laborales en </a:t>
            </a:r>
            <a:r>
              <a:rPr lang="es-MX" sz="2000" b="1" dirty="0">
                <a:solidFill>
                  <a:schemeClr val="accent4">
                    <a:lumMod val="50000"/>
                  </a:schemeClr>
                </a:solidFill>
              </a:rPr>
              <a:t>situación regular</a:t>
            </a:r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Control y sanción de los responsables de el empleo ilegal de trabajadores migrantes.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accent4">
                    <a:lumMod val="50000"/>
                  </a:schemeClr>
                </a:solidFill>
              </a:rPr>
              <a:t>Protección para los derechos de los trabajadores migrantes</a:t>
            </a:r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E0DED8C-ED08-9E45-B30D-3952610B13D1}"/>
              </a:ext>
            </a:extLst>
          </p:cNvPr>
          <p:cNvSpPr/>
          <p:nvPr/>
        </p:nvSpPr>
        <p:spPr>
          <a:xfrm>
            <a:off x="646257" y="0"/>
            <a:ext cx="98136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646B449-FC04-A241-9BFF-3F744D0A558B}"/>
              </a:ext>
            </a:extLst>
          </p:cNvPr>
          <p:cNvSpPr/>
          <p:nvPr/>
        </p:nvSpPr>
        <p:spPr>
          <a:xfrm>
            <a:off x="215900" y="0"/>
            <a:ext cx="317500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9FB785-71FE-D54B-8C7E-D34FB486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533400"/>
            <a:ext cx="3733800" cy="736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B1ABB26-A805-1448-BAC7-B79AFF731E57}"/>
              </a:ext>
            </a:extLst>
          </p:cNvPr>
          <p:cNvSpPr txBox="1"/>
          <p:nvPr/>
        </p:nvSpPr>
        <p:spPr>
          <a:xfrm>
            <a:off x="1968500" y="701645"/>
            <a:ext cx="316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Montserrat" pitchFamily="2" charset="77"/>
              </a:rPr>
              <a:t>Movilidad Laboral </a:t>
            </a:r>
          </a:p>
        </p:txBody>
      </p:sp>
      <p:sp>
        <p:nvSpPr>
          <p:cNvPr id="19" name="object 56">
            <a:extLst>
              <a:ext uri="{FF2B5EF4-FFF2-40B4-BE49-F238E27FC236}">
                <a16:creationId xmlns:a16="http://schemas.microsoft.com/office/drawing/2014/main" id="{386F731C-221D-439A-B6F4-A5407B2BC7ED}"/>
              </a:ext>
            </a:extLst>
          </p:cNvPr>
          <p:cNvSpPr/>
          <p:nvPr/>
        </p:nvSpPr>
        <p:spPr>
          <a:xfrm>
            <a:off x="9350477" y="1983643"/>
            <a:ext cx="1978483" cy="1853598"/>
          </a:xfrm>
          <a:custGeom>
            <a:avLst/>
            <a:gdLst/>
            <a:ahLst/>
            <a:cxnLst/>
            <a:rect l="l" t="t" r="r" b="b"/>
            <a:pathLst>
              <a:path w="3048000" h="3048000">
                <a:moveTo>
                  <a:pt x="1524000" y="0"/>
                </a:moveTo>
                <a:lnTo>
                  <a:pt x="1475624" y="753"/>
                </a:lnTo>
                <a:lnTo>
                  <a:pt x="1427625" y="2998"/>
                </a:lnTo>
                <a:lnTo>
                  <a:pt x="1380024" y="6713"/>
                </a:lnTo>
                <a:lnTo>
                  <a:pt x="1332843" y="11874"/>
                </a:lnTo>
                <a:lnTo>
                  <a:pt x="1286104" y="18461"/>
                </a:lnTo>
                <a:lnTo>
                  <a:pt x="1239831" y="26450"/>
                </a:lnTo>
                <a:lnTo>
                  <a:pt x="1194045" y="35820"/>
                </a:lnTo>
                <a:lnTo>
                  <a:pt x="1148768" y="46547"/>
                </a:lnTo>
                <a:lnTo>
                  <a:pt x="1104024" y="58610"/>
                </a:lnTo>
                <a:lnTo>
                  <a:pt x="1059834" y="71986"/>
                </a:lnTo>
                <a:lnTo>
                  <a:pt x="1016220" y="86653"/>
                </a:lnTo>
                <a:lnTo>
                  <a:pt x="973206" y="102589"/>
                </a:lnTo>
                <a:lnTo>
                  <a:pt x="930812" y="119770"/>
                </a:lnTo>
                <a:lnTo>
                  <a:pt x="889062" y="138176"/>
                </a:lnTo>
                <a:lnTo>
                  <a:pt x="847979" y="157784"/>
                </a:lnTo>
                <a:lnTo>
                  <a:pt x="807583" y="178570"/>
                </a:lnTo>
                <a:lnTo>
                  <a:pt x="767898" y="200514"/>
                </a:lnTo>
                <a:lnTo>
                  <a:pt x="728945" y="223593"/>
                </a:lnTo>
                <a:lnTo>
                  <a:pt x="690748" y="247783"/>
                </a:lnTo>
                <a:lnTo>
                  <a:pt x="653329" y="273064"/>
                </a:lnTo>
                <a:lnTo>
                  <a:pt x="616709" y="299412"/>
                </a:lnTo>
                <a:lnTo>
                  <a:pt x="580911" y="326806"/>
                </a:lnTo>
                <a:lnTo>
                  <a:pt x="545958" y="355223"/>
                </a:lnTo>
                <a:lnTo>
                  <a:pt x="511872" y="384641"/>
                </a:lnTo>
                <a:lnTo>
                  <a:pt x="478674" y="415037"/>
                </a:lnTo>
                <a:lnTo>
                  <a:pt x="446389" y="446389"/>
                </a:lnTo>
                <a:lnTo>
                  <a:pt x="415037" y="478674"/>
                </a:lnTo>
                <a:lnTo>
                  <a:pt x="384641" y="511872"/>
                </a:lnTo>
                <a:lnTo>
                  <a:pt x="355223" y="545958"/>
                </a:lnTo>
                <a:lnTo>
                  <a:pt x="326806" y="580911"/>
                </a:lnTo>
                <a:lnTo>
                  <a:pt x="299412" y="616709"/>
                </a:lnTo>
                <a:lnTo>
                  <a:pt x="273064" y="653329"/>
                </a:lnTo>
                <a:lnTo>
                  <a:pt x="247783" y="690748"/>
                </a:lnTo>
                <a:lnTo>
                  <a:pt x="223593" y="728945"/>
                </a:lnTo>
                <a:lnTo>
                  <a:pt x="200514" y="767898"/>
                </a:lnTo>
                <a:lnTo>
                  <a:pt x="178570" y="807583"/>
                </a:lnTo>
                <a:lnTo>
                  <a:pt x="157784" y="847979"/>
                </a:lnTo>
                <a:lnTo>
                  <a:pt x="138176" y="889062"/>
                </a:lnTo>
                <a:lnTo>
                  <a:pt x="119770" y="930812"/>
                </a:lnTo>
                <a:lnTo>
                  <a:pt x="102589" y="973206"/>
                </a:lnTo>
                <a:lnTo>
                  <a:pt x="86653" y="1016220"/>
                </a:lnTo>
                <a:lnTo>
                  <a:pt x="71986" y="1059834"/>
                </a:lnTo>
                <a:lnTo>
                  <a:pt x="58610" y="1104024"/>
                </a:lnTo>
                <a:lnTo>
                  <a:pt x="46547" y="1148768"/>
                </a:lnTo>
                <a:lnTo>
                  <a:pt x="35820" y="1194045"/>
                </a:lnTo>
                <a:lnTo>
                  <a:pt x="26450" y="1239831"/>
                </a:lnTo>
                <a:lnTo>
                  <a:pt x="18461" y="1286104"/>
                </a:lnTo>
                <a:lnTo>
                  <a:pt x="11874" y="1332843"/>
                </a:lnTo>
                <a:lnTo>
                  <a:pt x="6713" y="1380024"/>
                </a:lnTo>
                <a:lnTo>
                  <a:pt x="2998" y="1427625"/>
                </a:lnTo>
                <a:lnTo>
                  <a:pt x="753" y="1475624"/>
                </a:lnTo>
                <a:lnTo>
                  <a:pt x="0" y="1524000"/>
                </a:lnTo>
                <a:lnTo>
                  <a:pt x="753" y="1572375"/>
                </a:lnTo>
                <a:lnTo>
                  <a:pt x="2998" y="1620374"/>
                </a:lnTo>
                <a:lnTo>
                  <a:pt x="6713" y="1667975"/>
                </a:lnTo>
                <a:lnTo>
                  <a:pt x="11874" y="1715156"/>
                </a:lnTo>
                <a:lnTo>
                  <a:pt x="18461" y="1761895"/>
                </a:lnTo>
                <a:lnTo>
                  <a:pt x="26450" y="1808168"/>
                </a:lnTo>
                <a:lnTo>
                  <a:pt x="35820" y="1853954"/>
                </a:lnTo>
                <a:lnTo>
                  <a:pt x="46547" y="1899231"/>
                </a:lnTo>
                <a:lnTo>
                  <a:pt x="58610" y="1943975"/>
                </a:lnTo>
                <a:lnTo>
                  <a:pt x="71986" y="1988165"/>
                </a:lnTo>
                <a:lnTo>
                  <a:pt x="86653" y="2031779"/>
                </a:lnTo>
                <a:lnTo>
                  <a:pt x="102589" y="2074793"/>
                </a:lnTo>
                <a:lnTo>
                  <a:pt x="119770" y="2117187"/>
                </a:lnTo>
                <a:lnTo>
                  <a:pt x="138176" y="2158937"/>
                </a:lnTo>
                <a:lnTo>
                  <a:pt x="157784" y="2200020"/>
                </a:lnTo>
                <a:lnTo>
                  <a:pt x="178570" y="2240416"/>
                </a:lnTo>
                <a:lnTo>
                  <a:pt x="200514" y="2280101"/>
                </a:lnTo>
                <a:lnTo>
                  <a:pt x="223593" y="2319054"/>
                </a:lnTo>
                <a:lnTo>
                  <a:pt x="247783" y="2357251"/>
                </a:lnTo>
                <a:lnTo>
                  <a:pt x="273064" y="2394670"/>
                </a:lnTo>
                <a:lnTo>
                  <a:pt x="299412" y="2431290"/>
                </a:lnTo>
                <a:lnTo>
                  <a:pt x="326806" y="2467088"/>
                </a:lnTo>
                <a:lnTo>
                  <a:pt x="355223" y="2502041"/>
                </a:lnTo>
                <a:lnTo>
                  <a:pt x="384641" y="2536127"/>
                </a:lnTo>
                <a:lnTo>
                  <a:pt x="415037" y="2569325"/>
                </a:lnTo>
                <a:lnTo>
                  <a:pt x="446389" y="2601610"/>
                </a:lnTo>
                <a:lnTo>
                  <a:pt x="478674" y="2632962"/>
                </a:lnTo>
                <a:lnTo>
                  <a:pt x="511872" y="2663358"/>
                </a:lnTo>
                <a:lnTo>
                  <a:pt x="545958" y="2692776"/>
                </a:lnTo>
                <a:lnTo>
                  <a:pt x="580911" y="2721193"/>
                </a:lnTo>
                <a:lnTo>
                  <a:pt x="616709" y="2748587"/>
                </a:lnTo>
                <a:lnTo>
                  <a:pt x="653329" y="2774935"/>
                </a:lnTo>
                <a:lnTo>
                  <a:pt x="690748" y="2800216"/>
                </a:lnTo>
                <a:lnTo>
                  <a:pt x="728945" y="2824406"/>
                </a:lnTo>
                <a:lnTo>
                  <a:pt x="767898" y="2847485"/>
                </a:lnTo>
                <a:lnTo>
                  <a:pt x="807583" y="2869429"/>
                </a:lnTo>
                <a:lnTo>
                  <a:pt x="847979" y="2890215"/>
                </a:lnTo>
                <a:lnTo>
                  <a:pt x="889062" y="2909823"/>
                </a:lnTo>
                <a:lnTo>
                  <a:pt x="930812" y="2928229"/>
                </a:lnTo>
                <a:lnTo>
                  <a:pt x="973206" y="2945410"/>
                </a:lnTo>
                <a:lnTo>
                  <a:pt x="1016220" y="2961346"/>
                </a:lnTo>
                <a:lnTo>
                  <a:pt x="1059834" y="2976013"/>
                </a:lnTo>
                <a:lnTo>
                  <a:pt x="1104024" y="2989389"/>
                </a:lnTo>
                <a:lnTo>
                  <a:pt x="1148768" y="3001452"/>
                </a:lnTo>
                <a:lnTo>
                  <a:pt x="1194045" y="3012179"/>
                </a:lnTo>
                <a:lnTo>
                  <a:pt x="1239831" y="3021549"/>
                </a:lnTo>
                <a:lnTo>
                  <a:pt x="1286104" y="3029538"/>
                </a:lnTo>
                <a:lnTo>
                  <a:pt x="1332843" y="3036125"/>
                </a:lnTo>
                <a:lnTo>
                  <a:pt x="1380024" y="3041286"/>
                </a:lnTo>
                <a:lnTo>
                  <a:pt x="1427625" y="3045001"/>
                </a:lnTo>
                <a:lnTo>
                  <a:pt x="1475624" y="3047246"/>
                </a:lnTo>
                <a:lnTo>
                  <a:pt x="1524000" y="3048000"/>
                </a:lnTo>
                <a:lnTo>
                  <a:pt x="1572375" y="3047246"/>
                </a:lnTo>
                <a:lnTo>
                  <a:pt x="1620374" y="3045001"/>
                </a:lnTo>
                <a:lnTo>
                  <a:pt x="1667975" y="3041286"/>
                </a:lnTo>
                <a:lnTo>
                  <a:pt x="1715156" y="3036125"/>
                </a:lnTo>
                <a:lnTo>
                  <a:pt x="1761895" y="3029538"/>
                </a:lnTo>
                <a:lnTo>
                  <a:pt x="1808168" y="3021549"/>
                </a:lnTo>
                <a:lnTo>
                  <a:pt x="1853954" y="3012179"/>
                </a:lnTo>
                <a:lnTo>
                  <a:pt x="1899231" y="3001452"/>
                </a:lnTo>
                <a:lnTo>
                  <a:pt x="1943975" y="2989389"/>
                </a:lnTo>
                <a:lnTo>
                  <a:pt x="1988165" y="2976013"/>
                </a:lnTo>
                <a:lnTo>
                  <a:pt x="2031779" y="2961346"/>
                </a:lnTo>
                <a:lnTo>
                  <a:pt x="2074793" y="2945410"/>
                </a:lnTo>
                <a:lnTo>
                  <a:pt x="2117187" y="2928229"/>
                </a:lnTo>
                <a:lnTo>
                  <a:pt x="2158937" y="2909823"/>
                </a:lnTo>
                <a:lnTo>
                  <a:pt x="2200020" y="2890215"/>
                </a:lnTo>
                <a:lnTo>
                  <a:pt x="2240416" y="2869429"/>
                </a:lnTo>
                <a:lnTo>
                  <a:pt x="2280101" y="2847485"/>
                </a:lnTo>
                <a:lnTo>
                  <a:pt x="2319054" y="2824406"/>
                </a:lnTo>
                <a:lnTo>
                  <a:pt x="2357251" y="2800216"/>
                </a:lnTo>
                <a:lnTo>
                  <a:pt x="2394670" y="2774935"/>
                </a:lnTo>
                <a:lnTo>
                  <a:pt x="2431290" y="2748587"/>
                </a:lnTo>
                <a:lnTo>
                  <a:pt x="2467088" y="2721193"/>
                </a:lnTo>
                <a:lnTo>
                  <a:pt x="2502041" y="2692776"/>
                </a:lnTo>
                <a:lnTo>
                  <a:pt x="2536127" y="2663358"/>
                </a:lnTo>
                <a:lnTo>
                  <a:pt x="2569325" y="2632962"/>
                </a:lnTo>
                <a:lnTo>
                  <a:pt x="2601610" y="2601610"/>
                </a:lnTo>
                <a:lnTo>
                  <a:pt x="2632962" y="2569325"/>
                </a:lnTo>
                <a:lnTo>
                  <a:pt x="2663358" y="2536127"/>
                </a:lnTo>
                <a:lnTo>
                  <a:pt x="2692776" y="2502041"/>
                </a:lnTo>
                <a:lnTo>
                  <a:pt x="2721193" y="2467088"/>
                </a:lnTo>
                <a:lnTo>
                  <a:pt x="2748587" y="2431290"/>
                </a:lnTo>
                <a:lnTo>
                  <a:pt x="2774935" y="2394670"/>
                </a:lnTo>
                <a:lnTo>
                  <a:pt x="2800216" y="2357251"/>
                </a:lnTo>
                <a:lnTo>
                  <a:pt x="2824406" y="2319054"/>
                </a:lnTo>
                <a:lnTo>
                  <a:pt x="2847485" y="2280101"/>
                </a:lnTo>
                <a:lnTo>
                  <a:pt x="2869429" y="2240416"/>
                </a:lnTo>
                <a:lnTo>
                  <a:pt x="2890215" y="2200020"/>
                </a:lnTo>
                <a:lnTo>
                  <a:pt x="2909823" y="2158937"/>
                </a:lnTo>
                <a:lnTo>
                  <a:pt x="2928229" y="2117187"/>
                </a:lnTo>
                <a:lnTo>
                  <a:pt x="2945410" y="2074793"/>
                </a:lnTo>
                <a:lnTo>
                  <a:pt x="2961346" y="2031779"/>
                </a:lnTo>
                <a:lnTo>
                  <a:pt x="2976013" y="1988165"/>
                </a:lnTo>
                <a:lnTo>
                  <a:pt x="2989389" y="1943975"/>
                </a:lnTo>
                <a:lnTo>
                  <a:pt x="3001452" y="1899231"/>
                </a:lnTo>
                <a:lnTo>
                  <a:pt x="3012179" y="1853954"/>
                </a:lnTo>
                <a:lnTo>
                  <a:pt x="3021549" y="1808168"/>
                </a:lnTo>
                <a:lnTo>
                  <a:pt x="3029538" y="1761895"/>
                </a:lnTo>
                <a:lnTo>
                  <a:pt x="3036125" y="1715156"/>
                </a:lnTo>
                <a:lnTo>
                  <a:pt x="3041286" y="1667975"/>
                </a:lnTo>
                <a:lnTo>
                  <a:pt x="3045001" y="1620374"/>
                </a:lnTo>
                <a:lnTo>
                  <a:pt x="3047246" y="1572375"/>
                </a:lnTo>
                <a:lnTo>
                  <a:pt x="3048000" y="1524000"/>
                </a:lnTo>
                <a:lnTo>
                  <a:pt x="3047246" y="1475624"/>
                </a:lnTo>
                <a:lnTo>
                  <a:pt x="3045001" y="1427625"/>
                </a:lnTo>
                <a:lnTo>
                  <a:pt x="3041286" y="1380024"/>
                </a:lnTo>
                <a:lnTo>
                  <a:pt x="3036125" y="1332843"/>
                </a:lnTo>
                <a:lnTo>
                  <a:pt x="3029538" y="1286104"/>
                </a:lnTo>
                <a:lnTo>
                  <a:pt x="3021549" y="1239831"/>
                </a:lnTo>
                <a:lnTo>
                  <a:pt x="3012179" y="1194045"/>
                </a:lnTo>
                <a:lnTo>
                  <a:pt x="3001452" y="1148768"/>
                </a:lnTo>
                <a:lnTo>
                  <a:pt x="2989389" y="1104024"/>
                </a:lnTo>
                <a:lnTo>
                  <a:pt x="2976013" y="1059834"/>
                </a:lnTo>
                <a:lnTo>
                  <a:pt x="2961346" y="1016220"/>
                </a:lnTo>
                <a:lnTo>
                  <a:pt x="2945410" y="973206"/>
                </a:lnTo>
                <a:lnTo>
                  <a:pt x="2928229" y="930812"/>
                </a:lnTo>
                <a:lnTo>
                  <a:pt x="2909823" y="889062"/>
                </a:lnTo>
                <a:lnTo>
                  <a:pt x="2890215" y="847979"/>
                </a:lnTo>
                <a:lnTo>
                  <a:pt x="2869429" y="807583"/>
                </a:lnTo>
                <a:lnTo>
                  <a:pt x="2847485" y="767898"/>
                </a:lnTo>
                <a:lnTo>
                  <a:pt x="2824406" y="728945"/>
                </a:lnTo>
                <a:lnTo>
                  <a:pt x="2800216" y="690748"/>
                </a:lnTo>
                <a:lnTo>
                  <a:pt x="2774935" y="653329"/>
                </a:lnTo>
                <a:lnTo>
                  <a:pt x="2748587" y="616709"/>
                </a:lnTo>
                <a:lnTo>
                  <a:pt x="2721193" y="580911"/>
                </a:lnTo>
                <a:lnTo>
                  <a:pt x="2692776" y="545958"/>
                </a:lnTo>
                <a:lnTo>
                  <a:pt x="2663358" y="511872"/>
                </a:lnTo>
                <a:lnTo>
                  <a:pt x="2632962" y="478674"/>
                </a:lnTo>
                <a:lnTo>
                  <a:pt x="2601610" y="446389"/>
                </a:lnTo>
                <a:lnTo>
                  <a:pt x="2569325" y="415037"/>
                </a:lnTo>
                <a:lnTo>
                  <a:pt x="2536127" y="384641"/>
                </a:lnTo>
                <a:lnTo>
                  <a:pt x="2502041" y="355223"/>
                </a:lnTo>
                <a:lnTo>
                  <a:pt x="2467088" y="326806"/>
                </a:lnTo>
                <a:lnTo>
                  <a:pt x="2431290" y="299412"/>
                </a:lnTo>
                <a:lnTo>
                  <a:pt x="2394670" y="273064"/>
                </a:lnTo>
                <a:lnTo>
                  <a:pt x="2357251" y="247783"/>
                </a:lnTo>
                <a:lnTo>
                  <a:pt x="2319054" y="223593"/>
                </a:lnTo>
                <a:lnTo>
                  <a:pt x="2280101" y="200514"/>
                </a:lnTo>
                <a:lnTo>
                  <a:pt x="2240416" y="178570"/>
                </a:lnTo>
                <a:lnTo>
                  <a:pt x="2200020" y="157784"/>
                </a:lnTo>
                <a:lnTo>
                  <a:pt x="2158937" y="138176"/>
                </a:lnTo>
                <a:lnTo>
                  <a:pt x="2117187" y="119770"/>
                </a:lnTo>
                <a:lnTo>
                  <a:pt x="2074793" y="102589"/>
                </a:lnTo>
                <a:lnTo>
                  <a:pt x="2031779" y="86653"/>
                </a:lnTo>
                <a:lnTo>
                  <a:pt x="1988165" y="71986"/>
                </a:lnTo>
                <a:lnTo>
                  <a:pt x="1943975" y="58610"/>
                </a:lnTo>
                <a:lnTo>
                  <a:pt x="1899231" y="46547"/>
                </a:lnTo>
                <a:lnTo>
                  <a:pt x="1853954" y="35820"/>
                </a:lnTo>
                <a:lnTo>
                  <a:pt x="1808168" y="26450"/>
                </a:lnTo>
                <a:lnTo>
                  <a:pt x="1761895" y="18461"/>
                </a:lnTo>
                <a:lnTo>
                  <a:pt x="1715156" y="11874"/>
                </a:lnTo>
                <a:lnTo>
                  <a:pt x="1667975" y="6713"/>
                </a:lnTo>
                <a:lnTo>
                  <a:pt x="1620374" y="2998"/>
                </a:lnTo>
                <a:lnTo>
                  <a:pt x="1572375" y="753"/>
                </a:lnTo>
                <a:lnTo>
                  <a:pt x="1524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Image result for imagenes trabajadores migrantes en la agricultura en mex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05" y="1478691"/>
            <a:ext cx="9127867" cy="48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403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DF82F90-4652-8D44-A8AC-1B2ABF0A5F23}"/>
              </a:ext>
            </a:extLst>
          </p:cNvPr>
          <p:cNvSpPr/>
          <p:nvPr/>
        </p:nvSpPr>
        <p:spPr>
          <a:xfrm>
            <a:off x="6504317" y="0"/>
            <a:ext cx="1388533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E57CA8F-27CC-E346-9CAE-364EECFC0B23}"/>
              </a:ext>
            </a:extLst>
          </p:cNvPr>
          <p:cNvSpPr/>
          <p:nvPr/>
        </p:nvSpPr>
        <p:spPr>
          <a:xfrm>
            <a:off x="646257" y="0"/>
            <a:ext cx="98136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1CFC702-D749-844A-A294-33E5D9E20F33}"/>
              </a:ext>
            </a:extLst>
          </p:cNvPr>
          <p:cNvSpPr/>
          <p:nvPr/>
        </p:nvSpPr>
        <p:spPr>
          <a:xfrm>
            <a:off x="215900" y="0"/>
            <a:ext cx="317500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C302B9B-31A2-4B7B-96D1-E07D0F953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533399"/>
            <a:ext cx="4441078" cy="87613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7689A1F-C8C1-457E-BCB3-C79656BF7A50}"/>
              </a:ext>
            </a:extLst>
          </p:cNvPr>
          <p:cNvSpPr txBox="1"/>
          <p:nvPr/>
        </p:nvSpPr>
        <p:spPr>
          <a:xfrm>
            <a:off x="2030646" y="571923"/>
            <a:ext cx="3719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Modalidades de contratación de </a:t>
            </a:r>
          </a:p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Trabajadores de Campo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01CD463-01DB-4BE8-8196-251391978568}"/>
              </a:ext>
            </a:extLst>
          </p:cNvPr>
          <p:cNvSpPr txBox="1"/>
          <p:nvPr/>
        </p:nvSpPr>
        <p:spPr>
          <a:xfrm>
            <a:off x="1228535" y="2174789"/>
            <a:ext cx="4767665" cy="401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006633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dirty="0">
              <a:cs typeface="Calibri"/>
            </a:endParaRPr>
          </a:p>
          <a:p>
            <a:pPr marL="342900" algn="just">
              <a:lnSpc>
                <a:spcPct val="110000"/>
              </a:lnSpc>
              <a:buClr>
                <a:srgbClr val="0B552A"/>
              </a:buClr>
            </a:pPr>
            <a:endParaRPr lang="en-US" sz="2000" b="1" dirty="0">
              <a:solidFill>
                <a:srgbClr val="50535A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342900">
              <a:lnSpc>
                <a:spcPct val="110000"/>
              </a:lnSpc>
              <a:buClr>
                <a:srgbClr val="0B552A"/>
              </a:buClr>
            </a:pPr>
            <a:endParaRPr lang="en-US" sz="2000" b="1" dirty="0">
              <a:solidFill>
                <a:schemeClr val="bg2">
                  <a:lumMod val="2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D9D886F-0B76-4417-9405-A0829E0190C5}"/>
              </a:ext>
            </a:extLst>
          </p:cNvPr>
          <p:cNvSpPr txBox="1"/>
          <p:nvPr/>
        </p:nvSpPr>
        <p:spPr>
          <a:xfrm>
            <a:off x="1611410" y="2397948"/>
            <a:ext cx="44791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3200" b="1" dirty="0">
                <a:solidFill>
                  <a:schemeClr val="accent4">
                    <a:lumMod val="50000"/>
                  </a:schemeClr>
                </a:solidFill>
              </a:rPr>
              <a:t>Directa por la empresa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3200" b="1" dirty="0">
                <a:solidFill>
                  <a:schemeClr val="accent4">
                    <a:lumMod val="50000"/>
                  </a:schemeClr>
                </a:solidFill>
              </a:rPr>
              <a:t>Contratistas informales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3200" b="1" dirty="0">
                <a:solidFill>
                  <a:schemeClr val="accent4">
                    <a:lumMod val="50000"/>
                  </a:schemeClr>
                </a:solidFill>
              </a:rPr>
              <a:t>Outsourcing</a:t>
            </a:r>
          </a:p>
          <a:p>
            <a:endParaRPr lang="es-MX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Picture 3" descr="C:\Documents and Settings\al1\Escritorio\MEJORES FOTOS\INFORME\GUERRERO\Guerrero 032.jpg">
            <a:extLst>
              <a:ext uri="{FF2B5EF4-FFF2-40B4-BE49-F238E27FC236}">
                <a16:creationId xmlns:a16="http://schemas.microsoft.com/office/drawing/2014/main" id="{D8837CDC-3378-49A4-90A2-AA7D049E8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897189" y="1484556"/>
            <a:ext cx="4285933" cy="4285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221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DF82F90-4652-8D44-A8AC-1B2ABF0A5F23}"/>
              </a:ext>
            </a:extLst>
          </p:cNvPr>
          <p:cNvSpPr/>
          <p:nvPr/>
        </p:nvSpPr>
        <p:spPr>
          <a:xfrm>
            <a:off x="6504318" y="0"/>
            <a:ext cx="195376" cy="6858000"/>
          </a:xfrm>
          <a:prstGeom prst="rect">
            <a:avLst/>
          </a:prstGeom>
          <a:solidFill>
            <a:srgbClr val="CBC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E57CA8F-27CC-E346-9CAE-364EECFC0B23}"/>
              </a:ext>
            </a:extLst>
          </p:cNvPr>
          <p:cNvSpPr/>
          <p:nvPr/>
        </p:nvSpPr>
        <p:spPr>
          <a:xfrm>
            <a:off x="646257" y="0"/>
            <a:ext cx="98136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1CFC702-D749-844A-A294-33E5D9E20F33}"/>
              </a:ext>
            </a:extLst>
          </p:cNvPr>
          <p:cNvSpPr/>
          <p:nvPr/>
        </p:nvSpPr>
        <p:spPr>
          <a:xfrm>
            <a:off x="215900" y="0"/>
            <a:ext cx="317500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C302B9B-31A2-4B7B-96D1-E07D0F953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533399"/>
            <a:ext cx="4441078" cy="87613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7689A1F-C8C1-457E-BCB3-C79656BF7A50}"/>
              </a:ext>
            </a:extLst>
          </p:cNvPr>
          <p:cNvSpPr txBox="1"/>
          <p:nvPr/>
        </p:nvSpPr>
        <p:spPr>
          <a:xfrm>
            <a:off x="1968500" y="636350"/>
            <a:ext cx="3719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 Legislación laboral en México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01CD463-01DB-4BE8-8196-251391978568}"/>
              </a:ext>
            </a:extLst>
          </p:cNvPr>
          <p:cNvSpPr txBox="1"/>
          <p:nvPr/>
        </p:nvSpPr>
        <p:spPr>
          <a:xfrm>
            <a:off x="1103867" y="1786256"/>
            <a:ext cx="4747944" cy="2712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100" dirty="0">
              <a:solidFill>
                <a:srgbClr val="565655"/>
              </a:solidFill>
              <a:cs typeface="Calibri"/>
            </a:endParaRPr>
          </a:p>
          <a:p>
            <a:pPr marL="342900" algn="just">
              <a:lnSpc>
                <a:spcPct val="110000"/>
              </a:lnSpc>
              <a:buClr>
                <a:srgbClr val="0B552A"/>
              </a:buClr>
            </a:pPr>
            <a:endParaRPr lang="es-MX" sz="2100" dirty="0">
              <a:solidFill>
                <a:srgbClr val="50535A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342900">
              <a:lnSpc>
                <a:spcPct val="110000"/>
              </a:lnSpc>
              <a:buClr>
                <a:srgbClr val="0B552A"/>
              </a:buClr>
            </a:pPr>
            <a:endParaRPr lang="en-US" dirty="0">
              <a:solidFill>
                <a:schemeClr val="bg2">
                  <a:lumMod val="2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A70E7A3-755D-4A58-8951-CE3E4409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65" y="2167012"/>
            <a:ext cx="305474" cy="33484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1CE729F-30DD-4E4B-A29C-7DCFA40E7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36" y="3101774"/>
            <a:ext cx="305474" cy="33484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339339" y="2006371"/>
            <a:ext cx="5164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Art. 123 (CPEUM) El servicio de colocación de los trabajadores será gratuitos para éstos…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331098" y="2974333"/>
            <a:ext cx="51649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Art. 12 (LFT)  </a:t>
            </a:r>
            <a:r>
              <a:rPr lang="es-MX" sz="2000" b="1" dirty="0">
                <a:solidFill>
                  <a:srgbClr val="C00000"/>
                </a:solidFill>
              </a:rPr>
              <a:t>Intermediario </a:t>
            </a:r>
            <a:r>
              <a:rPr lang="es-MX" sz="2000" b="1" dirty="0"/>
              <a:t>es la persona que </a:t>
            </a:r>
            <a:r>
              <a:rPr lang="es-MX" sz="2000" b="1" dirty="0">
                <a:solidFill>
                  <a:srgbClr val="C00000"/>
                </a:solidFill>
              </a:rPr>
              <a:t>contrata o interviene en la contratación </a:t>
            </a:r>
            <a:r>
              <a:rPr lang="es-MX" sz="2000" b="1" dirty="0"/>
              <a:t>de una u otras para que presten servicios a un patrón.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335214" y="4238863"/>
            <a:ext cx="51649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Art. 14 </a:t>
            </a:r>
            <a:r>
              <a:rPr lang="es-MX" sz="2000" b="1" dirty="0" err="1"/>
              <a:t>Fracc</a:t>
            </a:r>
            <a:r>
              <a:rPr lang="es-MX" sz="2000" b="1" dirty="0"/>
              <a:t>. II (LFT)  </a:t>
            </a:r>
            <a:r>
              <a:rPr lang="es-MX" sz="2000" b="1" dirty="0">
                <a:solidFill>
                  <a:srgbClr val="C00000"/>
                </a:solidFill>
              </a:rPr>
              <a:t>Los intermediarios no podrán recibir ninguna retribución o comisión </a:t>
            </a:r>
            <a:r>
              <a:rPr lang="es-MX" sz="2000" b="1" dirty="0"/>
              <a:t>con cargo a los salarios de los trabajadores.</a:t>
            </a:r>
          </a:p>
        </p:txBody>
      </p:sp>
      <p:pic>
        <p:nvPicPr>
          <p:cNvPr id="20" name="Imagen 13">
            <a:extLst>
              <a:ext uri="{FF2B5EF4-FFF2-40B4-BE49-F238E27FC236}">
                <a16:creationId xmlns:a16="http://schemas.microsoft.com/office/drawing/2014/main" id="{A1CE729F-30DD-4E4B-A29C-7DCFA40E7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52" y="4391018"/>
            <a:ext cx="305474" cy="334846"/>
          </a:xfrm>
          <a:prstGeom prst="rect">
            <a:avLst/>
          </a:prstGeom>
        </p:spPr>
      </p:pic>
      <p:pic>
        <p:nvPicPr>
          <p:cNvPr id="15" name="Imagen 13">
            <a:extLst>
              <a:ext uri="{FF2B5EF4-FFF2-40B4-BE49-F238E27FC236}">
                <a16:creationId xmlns:a16="http://schemas.microsoft.com/office/drawing/2014/main" id="{75E3A88E-1D95-4E9A-AC9A-F613ADD4B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270" y="869037"/>
            <a:ext cx="305474" cy="33484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F79F13C-F2A5-47A8-9820-5D9D6391763A}"/>
              </a:ext>
            </a:extLst>
          </p:cNvPr>
          <p:cNvSpPr txBox="1"/>
          <p:nvPr/>
        </p:nvSpPr>
        <p:spPr>
          <a:xfrm>
            <a:off x="7302016" y="755546"/>
            <a:ext cx="40999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Art. 15-A Condiciones:</a:t>
            </a:r>
          </a:p>
          <a:p>
            <a:pPr marL="342900" indent="-342900">
              <a:buAutoNum type="alphaLcParenR"/>
            </a:pPr>
            <a:r>
              <a:rPr lang="es-MX" sz="2000" b="1" dirty="0">
                <a:solidFill>
                  <a:srgbClr val="C00000"/>
                </a:solidFill>
              </a:rPr>
              <a:t>No podrá abarcar la totalidad de las actividades</a:t>
            </a:r>
          </a:p>
          <a:p>
            <a:pPr marL="342900" indent="-342900">
              <a:buAutoNum type="alphaLcParenR"/>
            </a:pPr>
            <a:r>
              <a:rPr lang="es-MX" sz="2000" b="1" dirty="0"/>
              <a:t>Debe justificarse su carácter especializado</a:t>
            </a:r>
          </a:p>
          <a:p>
            <a:pPr marL="342900" indent="-342900">
              <a:buAutoNum type="alphaLcParenR"/>
            </a:pPr>
            <a:r>
              <a:rPr lang="es-MX" sz="2000" b="1" dirty="0"/>
              <a:t>No podrá comprender tareas iguales o similares a los que realizan el resto de los trabajadores</a:t>
            </a:r>
          </a:p>
          <a:p>
            <a:pPr marL="342900" indent="-342900">
              <a:buAutoNum type="alphaLcParenR"/>
            </a:pPr>
            <a:endParaRPr lang="es-MX" sz="2000" b="1" dirty="0"/>
          </a:p>
          <a:p>
            <a:r>
              <a:rPr lang="es-MX" sz="2000" b="1" dirty="0"/>
              <a:t>Art. 15-D </a:t>
            </a:r>
            <a:r>
              <a:rPr lang="es-MX" sz="2000" b="1" dirty="0">
                <a:solidFill>
                  <a:srgbClr val="C00000"/>
                </a:solidFill>
              </a:rPr>
              <a:t>No se permitirá el régimen de subcontratación cuando se transfieran de manera deliberada trabajadores de la contratante </a:t>
            </a:r>
            <a:r>
              <a:rPr lang="es-MX" sz="2000" b="1" dirty="0"/>
              <a:t>a la subcontratista con el fin de disminuir derechos laborales.</a:t>
            </a:r>
          </a:p>
        </p:txBody>
      </p:sp>
      <p:pic>
        <p:nvPicPr>
          <p:cNvPr id="21" name="Imagen 13">
            <a:extLst>
              <a:ext uri="{FF2B5EF4-FFF2-40B4-BE49-F238E27FC236}">
                <a16:creationId xmlns:a16="http://schemas.microsoft.com/office/drawing/2014/main" id="{541C65C8-44DB-4EDC-8F24-B5B99A331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109" y="3822573"/>
            <a:ext cx="305474" cy="33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28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6F7F2FE-E160-AD4C-9F24-1AE5FFD5D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98"/>
          <a:stretch/>
        </p:blipFill>
        <p:spPr>
          <a:xfrm>
            <a:off x="203199" y="0"/>
            <a:ext cx="3352801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F4C4D9D-F57D-724D-AB21-CC770A694F70}"/>
              </a:ext>
            </a:extLst>
          </p:cNvPr>
          <p:cNvSpPr/>
          <p:nvPr/>
        </p:nvSpPr>
        <p:spPr>
          <a:xfrm>
            <a:off x="0" y="0"/>
            <a:ext cx="1388533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5CFC95-D1A7-0648-AA31-63E9AF1E8723}"/>
              </a:ext>
            </a:extLst>
          </p:cNvPr>
          <p:cNvSpPr txBox="1"/>
          <p:nvPr/>
        </p:nvSpPr>
        <p:spPr>
          <a:xfrm>
            <a:off x="3818285" y="2374429"/>
            <a:ext cx="7023821" cy="3874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r>
              <a:rPr lang="es-MX" sz="2000" b="1" spc="-5" dirty="0">
                <a:solidFill>
                  <a:srgbClr val="565655"/>
                </a:solidFill>
                <a:cs typeface="Calibri"/>
              </a:rPr>
              <a:t>Las normas del trabajo tienden a:</a:t>
            </a:r>
          </a:p>
          <a:p>
            <a:pPr marL="346075" indent="-342900" algn="just">
              <a:lnSpc>
                <a:spcPct val="100000"/>
              </a:lnSpc>
              <a:spcBef>
                <a:spcPts val="100"/>
              </a:spcBef>
              <a:buAutoNum type="alphaLcParenR"/>
            </a:pPr>
            <a:r>
              <a:rPr lang="es-MX" sz="2000" b="1" spc="-5" dirty="0">
                <a:solidFill>
                  <a:srgbClr val="565655"/>
                </a:solidFill>
                <a:cs typeface="Calibri"/>
              </a:rPr>
              <a:t>Conseguir el equilibrio entre los factores de la producción y la justicia social.</a:t>
            </a:r>
          </a:p>
          <a:p>
            <a:pPr marL="346075" indent="-342900" algn="just">
              <a:lnSpc>
                <a:spcPct val="100000"/>
              </a:lnSpc>
              <a:spcBef>
                <a:spcPts val="100"/>
              </a:spcBef>
              <a:buAutoNum type="alphaLcParenR"/>
            </a:pPr>
            <a:r>
              <a:rPr lang="es-MX" sz="2000" b="1" spc="-5" dirty="0">
                <a:solidFill>
                  <a:srgbClr val="565655"/>
                </a:solidFill>
                <a:cs typeface="Calibri"/>
              </a:rPr>
              <a:t>Propiciar el trabajo digno o decente.</a:t>
            </a: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spc="-5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r>
              <a:rPr lang="es-MX" sz="2000" b="1" u="sng" spc="-10" dirty="0">
                <a:solidFill>
                  <a:schemeClr val="accent2">
                    <a:lumMod val="50000"/>
                  </a:schemeClr>
                </a:solidFill>
                <a:cs typeface="Calibri"/>
              </a:rPr>
              <a:t>El trabajo digno o decente es aquel en el que:</a:t>
            </a:r>
          </a:p>
          <a:p>
            <a:pPr marL="746125" lvl="1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MX" sz="2000" b="1" spc="-10" dirty="0">
                <a:solidFill>
                  <a:srgbClr val="565655"/>
                </a:solidFill>
                <a:cs typeface="Calibri"/>
              </a:rPr>
              <a:t>Se respeta la dignidad humana</a:t>
            </a:r>
          </a:p>
          <a:p>
            <a:pPr marL="746125" lvl="1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MX" sz="2000" b="1" spc="-10" dirty="0">
                <a:solidFill>
                  <a:srgbClr val="565655"/>
                </a:solidFill>
                <a:cs typeface="Calibri"/>
              </a:rPr>
              <a:t>No se discrimina en el empleo</a:t>
            </a:r>
          </a:p>
          <a:p>
            <a:pPr marL="746125" lvl="1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MX" sz="2000" b="1" spc="-10" dirty="0">
                <a:solidFill>
                  <a:srgbClr val="565655"/>
                </a:solidFill>
                <a:cs typeface="Calibri"/>
              </a:rPr>
              <a:t>Se tiene acceso a la seguridad social</a:t>
            </a:r>
          </a:p>
          <a:p>
            <a:pPr marL="746125" lvl="1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MX" sz="2000" b="1" spc="-10" dirty="0">
                <a:solidFill>
                  <a:srgbClr val="565655"/>
                </a:solidFill>
                <a:cs typeface="Calibri"/>
              </a:rPr>
              <a:t>Se percibe un salario remunerador</a:t>
            </a:r>
          </a:p>
          <a:p>
            <a:pPr marL="746125" lvl="1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MX" sz="2000" b="1" spc="-10" dirty="0">
                <a:solidFill>
                  <a:srgbClr val="565655"/>
                </a:solidFill>
                <a:cs typeface="Calibri"/>
              </a:rPr>
              <a:t>Se recibe capacitación continua</a:t>
            </a:r>
          </a:p>
          <a:p>
            <a:pPr marL="746125" lvl="1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MX" sz="2000" b="1" spc="-10" dirty="0">
                <a:solidFill>
                  <a:srgbClr val="565655"/>
                </a:solidFill>
                <a:cs typeface="Calibri"/>
              </a:rPr>
              <a:t>Se previenen riesgos de trabajo</a:t>
            </a:r>
          </a:p>
          <a:p>
            <a:pPr marL="746125" lvl="1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MX" sz="2000" b="1" spc="-10" dirty="0">
                <a:solidFill>
                  <a:srgbClr val="565655"/>
                </a:solidFill>
                <a:cs typeface="Calibri"/>
              </a:rPr>
              <a:t>Se respetan los derechos colectivos</a:t>
            </a:r>
          </a:p>
          <a:p>
            <a:pPr marL="746125" lvl="1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MX" sz="2000" b="1" spc="-10" dirty="0">
                <a:solidFill>
                  <a:srgbClr val="565655"/>
                </a:solidFill>
                <a:cs typeface="Calibri"/>
              </a:rPr>
              <a:t>Se tutela la igualdad sustantiva</a:t>
            </a:r>
          </a:p>
          <a:p>
            <a:pPr marL="746125" lvl="1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MX" sz="2000" b="1" spc="-10" dirty="0">
              <a:solidFill>
                <a:srgbClr val="565655"/>
              </a:solidFill>
              <a:cs typeface="Calibri"/>
            </a:endParaRPr>
          </a:p>
          <a:p>
            <a:pPr marL="3175" algn="just">
              <a:lnSpc>
                <a:spcPct val="100000"/>
              </a:lnSpc>
              <a:spcBef>
                <a:spcPts val="100"/>
              </a:spcBef>
            </a:pPr>
            <a:endParaRPr lang="es-MX" sz="2000" b="1" dirty="0">
              <a:cs typeface="Calibri"/>
            </a:endParaRPr>
          </a:p>
          <a:p>
            <a:pPr marL="342900" algn="just">
              <a:lnSpc>
                <a:spcPct val="110000"/>
              </a:lnSpc>
              <a:buClr>
                <a:srgbClr val="0B552A"/>
              </a:buClr>
            </a:pPr>
            <a:endParaRPr lang="en-US" sz="2000" b="1" dirty="0">
              <a:solidFill>
                <a:srgbClr val="50535A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342900">
              <a:lnSpc>
                <a:spcPct val="110000"/>
              </a:lnSpc>
              <a:buClr>
                <a:srgbClr val="0B552A"/>
              </a:buClr>
            </a:pPr>
            <a:endParaRPr lang="en-US" sz="2000" b="1" dirty="0">
              <a:solidFill>
                <a:schemeClr val="bg2">
                  <a:lumMod val="2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854BD4-E243-3342-B582-BEC0689770B1}"/>
              </a:ext>
            </a:extLst>
          </p:cNvPr>
          <p:cNvSpPr txBox="1"/>
          <p:nvPr/>
        </p:nvSpPr>
        <p:spPr>
          <a:xfrm>
            <a:off x="3915904" y="467683"/>
            <a:ext cx="5744594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B050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Art. 2 (LFT) </a:t>
            </a:r>
            <a:r>
              <a:rPr lang="en-US" sz="3200" b="1" dirty="0" err="1">
                <a:solidFill>
                  <a:srgbClr val="00B050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Trabajo</a:t>
            </a:r>
            <a:r>
              <a:rPr lang="en-US" sz="3200" b="1" dirty="0">
                <a:solidFill>
                  <a:srgbClr val="00B050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digno</a:t>
            </a:r>
            <a:r>
              <a:rPr lang="en-US" sz="3200" b="1" dirty="0">
                <a:solidFill>
                  <a:srgbClr val="00B050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 o </a:t>
            </a:r>
            <a:r>
              <a:rPr lang="en-US" sz="3200" b="1" dirty="0" err="1">
                <a:solidFill>
                  <a:srgbClr val="00B050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decente</a:t>
            </a:r>
            <a:endParaRPr lang="en-US" sz="3200" b="1" kern="1200" dirty="0">
              <a:solidFill>
                <a:srgbClr val="00B050"/>
              </a:solidFill>
              <a:latin typeface="Montserrat" pitchFamily="2" charset="77"/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500A874-E5D2-3A47-BACF-548A3411E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798" y="438150"/>
            <a:ext cx="4089400" cy="38735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0F1694B-816F-3544-8483-704D822DD101}"/>
              </a:ext>
            </a:extLst>
          </p:cNvPr>
          <p:cNvSpPr/>
          <p:nvPr/>
        </p:nvSpPr>
        <p:spPr>
          <a:xfrm>
            <a:off x="376766" y="0"/>
            <a:ext cx="317500" cy="6858000"/>
          </a:xfrm>
          <a:prstGeom prst="rect">
            <a:avLst/>
          </a:prstGeom>
          <a:solidFill>
            <a:srgbClr val="CBC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207617F-D24F-4C2F-AED3-37659DEEF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75" y="654632"/>
            <a:ext cx="1311665" cy="13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97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1355</TotalTime>
  <Words>948</Words>
  <Application>Microsoft Office PowerPoint</Application>
  <PresentationFormat>Panorámica</PresentationFormat>
  <Paragraphs>107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Montserrat ExtraBold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Edgar  Muñoz Quintero</dc:creator>
  <cp:lastModifiedBy>Luz Maria Chombo</cp:lastModifiedBy>
  <cp:revision>125</cp:revision>
  <dcterms:created xsi:type="dcterms:W3CDTF">2020-01-14T21:07:05Z</dcterms:created>
  <dcterms:modified xsi:type="dcterms:W3CDTF">2020-02-27T14:11:17Z</dcterms:modified>
</cp:coreProperties>
</file>