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0" r:id="rId2"/>
    <p:sldId id="266" r:id="rId3"/>
    <p:sldId id="264" r:id="rId4"/>
    <p:sldId id="257" r:id="rId5"/>
    <p:sldId id="258" r:id="rId6"/>
    <p:sldId id="260" r:id="rId7"/>
    <p:sldId id="261" r:id="rId8"/>
    <p:sldId id="262" r:id="rId9"/>
    <p:sldId id="272" r:id="rId10"/>
    <p:sldId id="276" r:id="rId11"/>
    <p:sldId id="267" r:id="rId12"/>
    <p:sldId id="271" r:id="rId13"/>
    <p:sldId id="273" r:id="rId14"/>
    <p:sldId id="275" r:id="rId15"/>
    <p:sldId id="269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B2D"/>
    <a:srgbClr val="C4C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/>
    <p:restoredTop sz="94672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E4CA6-CCA7-B943-A8C9-89F7D142B673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5D2E5-E544-774A-8990-9621DEA60F6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47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5D2E5-E544-774A-8990-9621DEA60F6D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1342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5D2E5-E544-774A-8990-9621DEA60F6D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5390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5D2E5-E544-774A-8990-9621DEA60F6D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1276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5D2E5-E544-774A-8990-9621DEA60F6D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195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5D2E5-E544-774A-8990-9621DEA60F6D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731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59ABC5-AD77-3D46-85A7-AE33312A1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5B7573-92FD-B447-A5F7-5707D41B1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75A3A1-A733-734B-A28F-9BA0745AE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E2DD-D12B-7E4C-B5BE-6204E6EE4E64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2C6F57-9E59-3442-92C7-62E38AF15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F06B3B-1D5B-D843-8EDF-C4E53ED0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1198-7EBD-4E48-82A6-00608C8F45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069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EB213E-B17A-9B4C-BC43-C2041326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133D64F-2148-F146-A641-6ACB67DD8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F184E9-821B-4D4B-8CB2-DBB0BE94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E2DD-D12B-7E4C-B5BE-6204E6EE4E64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2C1AA4-F3FF-D242-B47C-D28AE5F0B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79C5A8-E9B4-9244-AC75-3FE8DDEAC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1198-7EBD-4E48-82A6-00608C8F45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192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2E8A690-6335-1349-BC35-23C9E6595A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AAACA5-D973-9C4F-AF1D-D0A9165C4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38B040-B5D4-C34B-8F5D-BBB9401DD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E2DD-D12B-7E4C-B5BE-6204E6EE4E64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B2BB53-EEB3-4547-8BD3-F5B745701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48F647-9116-664A-831E-04CBEED34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1198-7EBD-4E48-82A6-00608C8F45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9191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FF399-F9C0-7646-9D6A-CB5FE431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E40A83-4CCA-6945-9F1A-B63D945FC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604780-D6DD-664C-9F89-4B58712F2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E2DD-D12B-7E4C-B5BE-6204E6EE4E64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04964-BAC3-0748-AE6B-A302F22C6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4396F-707B-9F4E-812F-5D2F9CB5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1198-7EBD-4E48-82A6-00608C8F45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474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EEFEB9-7E68-F347-92BD-6890FDE9A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FB38C2-C6F0-0144-A0EA-DA6ADC0D5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DB63EE-B3FD-6440-A2A4-2E78AA90E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E2DD-D12B-7E4C-B5BE-6204E6EE4E64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183561-0283-A542-8682-523EFC765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8573CA-7689-3D43-93F1-909CBB06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1198-7EBD-4E48-82A6-00608C8F45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6995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9D2538-644D-1441-B4C8-9936E2260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911351-0B33-384C-B238-ACF40EBD1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C24F93-8FF4-FE4D-A39E-7D6386825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B4897-FCCF-BE45-9BCF-D8F357730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E2DD-D12B-7E4C-B5BE-6204E6EE4E64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459392-5E5B-364A-8F21-C1F8A6804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37BACF-0719-9047-856E-EF37D4A7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1198-7EBD-4E48-82A6-00608C8F45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4096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6F2D90-56C7-0043-97F6-9F08B0AC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05EBA8-6C0E-E248-A301-F1CEA6964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CA6E02-659D-8A48-A9BE-FFD5E4571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2968FA6-8C47-094F-9AE8-74FA149D7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3197CA7-37AF-3A48-8F0D-07278058B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2567FBF-0A17-E24A-A8BD-E640E7675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E2DD-D12B-7E4C-B5BE-6204E6EE4E64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AC9583E-3BB0-8C42-9502-35B3BF084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FA985A5-64D4-7A47-A77E-78398D726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1198-7EBD-4E48-82A6-00608C8F45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236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77E67-EDFD-174A-8FDB-888D937B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A62D27-5DF2-D24D-9A51-562541C87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E2DD-D12B-7E4C-B5BE-6204E6EE4E64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F1D1D03-F213-7E41-873F-73CABF47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D90CCA-7BA0-7F41-A813-A110586F7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1198-7EBD-4E48-82A6-00608C8F45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6703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36EADA9-DAD6-E04A-AE51-65A3CEE00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E2DD-D12B-7E4C-B5BE-6204E6EE4E64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FE2EFA5-2D6E-154A-B7F8-A6D8FCAF0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DB4101-9032-AE4F-8247-51419E846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1198-7EBD-4E48-82A6-00608C8F45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125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F05649-5374-D549-B235-0F7E8EF7F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AA91F-AB97-A744-B4FF-E98CBE5DA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E411E0-5957-374F-9DCE-2CC65422A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0CF092-4FD2-6E47-A9C8-A2DD21E0F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E2DD-D12B-7E4C-B5BE-6204E6EE4E64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FEE85C-CA13-8E40-802F-D790F04F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368C01-0567-AC44-B8BA-2435A527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1198-7EBD-4E48-82A6-00608C8F45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168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EEE3FD-82E1-D14A-BCE2-736C9E22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4214F35-A602-A446-B4B4-E7CE8913FF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B1F2EA-98FF-FB47-9F80-0E47E8BCE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EC42EB-5A8B-684D-9300-328FA177D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E2DD-D12B-7E4C-B5BE-6204E6EE4E64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41C88B-7DD1-794D-A784-DD3A0415E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E12739-C377-2040-9170-F9554E2C7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1198-7EBD-4E48-82A6-00608C8F45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116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0195B0-20AC-684E-BDBD-D233871B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96944D-1290-EF43-8396-1E46B8C04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4744A4-1E0A-2F4A-B56A-F06BDE7B8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AE2DD-D12B-7E4C-B5BE-6204E6EE4E64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16C778-E3A3-C84A-96ED-37984C35C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766A31-B33D-DE45-8F3F-3616ACCD0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51198-7EBD-4E48-82A6-00608C8F45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294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mchombo@ahifores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0FFFF6B7-98EC-EF47-AF8B-9B4C9C9C75B8}"/>
              </a:ext>
            </a:extLst>
          </p:cNvPr>
          <p:cNvSpPr/>
          <p:nvPr/>
        </p:nvSpPr>
        <p:spPr>
          <a:xfrm>
            <a:off x="244987" y="0"/>
            <a:ext cx="7412736" cy="6858000"/>
          </a:xfrm>
          <a:prstGeom prst="rect">
            <a:avLst/>
          </a:prstGeom>
          <a:solidFill>
            <a:srgbClr val="CB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2C074BD-313F-674A-A108-4A41C263DE98}"/>
              </a:ext>
            </a:extLst>
          </p:cNvPr>
          <p:cNvSpPr/>
          <p:nvPr/>
        </p:nvSpPr>
        <p:spPr>
          <a:xfrm>
            <a:off x="0" y="0"/>
            <a:ext cx="7412736" cy="6858000"/>
          </a:xfrm>
          <a:prstGeom prst="rect">
            <a:avLst/>
          </a:prstGeom>
          <a:solidFill>
            <a:srgbClr val="00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5CF8AC-7B07-2140-A367-F6AAE9CE7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010" y="0"/>
            <a:ext cx="454299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02D74A-4E1E-0845-838C-E9398339D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" y="355600"/>
            <a:ext cx="10960100" cy="61468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8370A0E-0356-CE4B-9421-FB84BDF96B00}"/>
              </a:ext>
            </a:extLst>
          </p:cNvPr>
          <p:cNvSpPr/>
          <p:nvPr/>
        </p:nvSpPr>
        <p:spPr>
          <a:xfrm>
            <a:off x="852290" y="3117827"/>
            <a:ext cx="5516626" cy="104648"/>
          </a:xfrm>
          <a:prstGeom prst="rect">
            <a:avLst/>
          </a:prstGeom>
          <a:solidFill>
            <a:srgbClr val="CBC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36E84A-D10B-9547-A78F-9A4DEB8E7188}"/>
              </a:ext>
            </a:extLst>
          </p:cNvPr>
          <p:cNvSpPr txBox="1"/>
          <p:nvPr/>
        </p:nvSpPr>
        <p:spPr>
          <a:xfrm>
            <a:off x="346322" y="1254346"/>
            <a:ext cx="652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Montserrat" pitchFamily="2" charset="77"/>
              </a:rPr>
              <a:t>Reforma Laboral 2019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EEBA5E0-C253-2E42-B3BA-CB3FF3358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038" y="3928813"/>
            <a:ext cx="1299210" cy="1215391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4596407" y="5475413"/>
            <a:ext cx="2561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i="1" dirty="0">
                <a:solidFill>
                  <a:srgbClr val="CBCB00"/>
                </a:solidFill>
              </a:rPr>
              <a:t>Luz María Chombo Tovar</a:t>
            </a:r>
          </a:p>
          <a:p>
            <a:r>
              <a:rPr lang="es-MX" b="1" i="1" dirty="0">
                <a:solidFill>
                  <a:srgbClr val="CBCB00"/>
                </a:solidFill>
              </a:rPr>
              <a:t>Febrero 2020</a:t>
            </a:r>
          </a:p>
        </p:txBody>
      </p:sp>
    </p:spTree>
    <p:extLst>
      <p:ext uri="{BB962C8B-B14F-4D97-AF65-F5344CB8AC3E}">
        <p14:creationId xmlns:p14="http://schemas.microsoft.com/office/powerpoint/2010/main" val="1896349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04F19D5-D5BD-2443-B30C-7DC0AC726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b="44900"/>
          <a:stretch/>
        </p:blipFill>
        <p:spPr>
          <a:xfrm rot="16200000">
            <a:off x="-70104" y="70104"/>
            <a:ext cx="6858000" cy="67177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CB11EB-ACDA-E74C-80C2-EB2B51E1F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8634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688A54C-EA2B-4949-8CA4-CDDBD8E8570E}"/>
              </a:ext>
            </a:extLst>
          </p:cNvPr>
          <p:cNvSpPr/>
          <p:nvPr/>
        </p:nvSpPr>
        <p:spPr>
          <a:xfrm>
            <a:off x="605535" y="6640870"/>
            <a:ext cx="9952733" cy="158496"/>
          </a:xfrm>
          <a:prstGeom prst="rect">
            <a:avLst/>
          </a:prstGeom>
          <a:solidFill>
            <a:srgbClr val="015B2D"/>
          </a:solidFill>
          <a:ln>
            <a:solidFill>
              <a:srgbClr val="015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015B2D"/>
                </a:solidFill>
              </a:ln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F2CEF1-7202-4003-85E3-45274CB63F5F}"/>
              </a:ext>
            </a:extLst>
          </p:cNvPr>
          <p:cNvSpPr txBox="1"/>
          <p:nvPr/>
        </p:nvSpPr>
        <p:spPr>
          <a:xfrm>
            <a:off x="1049517" y="535316"/>
            <a:ext cx="3560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Defraudación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DED3BDA-0C73-496B-B3EA-F53F32D2B3BD}"/>
              </a:ext>
            </a:extLst>
          </p:cNvPr>
          <p:cNvSpPr txBox="1"/>
          <p:nvPr/>
        </p:nvSpPr>
        <p:spPr>
          <a:xfrm>
            <a:off x="1119633" y="2162368"/>
            <a:ext cx="99527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MX" sz="3200" b="1" dirty="0">
                <a:solidFill>
                  <a:srgbClr val="FF0000"/>
                </a:solidFill>
              </a:rPr>
              <a:t>Fraude a los trabajadores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3200" b="1" dirty="0">
                <a:solidFill>
                  <a:srgbClr val="015B2D"/>
                </a:solidFill>
              </a:rPr>
              <a:t>Fraude a las Instituciones (IMSS, INFONAVIT)</a:t>
            </a:r>
          </a:p>
          <a:p>
            <a:pPr marL="457200" indent="-457200">
              <a:buFont typeface="+mj-lt"/>
              <a:buAutoNum type="arabicPeriod"/>
            </a:pPr>
            <a:r>
              <a:rPr lang="es-MX" sz="3200" b="1" dirty="0">
                <a:solidFill>
                  <a:srgbClr val="015B2D"/>
                </a:solidFill>
              </a:rPr>
              <a:t>Fraude al fisco</a:t>
            </a:r>
            <a:endParaRPr lang="es-MX" sz="32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2162186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D50B3FC-83C0-9343-855D-A77ED6BF8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44900"/>
          <a:stretch/>
        </p:blipFill>
        <p:spPr>
          <a:xfrm rot="16200000">
            <a:off x="-70104" y="70104"/>
            <a:ext cx="6858000" cy="67177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25B1AAE-634C-D248-9900-847AFE962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8778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8202DBD-6A55-414D-8A83-BE0D233CDA40}"/>
              </a:ext>
            </a:extLst>
          </p:cNvPr>
          <p:cNvSpPr txBox="1"/>
          <p:nvPr/>
        </p:nvSpPr>
        <p:spPr>
          <a:xfrm>
            <a:off x="945820" y="318499"/>
            <a:ext cx="3560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Estrategia para combatir Outsourcing ilegal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A4CAF3E-2FCA-2A42-BC21-C2BB1629E967}"/>
              </a:ext>
            </a:extLst>
          </p:cNvPr>
          <p:cNvSpPr/>
          <p:nvPr/>
        </p:nvSpPr>
        <p:spPr>
          <a:xfrm>
            <a:off x="605536" y="6620445"/>
            <a:ext cx="9952733" cy="158496"/>
          </a:xfrm>
          <a:prstGeom prst="rect">
            <a:avLst/>
          </a:prstGeom>
          <a:solidFill>
            <a:srgbClr val="015B2D"/>
          </a:solidFill>
          <a:ln>
            <a:solidFill>
              <a:srgbClr val="015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015B2D"/>
                </a:solidFill>
              </a:ln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6139C4A-346A-41D9-8BC7-92759BB83C1D}"/>
              </a:ext>
            </a:extLst>
          </p:cNvPr>
          <p:cNvSpPr txBox="1"/>
          <p:nvPr/>
        </p:nvSpPr>
        <p:spPr>
          <a:xfrm>
            <a:off x="1010172" y="1588463"/>
            <a:ext cx="979293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s-MX" sz="2400" b="1" dirty="0">
                <a:solidFill>
                  <a:srgbClr val="015B2D"/>
                </a:solidFill>
              </a:rPr>
              <a:t>Homologar la legislación </a:t>
            </a:r>
            <a:r>
              <a:rPr lang="es-MX" sz="2400" dirty="0"/>
              <a:t>para actuar con precisión y de manera focalizada</a:t>
            </a:r>
          </a:p>
          <a:p>
            <a:pPr marL="342900" indent="-342900">
              <a:buAutoNum type="arabicPeriod"/>
            </a:pPr>
            <a:endParaRPr lang="es-MX" sz="2400" dirty="0"/>
          </a:p>
          <a:p>
            <a:pPr marL="342900" indent="-342900">
              <a:buAutoNum type="arabicPeriod"/>
            </a:pPr>
            <a:r>
              <a:rPr lang="es-MX" sz="2400" b="1" dirty="0">
                <a:solidFill>
                  <a:schemeClr val="accent4">
                    <a:lumMod val="75000"/>
                  </a:schemeClr>
                </a:solidFill>
              </a:rPr>
              <a:t>Compartir información</a:t>
            </a:r>
            <a:r>
              <a:rPr lang="es-MX" sz="2400" b="1" dirty="0">
                <a:solidFill>
                  <a:srgbClr val="015B2D"/>
                </a:solidFill>
              </a:rPr>
              <a:t> </a:t>
            </a:r>
            <a:r>
              <a:rPr lang="es-MX" sz="2400" dirty="0"/>
              <a:t>de las empresas y trabajadores</a:t>
            </a:r>
          </a:p>
          <a:p>
            <a:endParaRPr lang="es-MX" sz="2400" dirty="0"/>
          </a:p>
          <a:p>
            <a:r>
              <a:rPr lang="es-MX" sz="2400" dirty="0"/>
              <a:t>3. Llevar a cabo </a:t>
            </a:r>
            <a:r>
              <a:rPr lang="es-MX" sz="2400" b="1" dirty="0">
                <a:solidFill>
                  <a:srgbClr val="015B2D"/>
                </a:solidFill>
              </a:rPr>
              <a:t>inspecciones de manera coordinada: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MX" sz="2400" dirty="0"/>
              <a:t>Secretaría del Trabajo y Previsión Social</a:t>
            </a:r>
            <a:r>
              <a:rPr lang="es-MX" sz="2400" b="1" dirty="0"/>
              <a:t> </a:t>
            </a:r>
            <a:r>
              <a:rPr lang="es-MX" sz="2400" b="1" dirty="0">
                <a:solidFill>
                  <a:schemeClr val="accent4">
                    <a:lumMod val="75000"/>
                  </a:schemeClr>
                </a:solidFill>
              </a:rPr>
              <a:t>(STPS)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MX" sz="2400" dirty="0"/>
              <a:t>Servicio de Administración Tributaria </a:t>
            </a:r>
            <a:r>
              <a:rPr lang="es-MX" sz="2400" b="1" dirty="0">
                <a:solidFill>
                  <a:srgbClr val="015B2D"/>
                </a:solidFill>
              </a:rPr>
              <a:t>(SAT)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MX" sz="2400" dirty="0"/>
              <a:t>Procuraduría Fiscal de la Federación</a:t>
            </a:r>
            <a:r>
              <a:rPr lang="es-MX" sz="2400" b="1" dirty="0">
                <a:solidFill>
                  <a:schemeClr val="accent4">
                    <a:lumMod val="75000"/>
                  </a:schemeClr>
                </a:solidFill>
              </a:rPr>
              <a:t> (PFF)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MX" sz="2400" dirty="0"/>
              <a:t>Unidad de Inteligencia Financiera</a:t>
            </a:r>
            <a:r>
              <a:rPr lang="es-MX" sz="2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MX" sz="2400" b="1" dirty="0">
                <a:solidFill>
                  <a:srgbClr val="015B2D"/>
                </a:solidFill>
              </a:rPr>
              <a:t>(UIF)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MX" sz="2400" dirty="0"/>
              <a:t>Instituto Mexicano del Seguro Social </a:t>
            </a:r>
            <a:r>
              <a:rPr lang="es-MX" sz="2400" b="1" dirty="0">
                <a:solidFill>
                  <a:schemeClr val="accent4">
                    <a:lumMod val="75000"/>
                  </a:schemeClr>
                </a:solidFill>
              </a:rPr>
              <a:t>(IMSS)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MX" sz="2400" b="1" dirty="0">
                <a:solidFill>
                  <a:srgbClr val="015B2D"/>
                </a:solidFill>
              </a:rPr>
              <a:t>INFONAVIT</a:t>
            </a:r>
          </a:p>
          <a:p>
            <a:pPr lvl="1"/>
            <a:endParaRPr lang="es-MX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s-MX" sz="2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422652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F4A963B-6A3D-044A-BCC3-90D339D9C4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44900"/>
          <a:stretch/>
        </p:blipFill>
        <p:spPr>
          <a:xfrm rot="16200000">
            <a:off x="-70104" y="70104"/>
            <a:ext cx="6858000" cy="67177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73738C-876E-6E43-8FB9-5BB053591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F5975EE-EBC3-6047-A39F-DE250060E0CF}"/>
              </a:ext>
            </a:extLst>
          </p:cNvPr>
          <p:cNvSpPr/>
          <p:nvPr/>
        </p:nvSpPr>
        <p:spPr>
          <a:xfrm>
            <a:off x="605536" y="6640872"/>
            <a:ext cx="9952733" cy="158496"/>
          </a:xfrm>
          <a:prstGeom prst="rect">
            <a:avLst/>
          </a:prstGeom>
          <a:solidFill>
            <a:srgbClr val="015B2D"/>
          </a:solidFill>
          <a:ln>
            <a:solidFill>
              <a:srgbClr val="015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015B2D"/>
                </a:solidFill>
              </a:ln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772C68-207B-47D3-B329-FBD76B0C7EA5}"/>
              </a:ext>
            </a:extLst>
          </p:cNvPr>
          <p:cNvSpPr txBox="1"/>
          <p:nvPr/>
        </p:nvSpPr>
        <p:spPr>
          <a:xfrm>
            <a:off x="1049517" y="535316"/>
            <a:ext cx="3560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Reforma Penal Fiscal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D262C70-3BBC-4AF3-BF7F-436EC858F4CD}"/>
              </a:ext>
            </a:extLst>
          </p:cNvPr>
          <p:cNvSpPr txBox="1"/>
          <p:nvPr/>
        </p:nvSpPr>
        <p:spPr>
          <a:xfrm>
            <a:off x="791851" y="1470742"/>
            <a:ext cx="9040305" cy="92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rgbClr val="015B2D"/>
                </a:solidFill>
              </a:rPr>
              <a:t>Fenómenos directamente relacionados que afectan los Derechos Sociales de los trabajadores:</a:t>
            </a:r>
          </a:p>
          <a:p>
            <a:endParaRPr lang="es-MX" sz="2200" b="1" dirty="0">
              <a:solidFill>
                <a:srgbClr val="015B2D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MX" sz="2200" dirty="0"/>
              <a:t>Empresas Fachada (Estafa Maestra)</a:t>
            </a:r>
          </a:p>
          <a:p>
            <a:pPr marL="342900" indent="-342900">
              <a:buFont typeface="+mj-lt"/>
              <a:buAutoNum type="arabicPeriod"/>
            </a:pPr>
            <a:endParaRPr lang="es-MX" sz="2200" dirty="0"/>
          </a:p>
          <a:p>
            <a:pPr marL="342900" indent="-342900">
              <a:buFont typeface="+mj-lt"/>
              <a:buAutoNum type="arabicPeriod"/>
            </a:pPr>
            <a:r>
              <a:rPr lang="es-MX" sz="2200" dirty="0"/>
              <a:t>Empresas </a:t>
            </a:r>
            <a:r>
              <a:rPr lang="es-MX" sz="2200" dirty="0" err="1"/>
              <a:t>Factureras</a:t>
            </a:r>
            <a:endParaRPr lang="es-MX" sz="2200" dirty="0"/>
          </a:p>
          <a:p>
            <a:pPr marL="342900" indent="-342900">
              <a:buFont typeface="+mj-lt"/>
              <a:buAutoNum type="arabicPeriod"/>
            </a:pPr>
            <a:endParaRPr lang="es-MX" sz="2200" dirty="0"/>
          </a:p>
          <a:p>
            <a:pPr marL="342900" indent="-342900">
              <a:buFont typeface="+mj-lt"/>
              <a:buAutoNum type="arabicPeriod"/>
            </a:pPr>
            <a:r>
              <a:rPr lang="es-MX" sz="2200" dirty="0"/>
              <a:t>Outsourcing Ilegal</a:t>
            </a:r>
          </a:p>
          <a:p>
            <a:pPr marL="342900" indent="-342900">
              <a:buFont typeface="+mj-lt"/>
              <a:buAutoNum type="arabicPeriod"/>
            </a:pPr>
            <a:endParaRPr lang="es-MX" sz="22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OPERACIONES QUE IMPLICAN LAVADO DE DINERO, PORQUE LO OBTIENEN DE MANERA ILICITA</a:t>
            </a:r>
          </a:p>
          <a:p>
            <a:endParaRPr lang="es-MX" sz="2200" dirty="0">
              <a:solidFill>
                <a:srgbClr val="015B2D"/>
              </a:solidFill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200" b="1" dirty="0">
                <a:solidFill>
                  <a:srgbClr val="015B2D"/>
                </a:solidFill>
                <a:highlight>
                  <a:srgbClr val="FFFF00"/>
                </a:highlight>
              </a:rPr>
              <a:t>EQUIPARADOS A DELINCUENCIA ORGANIZADA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MX" sz="2200" b="1" dirty="0">
              <a:solidFill>
                <a:srgbClr val="015B2D"/>
              </a:solidFill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CONGELAMIENTO DE CUENTAS BANCARIAS</a:t>
            </a:r>
          </a:p>
          <a:p>
            <a:pPr marL="342900" indent="-342900">
              <a:buFont typeface="+mj-lt"/>
              <a:buAutoNum type="arabicPeriod"/>
            </a:pPr>
            <a:endParaRPr lang="es-MX" sz="2200" dirty="0"/>
          </a:p>
          <a:p>
            <a:pPr marL="342900" indent="-342900">
              <a:buFont typeface="+mj-lt"/>
              <a:buAutoNum type="arabicPeriod"/>
            </a:pPr>
            <a:endParaRPr lang="es-MX" sz="2200" dirty="0"/>
          </a:p>
          <a:p>
            <a:pPr marL="342900" indent="-342900">
              <a:buFont typeface="+mj-lt"/>
              <a:buAutoNum type="arabicPeriod"/>
            </a:pPr>
            <a:endParaRPr lang="es-MX" sz="2200" dirty="0"/>
          </a:p>
          <a:p>
            <a:pPr marL="342900" indent="-342900">
              <a:buFont typeface="+mj-lt"/>
              <a:buAutoNum type="arabicPeriod"/>
            </a:pPr>
            <a:endParaRPr lang="es-MX" sz="2200" dirty="0"/>
          </a:p>
          <a:p>
            <a:pPr marL="342900" indent="-342900">
              <a:buFont typeface="+mj-lt"/>
              <a:buAutoNum type="arabicPeriod"/>
            </a:pPr>
            <a:endParaRPr lang="es-MX" sz="2200" dirty="0"/>
          </a:p>
          <a:p>
            <a:pPr marL="342900" indent="-342900">
              <a:buFont typeface="+mj-lt"/>
              <a:buAutoNum type="arabicPeriod"/>
            </a:pPr>
            <a:endParaRPr lang="es-MX" sz="2200" dirty="0"/>
          </a:p>
          <a:p>
            <a:pPr marL="342900" indent="-342900">
              <a:buFont typeface="+mj-lt"/>
              <a:buAutoNum type="arabicPeriod"/>
            </a:pPr>
            <a:endParaRPr lang="es-MX" sz="2200" dirty="0"/>
          </a:p>
          <a:p>
            <a:pPr marL="342900" indent="-342900">
              <a:buFont typeface="+mj-lt"/>
              <a:buAutoNum type="arabicPeriod"/>
            </a:pPr>
            <a:endParaRPr lang="es-MX" sz="2200" dirty="0"/>
          </a:p>
          <a:p>
            <a:pPr marL="342900" indent="-342900">
              <a:buFont typeface="+mj-lt"/>
              <a:buAutoNum type="arabicPeriod"/>
            </a:pPr>
            <a:endParaRPr lang="es-MX" sz="2200" dirty="0"/>
          </a:p>
          <a:p>
            <a:pPr marL="342900" indent="-342900">
              <a:buFont typeface="+mj-lt"/>
              <a:buAutoNum type="arabicPeriod"/>
            </a:pPr>
            <a:endParaRPr lang="es-MX" sz="2200" dirty="0"/>
          </a:p>
          <a:p>
            <a:pPr marL="342900" indent="-342900">
              <a:buFont typeface="+mj-lt"/>
              <a:buAutoNum type="arabicPeriod"/>
            </a:pPr>
            <a:endParaRPr lang="es-MX" sz="2200" dirty="0"/>
          </a:p>
          <a:p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1148745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04F19D5-D5BD-2443-B30C-7DC0AC726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b="44900"/>
          <a:stretch/>
        </p:blipFill>
        <p:spPr>
          <a:xfrm rot="16200000">
            <a:off x="-70104" y="70104"/>
            <a:ext cx="6858000" cy="67177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CB11EB-ACDA-E74C-80C2-EB2B51E1F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688A54C-EA2B-4949-8CA4-CDDBD8E8570E}"/>
              </a:ext>
            </a:extLst>
          </p:cNvPr>
          <p:cNvSpPr/>
          <p:nvPr/>
        </p:nvSpPr>
        <p:spPr>
          <a:xfrm>
            <a:off x="605535" y="6640870"/>
            <a:ext cx="9952733" cy="158496"/>
          </a:xfrm>
          <a:prstGeom prst="rect">
            <a:avLst/>
          </a:prstGeom>
          <a:solidFill>
            <a:srgbClr val="015B2D"/>
          </a:solidFill>
          <a:ln>
            <a:solidFill>
              <a:srgbClr val="015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015B2D"/>
                </a:solidFill>
              </a:ln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F2CEF1-7202-4003-85E3-45274CB63F5F}"/>
              </a:ext>
            </a:extLst>
          </p:cNvPr>
          <p:cNvSpPr txBox="1"/>
          <p:nvPr/>
        </p:nvSpPr>
        <p:spPr>
          <a:xfrm>
            <a:off x="964674" y="393912"/>
            <a:ext cx="3560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>
                <a:solidFill>
                  <a:schemeClr val="bg1"/>
                </a:solidFill>
                <a:latin typeface="Montserrat" pitchFamily="2" charset="77"/>
              </a:rPr>
              <a:t>Anexo 31-A y 31-B</a:t>
            </a:r>
          </a:p>
          <a:p>
            <a:r>
              <a:rPr lang="es-MX" sz="2000" b="1">
                <a:solidFill>
                  <a:schemeClr val="bg1"/>
                </a:solidFill>
                <a:latin typeface="Montserrat" pitchFamily="2" charset="77"/>
              </a:rPr>
              <a:t>Solución de Controversias</a:t>
            </a:r>
            <a:endParaRPr lang="es-MX" sz="20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DED3BDA-0C73-496B-B3EA-F53F32D2B3BD}"/>
              </a:ext>
            </a:extLst>
          </p:cNvPr>
          <p:cNvSpPr txBox="1"/>
          <p:nvPr/>
        </p:nvSpPr>
        <p:spPr>
          <a:xfrm>
            <a:off x="542155" y="1643895"/>
            <a:ext cx="939369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200" dirty="0"/>
              <a:t>Establecen un </a:t>
            </a:r>
            <a:r>
              <a:rPr lang="es-MX" sz="2200" b="1" dirty="0">
                <a:solidFill>
                  <a:srgbClr val="015B2D"/>
                </a:solidFill>
              </a:rPr>
              <a:t>“procedimiento exprés” </a:t>
            </a:r>
            <a:r>
              <a:rPr lang="es-MX" sz="2200" dirty="0"/>
              <a:t>para interponer una queja –de buena fe-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200" b="1" dirty="0">
                <a:solidFill>
                  <a:srgbClr val="FF0000"/>
                </a:solidFill>
              </a:rPr>
              <a:t>No se requiere aportar pruebas</a:t>
            </a:r>
            <a:r>
              <a:rPr lang="es-MX" sz="22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200" b="1" dirty="0">
                <a:solidFill>
                  <a:srgbClr val="015B2D"/>
                </a:solidFill>
              </a:rPr>
              <a:t>Contra una empresa que presuntamente “NO CUMPLE” con obligaciones laborales.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200" b="1" dirty="0">
              <a:solidFill>
                <a:srgbClr val="015B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En 45 días se debe resolver la queja.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200" dirty="0"/>
              <a:t>Si no se resuelve, se hará a través de un panel que tiene facultades para </a:t>
            </a:r>
            <a:r>
              <a:rPr lang="es-MX" sz="2200" b="1" dirty="0">
                <a:solidFill>
                  <a:srgbClr val="015B2D"/>
                </a:solidFill>
              </a:rPr>
              <a:t>visitar los centros de trabajo.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3403100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04F19D5-D5BD-2443-B30C-7DC0AC726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b="44900"/>
          <a:stretch/>
        </p:blipFill>
        <p:spPr>
          <a:xfrm rot="16200000">
            <a:off x="-70104" y="70104"/>
            <a:ext cx="6858000" cy="67177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CB11EB-ACDA-E74C-80C2-EB2B51E1F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8634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688A54C-EA2B-4949-8CA4-CDDBD8E8570E}"/>
              </a:ext>
            </a:extLst>
          </p:cNvPr>
          <p:cNvSpPr/>
          <p:nvPr/>
        </p:nvSpPr>
        <p:spPr>
          <a:xfrm>
            <a:off x="605535" y="6640870"/>
            <a:ext cx="9952733" cy="158496"/>
          </a:xfrm>
          <a:prstGeom prst="rect">
            <a:avLst/>
          </a:prstGeom>
          <a:solidFill>
            <a:srgbClr val="015B2D"/>
          </a:solidFill>
          <a:ln>
            <a:solidFill>
              <a:srgbClr val="015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015B2D"/>
                </a:solidFill>
              </a:ln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F2CEF1-7202-4003-85E3-45274CB63F5F}"/>
              </a:ext>
            </a:extLst>
          </p:cNvPr>
          <p:cNvSpPr txBox="1"/>
          <p:nvPr/>
        </p:nvSpPr>
        <p:spPr>
          <a:xfrm>
            <a:off x="974101" y="290218"/>
            <a:ext cx="3560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Anexo 31-A y 31-B</a:t>
            </a:r>
          </a:p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Solución de Controversias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DED3BDA-0C73-496B-B3EA-F53F32D2B3BD}"/>
              </a:ext>
            </a:extLst>
          </p:cNvPr>
          <p:cNvSpPr txBox="1"/>
          <p:nvPr/>
        </p:nvSpPr>
        <p:spPr>
          <a:xfrm>
            <a:off x="542155" y="1643895"/>
            <a:ext cx="99527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15B2D"/>
                </a:solidFill>
              </a:rPr>
              <a:t>Medidas que pueden tomarse en contra de la empresa:</a:t>
            </a:r>
          </a:p>
          <a:p>
            <a:endParaRPr lang="es-MX" sz="2400" dirty="0"/>
          </a:p>
          <a:p>
            <a:pPr marL="457200" indent="-457200">
              <a:buFont typeface="+mj-lt"/>
              <a:buAutoNum type="arabicPeriod"/>
            </a:pPr>
            <a:r>
              <a:rPr lang="es-MX" sz="2400" b="1" dirty="0">
                <a:solidFill>
                  <a:srgbClr val="FF0000"/>
                </a:solidFill>
              </a:rPr>
              <a:t>La suspensión del tratamiento arancelario preferencial</a:t>
            </a:r>
          </a:p>
          <a:p>
            <a:pPr marL="457200" indent="-457200">
              <a:buFont typeface="+mj-lt"/>
              <a:buAutoNum type="arabicPeriod"/>
            </a:pPr>
            <a:endParaRPr lang="es-MX" sz="24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s-MX" sz="2400" b="1" dirty="0">
                <a:solidFill>
                  <a:srgbClr val="FF0000"/>
                </a:solidFill>
              </a:rPr>
              <a:t>Sanciones sobre los productos y servicios</a:t>
            </a:r>
          </a:p>
          <a:p>
            <a:pPr marL="457200" indent="-457200">
              <a:buFont typeface="+mj-lt"/>
              <a:buAutoNum type="arabicPeriod"/>
            </a:pPr>
            <a:endParaRPr lang="es-MX" sz="2400" dirty="0"/>
          </a:p>
          <a:p>
            <a:pPr marL="457200" indent="-457200">
              <a:buFont typeface="+mj-lt"/>
              <a:buAutoNum type="arabicPeriod"/>
            </a:pPr>
            <a:r>
              <a:rPr lang="es-MX" sz="2400" b="1" dirty="0">
                <a:solidFill>
                  <a:srgbClr val="FF0000"/>
                </a:solidFill>
              </a:rPr>
              <a:t>La denegación de entrada de mercancías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493250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62F66AA-DE9B-E549-96C4-1798CB33F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4442"/>
          <a:stretch/>
        </p:blipFill>
        <p:spPr>
          <a:xfrm rot="5400000">
            <a:off x="2667001" y="-2667001"/>
            <a:ext cx="6858000" cy="1219200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49FB05B-B581-6B48-9B88-CDB2D6F48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29410DF-FB52-43DF-BB88-8EF0C25140EE}"/>
              </a:ext>
            </a:extLst>
          </p:cNvPr>
          <p:cNvSpPr txBox="1"/>
          <p:nvPr/>
        </p:nvSpPr>
        <p:spPr>
          <a:xfrm>
            <a:off x="1112363" y="3733014"/>
            <a:ext cx="4713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Luz María Chombo Tovar</a:t>
            </a:r>
          </a:p>
          <a:p>
            <a:r>
              <a:rPr lang="es-MX" sz="2400" b="1" dirty="0">
                <a:hlinkClick r:id="rId4"/>
              </a:rPr>
              <a:t>lmchombo@ahifores.com</a:t>
            </a:r>
            <a:endParaRPr lang="es-MX" sz="2400" b="1" dirty="0"/>
          </a:p>
          <a:p>
            <a:r>
              <a:rPr lang="es-MX" sz="2400" b="1" dirty="0"/>
              <a:t>Tel. 5580231089</a:t>
            </a:r>
          </a:p>
        </p:txBody>
      </p:sp>
    </p:spTree>
    <p:extLst>
      <p:ext uri="{BB962C8B-B14F-4D97-AF65-F5344CB8AC3E}">
        <p14:creationId xmlns:p14="http://schemas.microsoft.com/office/powerpoint/2010/main" val="3436160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D9A91E0-DAF6-5045-8602-236A4E7111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44900"/>
          <a:stretch/>
        </p:blipFill>
        <p:spPr>
          <a:xfrm rot="16200000">
            <a:off x="-70104" y="70104"/>
            <a:ext cx="6858000" cy="67177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7819CF-6434-6949-932C-1A210D4DB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D2A43AF-B4DB-E244-964B-A168B470321C}"/>
              </a:ext>
            </a:extLst>
          </p:cNvPr>
          <p:cNvSpPr txBox="1"/>
          <p:nvPr/>
        </p:nvSpPr>
        <p:spPr>
          <a:xfrm>
            <a:off x="983530" y="441046"/>
            <a:ext cx="3560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Origen de la Reforma </a:t>
            </a:r>
          </a:p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Laboral 2019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9F194F0-7248-8E4E-B8B6-C3A6A2DA9DAB}"/>
              </a:ext>
            </a:extLst>
          </p:cNvPr>
          <p:cNvSpPr/>
          <p:nvPr/>
        </p:nvSpPr>
        <p:spPr>
          <a:xfrm>
            <a:off x="605536" y="6659725"/>
            <a:ext cx="9952733" cy="158496"/>
          </a:xfrm>
          <a:prstGeom prst="rect">
            <a:avLst/>
          </a:prstGeom>
          <a:solidFill>
            <a:srgbClr val="015B2D"/>
          </a:solidFill>
          <a:ln>
            <a:solidFill>
              <a:srgbClr val="015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015B2D"/>
                </a:solidFill>
              </a:ln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CB85F81-BA05-4976-8AFE-B17603C30341}"/>
              </a:ext>
            </a:extLst>
          </p:cNvPr>
          <p:cNvSpPr/>
          <p:nvPr/>
        </p:nvSpPr>
        <p:spPr>
          <a:xfrm>
            <a:off x="5527123" y="1095299"/>
            <a:ext cx="4325669" cy="489364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La </a:t>
            </a:r>
            <a:r>
              <a:rPr lang="en-US" sz="2400" dirty="0" err="1"/>
              <a:t>Reforma</a:t>
            </a:r>
            <a:r>
              <a:rPr lang="en-US" sz="2400" dirty="0"/>
              <a:t> Laboral de Mayo 2019 </a:t>
            </a:r>
            <a:r>
              <a:rPr lang="en-US" sz="2400" b="1" dirty="0"/>
              <a:t>se </a:t>
            </a:r>
            <a:r>
              <a:rPr lang="en-US" sz="2400" b="1" dirty="0" err="1"/>
              <a:t>alinea</a:t>
            </a:r>
            <a:r>
              <a:rPr lang="en-US" sz="2400" b="1" dirty="0"/>
              <a:t> a los </a:t>
            </a:r>
            <a:r>
              <a:rPr lang="en-US" sz="2400" b="1" dirty="0" err="1"/>
              <a:t>acuerdos</a:t>
            </a:r>
            <a:r>
              <a:rPr lang="en-US" sz="2400" b="1" dirty="0"/>
              <a:t> </a:t>
            </a:r>
            <a:r>
              <a:rPr lang="en-US" sz="2400" b="1" dirty="0" err="1"/>
              <a:t>internacionales</a:t>
            </a:r>
            <a:r>
              <a:rPr lang="en-US" sz="2400" dirty="0"/>
              <a:t> que México ha </a:t>
            </a:r>
            <a:r>
              <a:rPr lang="en-US" sz="2400" dirty="0" err="1"/>
              <a:t>ratificado</a:t>
            </a:r>
            <a:r>
              <a:rPr lang="en-US" sz="2400" dirty="0"/>
              <a:t> ante la </a:t>
            </a:r>
            <a:r>
              <a:rPr lang="en-US" sz="2400" dirty="0" err="1"/>
              <a:t>Organización</a:t>
            </a:r>
            <a:r>
              <a:rPr lang="en-US" sz="2400" dirty="0"/>
              <a:t> </a:t>
            </a:r>
            <a:r>
              <a:rPr lang="en-US" sz="2400" dirty="0" err="1"/>
              <a:t>Internacional</a:t>
            </a:r>
            <a:r>
              <a:rPr lang="en-US" sz="2400" dirty="0"/>
              <a:t> del </a:t>
            </a:r>
            <a:r>
              <a:rPr lang="en-US" sz="2400" dirty="0" err="1"/>
              <a:t>Trabajo</a:t>
            </a:r>
            <a:r>
              <a:rPr lang="en-US" sz="2400" dirty="0"/>
              <a:t> (OIT):</a:t>
            </a:r>
          </a:p>
          <a:p>
            <a:endParaRPr lang="en-US" sz="2400" dirty="0"/>
          </a:p>
          <a:p>
            <a:r>
              <a:rPr lang="en-US" sz="2400" b="1" dirty="0"/>
              <a:t>C087 </a:t>
            </a:r>
            <a:r>
              <a:rPr lang="en-US" sz="2400" dirty="0" err="1"/>
              <a:t>Convenio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la </a:t>
            </a:r>
            <a:r>
              <a:rPr lang="en-US" sz="2400" dirty="0" err="1"/>
              <a:t>libertad</a:t>
            </a:r>
            <a:r>
              <a:rPr lang="en-US" sz="2400" dirty="0"/>
              <a:t> </a:t>
            </a:r>
            <a:r>
              <a:rPr lang="en-US" sz="2400" dirty="0" err="1"/>
              <a:t>sindical</a:t>
            </a:r>
            <a:r>
              <a:rPr lang="en-US" sz="2400" dirty="0"/>
              <a:t> y la </a:t>
            </a:r>
            <a:r>
              <a:rPr lang="en-US" sz="2400" dirty="0" err="1"/>
              <a:t>protección</a:t>
            </a:r>
            <a:r>
              <a:rPr lang="en-US" sz="2400" dirty="0"/>
              <a:t> del derecho de </a:t>
            </a:r>
            <a:r>
              <a:rPr lang="en-US" sz="2400" dirty="0" err="1"/>
              <a:t>sindicación</a:t>
            </a:r>
            <a:endParaRPr lang="en-US" sz="2400" dirty="0"/>
          </a:p>
          <a:p>
            <a:endParaRPr lang="en-US" sz="2400" dirty="0"/>
          </a:p>
          <a:p>
            <a:r>
              <a:rPr lang="en-US" sz="2400" b="1" dirty="0"/>
              <a:t>C098</a:t>
            </a:r>
            <a:r>
              <a:rPr lang="en-US" sz="2400" dirty="0"/>
              <a:t> </a:t>
            </a:r>
            <a:r>
              <a:rPr lang="en-US" sz="2400" dirty="0" err="1"/>
              <a:t>Convenio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el derecho de </a:t>
            </a:r>
            <a:r>
              <a:rPr lang="en-US" sz="2400" dirty="0" err="1"/>
              <a:t>sindicación</a:t>
            </a:r>
            <a:r>
              <a:rPr lang="en-US" sz="2400" dirty="0"/>
              <a:t> y </a:t>
            </a:r>
            <a:r>
              <a:rPr lang="en-US" sz="2400" dirty="0" err="1"/>
              <a:t>negociación</a:t>
            </a:r>
            <a:r>
              <a:rPr lang="en-US" sz="2400" dirty="0"/>
              <a:t> </a:t>
            </a:r>
            <a:r>
              <a:rPr lang="en-US" sz="2400" dirty="0" err="1"/>
              <a:t>colectiva</a:t>
            </a:r>
            <a:endParaRPr lang="en-US" sz="2400" dirty="0"/>
          </a:p>
        </p:txBody>
      </p:sp>
      <p:pic>
        <p:nvPicPr>
          <p:cNvPr id="8" name="Imagen 7" descr="Imagen que contiene dibujo, bandera&#10;&#10;Descripción generada automáticamente">
            <a:extLst>
              <a:ext uri="{FF2B5EF4-FFF2-40B4-BE49-F238E27FC236}">
                <a16:creationId xmlns:a16="http://schemas.microsoft.com/office/drawing/2014/main" id="{8687AFFC-FECC-48E8-A750-0CC99D430F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8071" r="28425"/>
          <a:stretch/>
        </p:blipFill>
        <p:spPr>
          <a:xfrm>
            <a:off x="344551" y="1259442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26080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04F19D5-D5BD-2443-B30C-7DC0AC726D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b="44900"/>
          <a:stretch/>
        </p:blipFill>
        <p:spPr>
          <a:xfrm rot="16200000">
            <a:off x="-70104" y="70104"/>
            <a:ext cx="6858000" cy="67177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CB11EB-ACDA-E74C-80C2-EB2B51E1F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C78028E-8620-2B4F-97EF-33A6BA578C33}"/>
              </a:ext>
            </a:extLst>
          </p:cNvPr>
          <p:cNvSpPr txBox="1"/>
          <p:nvPr/>
        </p:nvSpPr>
        <p:spPr>
          <a:xfrm>
            <a:off x="964671" y="441046"/>
            <a:ext cx="3560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Anexo 23-A Capítulo </a:t>
            </a:r>
          </a:p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Laboral del T-MEC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688A54C-EA2B-4949-8CA4-CDDBD8E8570E}"/>
              </a:ext>
            </a:extLst>
          </p:cNvPr>
          <p:cNvSpPr/>
          <p:nvPr/>
        </p:nvSpPr>
        <p:spPr>
          <a:xfrm>
            <a:off x="605535" y="6640870"/>
            <a:ext cx="9952733" cy="158496"/>
          </a:xfrm>
          <a:prstGeom prst="rect">
            <a:avLst/>
          </a:prstGeom>
          <a:solidFill>
            <a:srgbClr val="015B2D"/>
          </a:solidFill>
          <a:ln>
            <a:solidFill>
              <a:srgbClr val="015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015B2D"/>
                </a:solidFill>
              </a:ln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94EA7D-B455-4BE4-A17B-6BB38B1106D5}"/>
              </a:ext>
            </a:extLst>
          </p:cNvPr>
          <p:cNvSpPr txBox="1"/>
          <p:nvPr/>
        </p:nvSpPr>
        <p:spPr>
          <a:xfrm>
            <a:off x="964671" y="1319753"/>
            <a:ext cx="95935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Se incorpora a la legislación laboral las obligaciones para México contenidas en el </a:t>
            </a:r>
            <a:r>
              <a:rPr lang="es-MX" sz="2200" b="1" dirty="0">
                <a:solidFill>
                  <a:srgbClr val="015B2D"/>
                </a:solidFill>
              </a:rPr>
              <a:t>Anexo 23-A:</a:t>
            </a:r>
          </a:p>
          <a:p>
            <a:endParaRPr lang="es-MX" sz="2200" dirty="0"/>
          </a:p>
          <a:p>
            <a:pPr marL="342900" indent="-342900">
              <a:buAutoNum type="arabicPeriod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Derecho de negociación colectiva y libertad sindical</a:t>
            </a:r>
          </a:p>
          <a:p>
            <a:pPr marL="342900" indent="-342900">
              <a:buAutoNum type="arabicPeriod"/>
            </a:pPr>
            <a:r>
              <a:rPr lang="es-MX" sz="2200" dirty="0"/>
              <a:t>Establecer un sistema para verificar que las</a:t>
            </a:r>
            <a:r>
              <a:rPr lang="es-MX" sz="2200" dirty="0">
                <a:solidFill>
                  <a:srgbClr val="015B2D"/>
                </a:solidFill>
              </a:rPr>
              <a:t> </a:t>
            </a:r>
            <a:r>
              <a:rPr lang="es-MX" sz="2200" b="1" dirty="0">
                <a:solidFill>
                  <a:srgbClr val="015B2D"/>
                </a:solidFill>
              </a:rPr>
              <a:t>elecciones de los lideres sindicales y la aprobación de los Contratos Colectivos de Trabajo se realice a través del voto personal, libre, secreto y directo.</a:t>
            </a:r>
          </a:p>
          <a:p>
            <a:pPr marL="342900" indent="-342900">
              <a:buAutoNum type="arabicPeriod"/>
            </a:pPr>
            <a:r>
              <a:rPr lang="es-MX" sz="2200" dirty="0"/>
              <a:t>Establecer que los </a:t>
            </a: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conflictos laborales </a:t>
            </a:r>
            <a:r>
              <a:rPr lang="es-MX" sz="2200" dirty="0"/>
              <a:t>sobre representación sindical sean llevados por </a:t>
            </a: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Tribunales Laborales</a:t>
            </a:r>
            <a:r>
              <a:rPr lang="es-MX" sz="22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es-MX" sz="2200" dirty="0"/>
              <a:t>Dar </a:t>
            </a:r>
            <a:r>
              <a:rPr lang="es-MX" sz="2200" b="1" dirty="0">
                <a:solidFill>
                  <a:srgbClr val="015B2D"/>
                </a:solidFill>
              </a:rPr>
              <a:t>autonomía a la autoridad competente </a:t>
            </a:r>
            <a:r>
              <a:rPr lang="es-MX" sz="2200" dirty="0"/>
              <a:t>encargada de la Conciliación y el registro de los Contratos Colectivos de Trabajo.</a:t>
            </a:r>
          </a:p>
          <a:p>
            <a:pPr marL="342900" indent="-342900">
              <a:buAutoNum type="arabicPeriod"/>
            </a:pPr>
            <a:r>
              <a:rPr lang="es-MX" sz="2200" dirty="0"/>
              <a:t>Asegurar que </a:t>
            </a: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la información de los CCT y estatutos sindicales</a:t>
            </a:r>
            <a:r>
              <a:rPr lang="es-MX" sz="2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MX" sz="2200" dirty="0"/>
              <a:t>sean abiertos y de libre acceso para consulta de cualquier persona a través de </a:t>
            </a: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un</a:t>
            </a:r>
            <a:r>
              <a:rPr lang="es-MX" sz="2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sitio Web centralizado.</a:t>
            </a:r>
          </a:p>
        </p:txBody>
      </p:sp>
    </p:spTree>
    <p:extLst>
      <p:ext uri="{BB962C8B-B14F-4D97-AF65-F5344CB8AC3E}">
        <p14:creationId xmlns:p14="http://schemas.microsoft.com/office/powerpoint/2010/main" val="3474169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8FADAAA-9F30-1C4D-AF30-1A6CA90749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44900"/>
          <a:stretch/>
        </p:blipFill>
        <p:spPr>
          <a:xfrm rot="16200000">
            <a:off x="-70104" y="70104"/>
            <a:ext cx="6858000" cy="671779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4A4AF29-EFC5-D34A-AEBD-071086216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4CC495E-58A4-4F42-AC5B-40C0F7DF4671}"/>
              </a:ext>
            </a:extLst>
          </p:cNvPr>
          <p:cNvSpPr txBox="1"/>
          <p:nvPr/>
        </p:nvSpPr>
        <p:spPr>
          <a:xfrm>
            <a:off x="1008668" y="450475"/>
            <a:ext cx="3752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EJES DE LA REFORMA </a:t>
            </a:r>
          </a:p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LABORAL 2019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A85FA56-5C8E-CD4C-88C0-500B3CBBBB4C}"/>
              </a:ext>
            </a:extLst>
          </p:cNvPr>
          <p:cNvSpPr/>
          <p:nvPr/>
        </p:nvSpPr>
        <p:spPr>
          <a:xfrm>
            <a:off x="605536" y="6550797"/>
            <a:ext cx="9952733" cy="158496"/>
          </a:xfrm>
          <a:prstGeom prst="rect">
            <a:avLst/>
          </a:prstGeom>
          <a:solidFill>
            <a:srgbClr val="015B2D"/>
          </a:solidFill>
          <a:ln>
            <a:solidFill>
              <a:srgbClr val="015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015B2D"/>
                </a:solidFill>
              </a:ln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65F3E05-5CFC-43F4-B57C-7B8644A8F83A}"/>
              </a:ext>
            </a:extLst>
          </p:cNvPr>
          <p:cNvSpPr txBox="1"/>
          <p:nvPr/>
        </p:nvSpPr>
        <p:spPr>
          <a:xfrm>
            <a:off x="1008668" y="1527137"/>
            <a:ext cx="857839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sz="2200" b="1" dirty="0"/>
              <a:t>Nuevo Sistema de Justicia Laboral</a:t>
            </a:r>
          </a:p>
          <a:p>
            <a:r>
              <a:rPr lang="es-MX" sz="2200" dirty="0"/>
              <a:t>Transición de la función jurisdiccional de las </a:t>
            </a:r>
            <a:r>
              <a:rPr lang="es-MX" sz="2200" b="1" dirty="0">
                <a:solidFill>
                  <a:srgbClr val="015B2D"/>
                </a:solidFill>
              </a:rPr>
              <a:t>Juntas de              Conciliación y Arbitraje a Tribunales Laborales </a:t>
            </a:r>
            <a:r>
              <a:rPr lang="es-MX" sz="2200" dirty="0"/>
              <a:t>dependientes del Poder Judicial de la Federación y de los Poderes Judiciales de las entidades federativas.</a:t>
            </a:r>
          </a:p>
          <a:p>
            <a:endParaRPr lang="es-MX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Diagnóstico</a:t>
            </a:r>
            <a:r>
              <a:rPr lang="es-MX" sz="2200" b="1" dirty="0">
                <a:solidFill>
                  <a:srgbClr val="015B2D"/>
                </a:solidFill>
              </a:rPr>
              <a:t> </a:t>
            </a:r>
            <a:r>
              <a:rPr lang="es-MX" sz="2200" dirty="0"/>
              <a:t>de la situación de los archivos </a:t>
            </a: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de las JLCA</a:t>
            </a:r>
            <a:r>
              <a:rPr lang="es-MX" sz="22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200" b="1" dirty="0">
                <a:solidFill>
                  <a:srgbClr val="015B2D"/>
                </a:solidFill>
              </a:rPr>
              <a:t>Diagnóstico</a:t>
            </a:r>
            <a:r>
              <a:rPr lang="es-MX" sz="2200" dirty="0"/>
              <a:t> preliminar </a:t>
            </a:r>
            <a:r>
              <a:rPr lang="es-MX" sz="2200" b="1" dirty="0">
                <a:solidFill>
                  <a:srgbClr val="015B2D"/>
                </a:solidFill>
              </a:rPr>
              <a:t>sobre el estado actual de la justicia laboral </a:t>
            </a:r>
            <a:r>
              <a:rPr lang="es-MX" sz="2200" dirty="0"/>
              <a:t>en México 2019.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Planes y programas de trabajo de las JLCA para la conclusión de los asuntos </a:t>
            </a:r>
            <a:r>
              <a:rPr lang="es-MX" sz="2200" dirty="0"/>
              <a:t>en trámite y la ejecución eficaz de los laudos.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200" b="1" dirty="0">
                <a:solidFill>
                  <a:srgbClr val="015B2D"/>
                </a:solidFill>
              </a:rPr>
              <a:t>Plan de trabajo para la conclusión de los asuntos </a:t>
            </a:r>
            <a:r>
              <a:rPr lang="es-MX" sz="2200" dirty="0"/>
              <a:t>en trámite y la ejecución eficaz de los laudos y el cierre de la</a:t>
            </a:r>
            <a:r>
              <a:rPr lang="es-MX" sz="2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MX" sz="2200" b="1" dirty="0">
                <a:solidFill>
                  <a:srgbClr val="015B2D"/>
                </a:solidFill>
              </a:rPr>
              <a:t>Junta Federal de Conciliación y Arbitraje.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200" dirty="0"/>
          </a:p>
          <a:p>
            <a:endParaRPr lang="es-MX" sz="2200" dirty="0"/>
          </a:p>
          <a:p>
            <a:r>
              <a:rPr lang="es-MX" sz="2200" b="1" dirty="0"/>
              <a:t>     </a:t>
            </a:r>
          </a:p>
          <a:p>
            <a:pPr marL="342900" indent="-342900">
              <a:buAutoNum type="arabicPeriod"/>
            </a:pPr>
            <a:endParaRPr lang="es-MX" sz="2200" b="1" dirty="0"/>
          </a:p>
        </p:txBody>
      </p:sp>
    </p:spTree>
    <p:extLst>
      <p:ext uri="{BB962C8B-B14F-4D97-AF65-F5344CB8AC3E}">
        <p14:creationId xmlns:p14="http://schemas.microsoft.com/office/powerpoint/2010/main" val="365836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80B66D7-EE7B-5E45-AB70-6BDEA2E9C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44900"/>
          <a:stretch/>
        </p:blipFill>
        <p:spPr>
          <a:xfrm rot="16200000">
            <a:off x="-70104" y="70104"/>
            <a:ext cx="6858000" cy="67177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5E2D9DA-7DB5-2748-833E-4FCABF85B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5CCBE7B-82A4-AE41-80F0-7DABB8D59B57}"/>
              </a:ext>
            </a:extLst>
          </p:cNvPr>
          <p:cNvSpPr txBox="1"/>
          <p:nvPr/>
        </p:nvSpPr>
        <p:spPr>
          <a:xfrm>
            <a:off x="1049518" y="459903"/>
            <a:ext cx="3560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EJES DE LA REFORMA </a:t>
            </a:r>
          </a:p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LABORAL 2019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755DE67-1A72-144D-9A61-34F0FE12893C}"/>
              </a:ext>
            </a:extLst>
          </p:cNvPr>
          <p:cNvSpPr/>
          <p:nvPr/>
        </p:nvSpPr>
        <p:spPr>
          <a:xfrm>
            <a:off x="605536" y="6628671"/>
            <a:ext cx="9952733" cy="158496"/>
          </a:xfrm>
          <a:prstGeom prst="rect">
            <a:avLst/>
          </a:prstGeom>
          <a:solidFill>
            <a:srgbClr val="015B2D"/>
          </a:solidFill>
          <a:ln>
            <a:solidFill>
              <a:srgbClr val="015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015B2D"/>
                </a:solidFill>
              </a:ln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94166DF-7E1E-4C30-B76E-7D0408CCB501}"/>
              </a:ext>
            </a:extLst>
          </p:cNvPr>
          <p:cNvSpPr/>
          <p:nvPr/>
        </p:nvSpPr>
        <p:spPr>
          <a:xfrm>
            <a:off x="947993" y="1527658"/>
            <a:ext cx="92678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b="1" dirty="0"/>
              <a:t>2. Democracia Sindical</a:t>
            </a:r>
          </a:p>
          <a:p>
            <a:r>
              <a:rPr lang="es-MX" sz="2200" dirty="0"/>
              <a:t>Los trabajadores serán consultados mediante </a:t>
            </a:r>
            <a:r>
              <a:rPr lang="es-MX" sz="2200" b="1" dirty="0">
                <a:solidFill>
                  <a:srgbClr val="015B2D"/>
                </a:solidFill>
              </a:rPr>
              <a:t>voto personal, libre, directo y secreto </a:t>
            </a:r>
            <a:r>
              <a:rPr lang="es-MX" sz="2200" dirty="0"/>
              <a:t>en los siguientes casos:</a:t>
            </a:r>
          </a:p>
          <a:p>
            <a:endParaRPr lang="es-MX" sz="22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Elección de directivas sindicales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200" b="1" dirty="0">
                <a:solidFill>
                  <a:srgbClr val="015B2D"/>
                </a:solidFill>
              </a:rPr>
              <a:t>Firma de contratos iniciales </a:t>
            </a:r>
            <a:r>
              <a:rPr lang="es-MX" sz="2200" dirty="0"/>
              <a:t>(respaldo de al menos el 30% de los trabajadores para obtener la Constancias de Representatividad para la titularidad del Contrato Colectivo de Trabajo)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Ratificación de acuerdos negociados </a:t>
            </a:r>
            <a:r>
              <a:rPr lang="es-MX" sz="2200" dirty="0"/>
              <a:t>(sobre el contenido del Contrato Colectivo de Trabajo o Convenio de Revisión)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200" b="1" dirty="0">
                <a:solidFill>
                  <a:srgbClr val="015B2D"/>
                </a:solidFill>
              </a:rPr>
              <a:t>Legitimación de los Contratos Colectivos de Trabajo existentes</a:t>
            </a:r>
            <a:r>
              <a:rPr lang="es-MX" sz="2200" dirty="0">
                <a:solidFill>
                  <a:srgbClr val="015B2D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2797279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93FA9D9-44B5-BD4B-8561-68890E8D1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b="44900"/>
          <a:stretch/>
        </p:blipFill>
        <p:spPr>
          <a:xfrm rot="16200000">
            <a:off x="-70104" y="70104"/>
            <a:ext cx="6858000" cy="67177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24A13BA-F40C-EE48-93D9-BBED42DCD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B81976D-7CE4-C44E-9601-6C161648ADF0}"/>
              </a:ext>
            </a:extLst>
          </p:cNvPr>
          <p:cNvSpPr txBox="1"/>
          <p:nvPr/>
        </p:nvSpPr>
        <p:spPr>
          <a:xfrm>
            <a:off x="1115505" y="447978"/>
            <a:ext cx="3560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EJES DE LA REFORMA </a:t>
            </a:r>
          </a:p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LABORAL 2019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DB3AA1C-83DF-E148-9F3A-3EDDDE3CA5D1}"/>
              </a:ext>
            </a:extLst>
          </p:cNvPr>
          <p:cNvSpPr/>
          <p:nvPr/>
        </p:nvSpPr>
        <p:spPr>
          <a:xfrm>
            <a:off x="605536" y="6667665"/>
            <a:ext cx="9952733" cy="158496"/>
          </a:xfrm>
          <a:prstGeom prst="rect">
            <a:avLst/>
          </a:prstGeom>
          <a:solidFill>
            <a:srgbClr val="015B2D"/>
          </a:solidFill>
          <a:ln>
            <a:solidFill>
              <a:srgbClr val="015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015B2D"/>
                </a:solidFill>
              </a:ln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F2956BA-55AE-4728-A623-1D9F86DD26B4}"/>
              </a:ext>
            </a:extLst>
          </p:cNvPr>
          <p:cNvSpPr/>
          <p:nvPr/>
        </p:nvSpPr>
        <p:spPr>
          <a:xfrm>
            <a:off x="1115504" y="1448097"/>
            <a:ext cx="979892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b="1" dirty="0"/>
              <a:t>3. Organismos de Conciliación y Registro</a:t>
            </a:r>
          </a:p>
          <a:p>
            <a:r>
              <a:rPr lang="es-MX" sz="2200" dirty="0"/>
              <a:t>Se </a:t>
            </a:r>
            <a:r>
              <a:rPr lang="es-MX" sz="2200" b="1" dirty="0">
                <a:solidFill>
                  <a:srgbClr val="015B2D"/>
                </a:solidFill>
              </a:rPr>
              <a:t>crea el Centro Federal de Conciliación y Registro Laboral (</a:t>
            </a:r>
            <a:r>
              <a:rPr lang="es-MX" sz="2200" b="1" dirty="0" err="1">
                <a:solidFill>
                  <a:srgbClr val="015B2D"/>
                </a:solidFill>
              </a:rPr>
              <a:t>CFCyRL</a:t>
            </a:r>
            <a:r>
              <a:rPr lang="es-MX" sz="2200" b="1" dirty="0">
                <a:solidFill>
                  <a:srgbClr val="015B2D"/>
                </a:solidFill>
              </a:rPr>
              <a:t>) </a:t>
            </a:r>
            <a:r>
              <a:rPr lang="es-MX" sz="2200" dirty="0"/>
              <a:t>como</a:t>
            </a:r>
            <a:r>
              <a:rPr lang="es-MX" sz="2200" b="1" dirty="0">
                <a:solidFill>
                  <a:srgbClr val="015B2D"/>
                </a:solidFill>
              </a:rPr>
              <a:t> </a:t>
            </a:r>
            <a:r>
              <a:rPr lang="es-MX" sz="2200" dirty="0"/>
              <a:t>organismo público descentralizado responsable de:</a:t>
            </a:r>
          </a:p>
          <a:p>
            <a:endParaRPr lang="es-MX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Registro</a:t>
            </a:r>
            <a:r>
              <a:rPr lang="es-MX" sz="2200" dirty="0"/>
              <a:t> a nivel nacional de organizaciones sindicales, contratos colectivos y reglamentos interiores de trabajo.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2200" b="1" dirty="0">
                <a:solidFill>
                  <a:srgbClr val="015B2D"/>
                </a:solidFill>
              </a:rPr>
              <a:t>Instancia conciliatoria </a:t>
            </a:r>
            <a:r>
              <a:rPr lang="es-MX" sz="2200" dirty="0"/>
              <a:t>prejudicial y obligatoria en los conflictos del fuero federal.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Verificación </a:t>
            </a:r>
            <a:r>
              <a:rPr lang="es-MX" sz="2200" dirty="0"/>
              <a:t>de procedimientos de consulta y democracia sindical.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MX" sz="2200" dirty="0"/>
          </a:p>
          <a:p>
            <a:r>
              <a:rPr lang="es-MX" sz="2200" b="1" dirty="0">
                <a:solidFill>
                  <a:srgbClr val="015B2D"/>
                </a:solidFill>
              </a:rPr>
              <a:t>A nivel local, deberán crearse Centros de Conciliación para desahogar la instancia conciliatoria.</a:t>
            </a:r>
          </a:p>
          <a:p>
            <a:endParaRPr lang="es-MX" sz="2200" b="1" dirty="0">
              <a:solidFill>
                <a:srgbClr val="015B2D"/>
              </a:solidFill>
            </a:endParaRPr>
          </a:p>
          <a:p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Se crea una Ley Orgánica que rige al </a:t>
            </a:r>
            <a:r>
              <a:rPr lang="es-MX" sz="2200" b="1" dirty="0" err="1">
                <a:solidFill>
                  <a:schemeClr val="accent4">
                    <a:lumMod val="75000"/>
                  </a:schemeClr>
                </a:solidFill>
              </a:rPr>
              <a:t>CFCyRL</a:t>
            </a: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 y a los Centros de Conciliación Laborales Estatales.</a:t>
            </a:r>
          </a:p>
          <a:p>
            <a:endParaRPr lang="es-MX" sz="2200" dirty="0"/>
          </a:p>
          <a:p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782909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DD806995-EFBD-8947-AFAA-53DBC0EB95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44900"/>
          <a:stretch/>
        </p:blipFill>
        <p:spPr>
          <a:xfrm rot="16200000">
            <a:off x="-70104" y="70104"/>
            <a:ext cx="6858000" cy="67177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A393E99-AA7E-934D-9FF7-7D78C90E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027B8F7-CA64-8A45-A864-2FD754479DB9}"/>
              </a:ext>
            </a:extLst>
          </p:cNvPr>
          <p:cNvSpPr txBox="1"/>
          <p:nvPr/>
        </p:nvSpPr>
        <p:spPr>
          <a:xfrm>
            <a:off x="995463" y="573024"/>
            <a:ext cx="3560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Consejo de Coordinación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3ACF4C6-31DE-954A-B9E7-A1F82A889118}"/>
              </a:ext>
            </a:extLst>
          </p:cNvPr>
          <p:cNvSpPr/>
          <p:nvPr/>
        </p:nvSpPr>
        <p:spPr>
          <a:xfrm>
            <a:off x="605535" y="6632143"/>
            <a:ext cx="9952733" cy="158496"/>
          </a:xfrm>
          <a:prstGeom prst="rect">
            <a:avLst/>
          </a:prstGeom>
          <a:solidFill>
            <a:srgbClr val="015B2D"/>
          </a:solidFill>
          <a:ln>
            <a:solidFill>
              <a:srgbClr val="015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015B2D"/>
                </a:solidFill>
              </a:ln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C4F34D-3CC3-4D6A-BF7F-FEA111F74BBE}"/>
              </a:ext>
            </a:extLst>
          </p:cNvPr>
          <p:cNvSpPr txBox="1"/>
          <p:nvPr/>
        </p:nvSpPr>
        <p:spPr>
          <a:xfrm>
            <a:off x="865761" y="1512324"/>
            <a:ext cx="893971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rgbClr val="015B2D"/>
                </a:solidFill>
              </a:rPr>
              <a:t>El Consejo de Coordinación </a:t>
            </a:r>
            <a:r>
              <a:rPr lang="es-MX" sz="2200" dirty="0"/>
              <a:t>para la implementación de la Reforma al Sistema de Justicia Laboral, </a:t>
            </a:r>
            <a:r>
              <a:rPr lang="es-MX" sz="2200" b="1" dirty="0">
                <a:solidFill>
                  <a:srgbClr val="015B2D"/>
                </a:solidFill>
              </a:rPr>
              <a:t>está integrado por:</a:t>
            </a:r>
          </a:p>
          <a:p>
            <a:endParaRPr lang="es-MX" sz="2200" dirty="0"/>
          </a:p>
          <a:p>
            <a:pPr marL="342900" indent="-342900">
              <a:buAutoNum type="arabicPeriod"/>
            </a:pPr>
            <a:r>
              <a:rPr lang="es-MX" sz="2200" dirty="0"/>
              <a:t>Secretaría del Trabajo y Previsión Social</a:t>
            </a:r>
            <a:r>
              <a:rPr lang="es-MX" sz="2200" b="1" dirty="0">
                <a:solidFill>
                  <a:srgbClr val="015B2D"/>
                </a:solidFill>
              </a:rPr>
              <a:t> </a:t>
            </a: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(STPS)</a:t>
            </a:r>
          </a:p>
          <a:p>
            <a:pPr marL="342900" indent="-342900">
              <a:buAutoNum type="arabicPeriod"/>
            </a:pPr>
            <a:r>
              <a:rPr lang="es-MX" sz="2200" dirty="0"/>
              <a:t>Secretaría de Hacienda y Crédito Público </a:t>
            </a:r>
            <a:r>
              <a:rPr lang="es-MX" sz="2200" b="1" dirty="0">
                <a:solidFill>
                  <a:srgbClr val="015B2D"/>
                </a:solidFill>
              </a:rPr>
              <a:t>(SHCP)</a:t>
            </a:r>
          </a:p>
          <a:p>
            <a:pPr marL="342900" indent="-342900">
              <a:buAutoNum type="arabicPeriod"/>
            </a:pPr>
            <a:r>
              <a:rPr lang="es-MX" sz="2200" dirty="0"/>
              <a:t>Poder Judicial de la Federación</a:t>
            </a: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(PJF)</a:t>
            </a:r>
          </a:p>
          <a:p>
            <a:pPr marL="342900" indent="-342900">
              <a:buAutoNum type="arabicPeriod"/>
            </a:pPr>
            <a:r>
              <a:rPr lang="es-MX" sz="2200" dirty="0"/>
              <a:t>Conferencia Nacional de Gobernadores </a:t>
            </a:r>
            <a:r>
              <a:rPr lang="es-MX" sz="2200" b="1" dirty="0">
                <a:solidFill>
                  <a:srgbClr val="015B2D"/>
                </a:solidFill>
              </a:rPr>
              <a:t>(CONAGO)</a:t>
            </a:r>
          </a:p>
          <a:p>
            <a:pPr marL="342900" indent="-342900">
              <a:buAutoNum type="arabicPeriod"/>
            </a:pPr>
            <a:r>
              <a:rPr lang="es-MX" sz="2200" dirty="0"/>
              <a:t>Comisión Nacional de Tribunales Superiores de Justicia </a:t>
            </a: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(CONATRIB)</a:t>
            </a:r>
          </a:p>
          <a:p>
            <a:pPr marL="342900" indent="-342900">
              <a:buAutoNum type="arabicPeriod"/>
            </a:pPr>
            <a:r>
              <a:rPr lang="es-MX" sz="2200" dirty="0"/>
              <a:t>Conferencia Nacional de Secretarios de Trabajo</a:t>
            </a:r>
            <a:r>
              <a:rPr lang="es-MX" sz="2200" b="1" dirty="0">
                <a:solidFill>
                  <a:srgbClr val="015B2D"/>
                </a:solidFill>
              </a:rPr>
              <a:t> (CONASETRA)</a:t>
            </a:r>
          </a:p>
          <a:p>
            <a:pPr marL="342900" indent="-342900">
              <a:buAutoNum type="arabicPeriod"/>
            </a:pPr>
            <a:endParaRPr lang="es-MX" sz="2200" dirty="0"/>
          </a:p>
          <a:p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681192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AB83D02-AE78-2E43-BC75-76E323840C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44900"/>
          <a:stretch/>
        </p:blipFill>
        <p:spPr>
          <a:xfrm rot="16200000">
            <a:off x="-70104" y="70104"/>
            <a:ext cx="6858000" cy="67177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5BE7791-8CDD-374B-9D75-663424902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6582300-1C44-E84C-AE76-C184AE2399F3}"/>
              </a:ext>
            </a:extLst>
          </p:cNvPr>
          <p:cNvSpPr txBox="1"/>
          <p:nvPr/>
        </p:nvSpPr>
        <p:spPr>
          <a:xfrm>
            <a:off x="1030666" y="516462"/>
            <a:ext cx="35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  <a:latin typeface="Montserrat" pitchFamily="2" charset="77"/>
              </a:rPr>
              <a:t>Implementación RL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DB4C567-71A2-034E-B768-CF3ED7496A84}"/>
              </a:ext>
            </a:extLst>
          </p:cNvPr>
          <p:cNvSpPr/>
          <p:nvPr/>
        </p:nvSpPr>
        <p:spPr>
          <a:xfrm>
            <a:off x="897766" y="5655766"/>
            <a:ext cx="9207768" cy="158496"/>
          </a:xfrm>
          <a:prstGeom prst="rect">
            <a:avLst/>
          </a:prstGeom>
          <a:solidFill>
            <a:srgbClr val="015B2D"/>
          </a:solidFill>
          <a:ln>
            <a:solidFill>
              <a:srgbClr val="015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015B2D"/>
                </a:solidFill>
              </a:ln>
            </a:endParaRPr>
          </a:p>
        </p:txBody>
      </p:sp>
      <p:graphicFrame>
        <p:nvGraphicFramePr>
          <p:cNvPr id="13" name="Tabla 13">
            <a:extLst>
              <a:ext uri="{FF2B5EF4-FFF2-40B4-BE49-F238E27FC236}">
                <a16:creationId xmlns:a16="http://schemas.microsoft.com/office/drawing/2014/main" id="{8694AA85-9A2D-44CD-9566-D35212A76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2672"/>
              </p:ext>
            </p:extLst>
          </p:nvPr>
        </p:nvGraphicFramePr>
        <p:xfrm>
          <a:off x="897766" y="1693926"/>
          <a:ext cx="9207768" cy="39515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34628">
                  <a:extLst>
                    <a:ext uri="{9D8B030D-6E8A-4147-A177-3AD203B41FA5}">
                      <a16:colId xmlns:a16="http://schemas.microsoft.com/office/drawing/2014/main" val="603087269"/>
                    </a:ext>
                  </a:extLst>
                </a:gridCol>
                <a:gridCol w="1534628">
                  <a:extLst>
                    <a:ext uri="{9D8B030D-6E8A-4147-A177-3AD203B41FA5}">
                      <a16:colId xmlns:a16="http://schemas.microsoft.com/office/drawing/2014/main" val="1817328969"/>
                    </a:ext>
                  </a:extLst>
                </a:gridCol>
                <a:gridCol w="1669591">
                  <a:extLst>
                    <a:ext uri="{9D8B030D-6E8A-4147-A177-3AD203B41FA5}">
                      <a16:colId xmlns:a16="http://schemas.microsoft.com/office/drawing/2014/main" val="1255699170"/>
                    </a:ext>
                  </a:extLst>
                </a:gridCol>
                <a:gridCol w="1399665">
                  <a:extLst>
                    <a:ext uri="{9D8B030D-6E8A-4147-A177-3AD203B41FA5}">
                      <a16:colId xmlns:a16="http://schemas.microsoft.com/office/drawing/2014/main" val="3586808378"/>
                    </a:ext>
                  </a:extLst>
                </a:gridCol>
                <a:gridCol w="1534628">
                  <a:extLst>
                    <a:ext uri="{9D8B030D-6E8A-4147-A177-3AD203B41FA5}">
                      <a16:colId xmlns:a16="http://schemas.microsoft.com/office/drawing/2014/main" val="2799858838"/>
                    </a:ext>
                  </a:extLst>
                </a:gridCol>
                <a:gridCol w="1534628">
                  <a:extLst>
                    <a:ext uri="{9D8B030D-6E8A-4147-A177-3AD203B41FA5}">
                      <a16:colId xmlns:a16="http://schemas.microsoft.com/office/drawing/2014/main" val="3046418356"/>
                    </a:ext>
                  </a:extLst>
                </a:gridCol>
              </a:tblGrid>
              <a:tr h="644448"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/>
                        <a:t>PRIMERA ETAPA (2020)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/>
                        <a:t>SEGUNDA ETAPA (2021)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dirty="0"/>
                        <a:t>TERCERA ETAPA (2022)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311070"/>
                  </a:ext>
                </a:extLst>
              </a:tr>
              <a:tr h="373371">
                <a:tc>
                  <a:txBody>
                    <a:bodyPr/>
                    <a:lstStyle/>
                    <a:p>
                      <a:r>
                        <a:rPr lang="es-MX" dirty="0"/>
                        <a:t>Baja California Sur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Guanajuato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Aguascalientes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Yucatán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Chihuahua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Querétaro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395648"/>
                  </a:ext>
                </a:extLst>
              </a:tr>
              <a:tr h="373371">
                <a:tc>
                  <a:txBody>
                    <a:bodyPr/>
                    <a:lstStyle/>
                    <a:p>
                      <a:r>
                        <a:rPr lang="es-MX" dirty="0"/>
                        <a:t>Chiapas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Hidalgo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Baja California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Oaxaca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Ciudad de México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Sonora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171625"/>
                  </a:ext>
                </a:extLst>
              </a:tr>
              <a:tr h="373371">
                <a:tc>
                  <a:txBody>
                    <a:bodyPr/>
                    <a:lstStyle/>
                    <a:p>
                      <a:r>
                        <a:rPr lang="es-MX" dirty="0"/>
                        <a:t>Tabasco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San Luis Potosí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Campeche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Quintana Roo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Coahuila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Nayarit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755274"/>
                  </a:ext>
                </a:extLst>
              </a:tr>
              <a:tr h="373371">
                <a:tc>
                  <a:txBody>
                    <a:bodyPr/>
                    <a:lstStyle/>
                    <a:p>
                      <a:r>
                        <a:rPr lang="es-MX" dirty="0"/>
                        <a:t>Durango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Tlaxcala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Guerrero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Sinaloa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Jalisco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Tamaulipas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156141"/>
                  </a:ext>
                </a:extLst>
              </a:tr>
              <a:tr h="373371">
                <a:tc>
                  <a:txBody>
                    <a:bodyPr/>
                    <a:lstStyle/>
                    <a:p>
                      <a:r>
                        <a:rPr lang="es-MX" dirty="0"/>
                        <a:t>Estado de México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Zacatecas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Michoacán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Colima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Nuevo León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Veracruz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22142"/>
                  </a:ext>
                </a:extLst>
              </a:tr>
              <a:tr h="373371"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Morelos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Puebla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077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935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D9A91E0-DAF6-5045-8602-236A4E7111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44900"/>
          <a:stretch/>
        </p:blipFill>
        <p:spPr>
          <a:xfrm rot="16200000">
            <a:off x="-70104" y="70104"/>
            <a:ext cx="6858000" cy="671779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7819CF-6434-6949-932C-1A210D4DB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9F194F0-7248-8E4E-B8B6-C3A6A2DA9DAB}"/>
              </a:ext>
            </a:extLst>
          </p:cNvPr>
          <p:cNvSpPr/>
          <p:nvPr/>
        </p:nvSpPr>
        <p:spPr>
          <a:xfrm>
            <a:off x="605536" y="6659725"/>
            <a:ext cx="9952733" cy="158496"/>
          </a:xfrm>
          <a:prstGeom prst="rect">
            <a:avLst/>
          </a:prstGeom>
          <a:solidFill>
            <a:srgbClr val="015B2D"/>
          </a:solidFill>
          <a:ln>
            <a:solidFill>
              <a:srgbClr val="015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>
                <a:solidFill>
                  <a:srgbClr val="015B2D"/>
                </a:solidFill>
              </a:ln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8F84C6-C808-46BA-B970-B9C5FEF0BE85}"/>
              </a:ext>
            </a:extLst>
          </p:cNvPr>
          <p:cNvSpPr txBox="1"/>
          <p:nvPr/>
        </p:nvSpPr>
        <p:spPr>
          <a:xfrm>
            <a:off x="1049517" y="384486"/>
            <a:ext cx="3560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Iniciativas de Reforma </a:t>
            </a:r>
          </a:p>
          <a:p>
            <a:r>
              <a:rPr lang="es-MX" sz="2000" b="1" dirty="0">
                <a:solidFill>
                  <a:schemeClr val="bg1"/>
                </a:solidFill>
                <a:latin typeface="Montserrat" pitchFamily="2" charset="77"/>
              </a:rPr>
              <a:t>Laboral 2020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6962132-4F00-48E9-ABE5-5C80BA8C0AFF}"/>
              </a:ext>
            </a:extLst>
          </p:cNvPr>
          <p:cNvSpPr txBox="1"/>
          <p:nvPr/>
        </p:nvSpPr>
        <p:spPr>
          <a:xfrm>
            <a:off x="1121791" y="1647930"/>
            <a:ext cx="860667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/>
              <a:t>Actualmente en el Congreso de la Unión se están discutiendo distintas </a:t>
            </a:r>
            <a:r>
              <a:rPr lang="es-MX" sz="2200" b="1" dirty="0">
                <a:solidFill>
                  <a:srgbClr val="015B2D"/>
                </a:solidFill>
              </a:rPr>
              <a:t>iniciativas de reforma al artículo 123 constitucional y diversas disposiciones de la LFT y la LSS</a:t>
            </a:r>
            <a:r>
              <a:rPr lang="es-MX" sz="2200" dirty="0"/>
              <a:t>, a los siguientes temas:</a:t>
            </a:r>
          </a:p>
          <a:p>
            <a:endParaRPr lang="es-MX" sz="2200" dirty="0"/>
          </a:p>
          <a:p>
            <a:pPr marL="342900" indent="-342900">
              <a:buAutoNum type="arabicPeriod"/>
            </a:pPr>
            <a:r>
              <a:rPr lang="es-MX" sz="2200" b="1" dirty="0">
                <a:solidFill>
                  <a:srgbClr val="FF0000"/>
                </a:solidFill>
              </a:rPr>
              <a:t>Materia de Subcontratación</a:t>
            </a:r>
          </a:p>
          <a:p>
            <a:pPr marL="342900" indent="-342900">
              <a:buAutoNum type="arabicPeriod"/>
            </a:pPr>
            <a:r>
              <a:rPr lang="es-MX" sz="2200" dirty="0"/>
              <a:t>Aumento de </a:t>
            </a:r>
            <a:r>
              <a:rPr lang="es-MX" sz="2200" b="1" dirty="0">
                <a:solidFill>
                  <a:srgbClr val="015B2D"/>
                </a:solidFill>
              </a:rPr>
              <a:t>salarios caídos de 12 a 24 meses</a:t>
            </a:r>
            <a:r>
              <a:rPr lang="es-MX" sz="2200" dirty="0"/>
              <a:t>, así como en los intereses</a:t>
            </a:r>
          </a:p>
          <a:p>
            <a:pPr marL="342900" indent="-342900">
              <a:buAutoNum type="arabicPeriod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Licencia de maternidad </a:t>
            </a:r>
            <a:r>
              <a:rPr lang="es-MX" sz="2200" dirty="0"/>
              <a:t>de 14 meses</a:t>
            </a:r>
          </a:p>
          <a:p>
            <a:pPr marL="342900" indent="-342900">
              <a:buAutoNum type="arabicPeriod"/>
            </a:pPr>
            <a:r>
              <a:rPr lang="es-MX" sz="2200" b="1" dirty="0">
                <a:solidFill>
                  <a:srgbClr val="015B2D"/>
                </a:solidFill>
              </a:rPr>
              <a:t>Licencia de paternidad </a:t>
            </a:r>
            <a:r>
              <a:rPr lang="es-MX" sz="2200" dirty="0"/>
              <a:t>de 15 días a 2 meses</a:t>
            </a:r>
          </a:p>
          <a:p>
            <a:pPr marL="342900" indent="-342900">
              <a:buAutoNum type="arabicPeriod"/>
            </a:pPr>
            <a:r>
              <a:rPr lang="es-MX" sz="2200" b="1" dirty="0">
                <a:solidFill>
                  <a:schemeClr val="accent4">
                    <a:lumMod val="75000"/>
                  </a:schemeClr>
                </a:solidFill>
              </a:rPr>
              <a:t>Aumento a las vacaciones </a:t>
            </a:r>
            <a:r>
              <a:rPr lang="es-MX" sz="2200" dirty="0"/>
              <a:t>para iniciar en 10 días a partir del primer año</a:t>
            </a:r>
          </a:p>
        </p:txBody>
      </p:sp>
    </p:spTree>
    <p:extLst>
      <p:ext uri="{BB962C8B-B14F-4D97-AF65-F5344CB8AC3E}">
        <p14:creationId xmlns:p14="http://schemas.microsoft.com/office/powerpoint/2010/main" val="13628960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984</Words>
  <Application>Microsoft Office PowerPoint</Application>
  <PresentationFormat>Panorámica</PresentationFormat>
  <Paragraphs>175</Paragraphs>
  <Slides>15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Montserrat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Edgar  Muñoz Quintero</dc:creator>
  <cp:lastModifiedBy>Luz Maria Chombo</cp:lastModifiedBy>
  <cp:revision>79</cp:revision>
  <dcterms:created xsi:type="dcterms:W3CDTF">2020-01-27T15:15:35Z</dcterms:created>
  <dcterms:modified xsi:type="dcterms:W3CDTF">2020-02-26T20:02:04Z</dcterms:modified>
</cp:coreProperties>
</file>