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75" r:id="rId6"/>
    <p:sldId id="276" r:id="rId7"/>
    <p:sldId id="284" r:id="rId8"/>
    <p:sldId id="285" r:id="rId9"/>
    <p:sldId id="278" r:id="rId10"/>
    <p:sldId id="286" r:id="rId11"/>
    <p:sldId id="287" r:id="rId12"/>
    <p:sldId id="273" r:id="rId13"/>
    <p:sldId id="277" r:id="rId14"/>
    <p:sldId id="282" r:id="rId15"/>
    <p:sldId id="283" r:id="rId16"/>
    <p:sldId id="280" r:id="rId17"/>
    <p:sldId id="288" r:id="rId18"/>
    <p:sldId id="281" r:id="rId19"/>
    <p:sldId id="294" r:id="rId20"/>
    <p:sldId id="289" r:id="rId21"/>
    <p:sldId id="290" r:id="rId22"/>
    <p:sldId id="297" r:id="rId23"/>
    <p:sldId id="295" r:id="rId24"/>
    <p:sldId id="292" r:id="rId25"/>
    <p:sldId id="296" r:id="rId26"/>
    <p:sldId id="298" r:id="rId27"/>
    <p:sldId id="293" r:id="rId28"/>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89" autoAdjust="0"/>
  </p:normalViewPr>
  <p:slideViewPr>
    <p:cSldViewPr>
      <p:cViewPr varScale="1">
        <p:scale>
          <a:sx n="114" d="100"/>
          <a:sy n="114" d="100"/>
        </p:scale>
        <p:origin x="414" y="11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02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3CB2973-D336-452B-B4A0-21633269AD61}" type="datetime1">
              <a:rPr lang="es-ES" smtClean="0"/>
              <a:t>25/02/2020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es-ES"/>
              <a:t>‹Nº›</a:t>
            </a:fld>
            <a:endParaRPr lang="es-ES"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49374-290D-4505-AD62-0903668B55D3}" type="datetime1">
              <a:rPr lang="es-ES" noProof="0" smtClean="0"/>
              <a:pPr/>
              <a:t>25/02/2020</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es-ES" noProof="0"/>
              <a:t>‹Nº›</a:t>
            </a:fld>
            <a:endParaRPr lang="es-ES"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a:t>
            </a:fld>
            <a:endParaRPr lang="es-ES" dirty="0"/>
          </a:p>
        </p:txBody>
      </p:sp>
    </p:spTree>
    <p:extLst>
      <p:ext uri="{BB962C8B-B14F-4D97-AF65-F5344CB8AC3E}">
        <p14:creationId xmlns:p14="http://schemas.microsoft.com/office/powerpoint/2010/main" val="3060709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cuadrados"/>
          <p:cNvGrpSpPr/>
          <p:nvPr/>
        </p:nvGrpSpPr>
        <p:grpSpPr>
          <a:xfrm>
            <a:off x="0" y="1135743"/>
            <a:ext cx="1622332" cy="799981"/>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Título 1"/>
          <p:cNvSpPr>
            <a:spLocks noGrp="1"/>
          </p:cNvSpPr>
          <p:nvPr>
            <p:ph type="ctrTitle"/>
          </p:nvPr>
        </p:nvSpPr>
        <p:spPr>
          <a:xfrm>
            <a:off x="1828324" y="362396"/>
            <a:ext cx="9141619" cy="1676400"/>
          </a:xfrm>
        </p:spPr>
        <p:txBody>
          <a:bodyPr rtlCol="0">
            <a:noAutofit/>
          </a:bodyPr>
          <a:lstStyle>
            <a:lvl1pPr>
              <a:lnSpc>
                <a:spcPct val="100000"/>
              </a:lnSpc>
              <a:defRPr sz="60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AA4C951F-3B9C-425E-9DD8-327B34527B11}" type="datetime1">
              <a:rPr lang="es-ES" noProof="0" smtClean="0"/>
              <a:pPr/>
              <a:t>25/02/2020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E6EEB1CD-E5DE-41D9-A4E4-E66759A01C8F}" type="datetime1">
              <a:rPr lang="es-ES" noProof="0" smtClean="0"/>
              <a:pPr/>
              <a:t>25/02/2020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cuadrados"/>
          <p:cNvGrpSpPr/>
          <p:nvPr/>
        </p:nvGrpSpPr>
        <p:grpSpPr>
          <a:xfrm rot="5400000">
            <a:off x="9583007" y="233864"/>
            <a:ext cx="1063300" cy="524046"/>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5" name="gráfico de la parte inferior"/>
          <p:cNvGrpSpPr/>
          <p:nvPr/>
        </p:nvGrpSpPr>
        <p:grpSpPr>
          <a:xfrm>
            <a:off x="0" y="5395517"/>
            <a:ext cx="12188825" cy="1462483"/>
            <a:chOff x="0" y="4046638"/>
            <a:chExt cx="9144000" cy="1096862"/>
          </a:xfrm>
        </p:grpSpPr>
        <p:sp>
          <p:nvSpPr>
            <p:cNvPr id="16" name="Forma libre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Rectángulo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vertical 1"/>
          <p:cNvSpPr>
            <a:spLocks noGrp="1"/>
          </p:cNvSpPr>
          <p:nvPr>
            <p:ph type="title" orient="vert"/>
          </p:nvPr>
        </p:nvSpPr>
        <p:spPr>
          <a:xfrm>
            <a:off x="9751060" y="1150514"/>
            <a:ext cx="1828324" cy="5021685"/>
          </a:xfrm>
        </p:spPr>
        <p:txBody>
          <a:bodyPr vert="eaVert" rtlCol="0"/>
          <a:lstStyle/>
          <a:p>
            <a:pPr rtl="0"/>
            <a:r>
              <a:rPr lang="es-ES" noProof="0"/>
              <a:t>Haga clic para modificar el estilo de título del patrón</a:t>
            </a:r>
            <a:endParaRPr lang="es-ES" noProof="0" dirty="0"/>
          </a:p>
        </p:txBody>
      </p:sp>
      <p:sp>
        <p:nvSpPr>
          <p:cNvPr id="3" name="Marcador de texto vertical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9743458B-2432-4352-9935-B96DA5E96F0D}" type="datetime1">
              <a:rPr lang="es-ES" noProof="0" smtClean="0"/>
              <a:pPr/>
              <a:t>25/02/2020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E7F16B97-2C80-4474-AC9F-E613C3D14EDF}" type="datetime1">
              <a:rPr lang="es-ES" noProof="0" smtClean="0"/>
              <a:pPr/>
              <a:t>25/02/2020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cuadrados"/>
          <p:cNvGrpSpPr/>
          <p:nvPr/>
        </p:nvGrpSpPr>
        <p:grpSpPr>
          <a:xfrm>
            <a:off x="0" y="3124415"/>
            <a:ext cx="1622332" cy="805061"/>
            <a:chOff x="0" y="2343311"/>
            <a:chExt cx="1217066" cy="603796"/>
          </a:xfrm>
        </p:grpSpPr>
        <p:sp>
          <p:nvSpPr>
            <p:cNvPr id="8" name="Rectángulo redondeado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9" name="gráfico de la parte inferior"/>
          <p:cNvGrpSpPr/>
          <p:nvPr/>
        </p:nvGrpSpPr>
        <p:grpSpPr>
          <a:xfrm>
            <a:off x="0" y="5409216"/>
            <a:ext cx="12188825" cy="1462483"/>
            <a:chOff x="0" y="4056912"/>
            <a:chExt cx="9144000" cy="1096862"/>
          </a:xfrm>
        </p:grpSpPr>
        <p:sp>
          <p:nvSpPr>
            <p:cNvPr id="20" name="Forma libre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9865AD35-AD62-477B-90DE-02A8AF84A389}" type="datetime1">
              <a:rPr lang="es-ES" noProof="0" smtClean="0"/>
              <a:pPr/>
              <a:t>25/02/2020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52400"/>
            <a:ext cx="9751060" cy="1295400"/>
          </a:xfrm>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lvl1pPr>
          </a:lstStyle>
          <a:p>
            <a:fld id="{B37F741B-C8D3-4A24-ACF1-9BF4C6246480}" type="datetime1">
              <a:rPr lang="es-ES" noProof="0" smtClean="0"/>
              <a:pPr/>
              <a:t>25/02/2020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52400"/>
            <a:ext cx="9751060" cy="1295400"/>
          </a:xfrm>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lvl1pPr>
              <a:defRPr/>
            </a:lvl1pPr>
          </a:lstStyle>
          <a:p>
            <a:fld id="{0431DDD2-8E64-4FC3-A335-AF2EF394E5BE}" type="datetime1">
              <a:rPr lang="es-ES" noProof="0" smtClean="0"/>
              <a:pPr/>
              <a:t>25/02/2020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lvl1pPr>
              <a:defRPr/>
            </a:lvl1pPr>
          </a:lstStyle>
          <a:p>
            <a:fld id="{2B28FCF6-46E4-41BD-AD14-76583AC6225D}" type="datetime1">
              <a:rPr lang="es-ES" noProof="0" smtClean="0"/>
              <a:pPr/>
              <a:t>25/02/2020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8" name="gráfico de la parte inferior"/>
          <p:cNvGrpSpPr/>
          <p:nvPr/>
        </p:nvGrpSpPr>
        <p:grpSpPr>
          <a:xfrm>
            <a:off x="0" y="5409216"/>
            <a:ext cx="12188825" cy="1462483"/>
            <a:chOff x="0" y="4056912"/>
            <a:chExt cx="9144000" cy="1096862"/>
          </a:xfrm>
        </p:grpSpPr>
        <p:sp>
          <p:nvSpPr>
            <p:cNvPr id="9" name="Forma libre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lvl1pPr>
              <a:defRPr/>
            </a:lvl1pPr>
          </a:lstStyle>
          <a:p>
            <a:fld id="{6E0A4CFF-CF1D-4571-B388-3A8F6E2AB4C8}" type="datetime1">
              <a:rPr lang="es-ES" smtClean="0"/>
              <a:pPr/>
              <a:t>25/02/2020</a:t>
            </a:fld>
            <a:endParaRPr lang="es-ES" dirty="0"/>
          </a:p>
        </p:txBody>
      </p:sp>
      <p:sp>
        <p:nvSpPr>
          <p:cNvPr id="4" name="Marcador de posición de número de diapositiva 3"/>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a:defRPr sz="36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lvl1pPr>
          </a:lstStyle>
          <a:p>
            <a:fld id="{06A70FE6-92D4-4980-AB39-764E33E298B9}" type="datetime1">
              <a:rPr lang="es-ES" noProof="0" smtClean="0"/>
              <a:pPr/>
              <a:t>25/02/2020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a:defRPr sz="36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lvl1pPr>
          </a:lstStyle>
          <a:p>
            <a:fld id="{74A03E11-FE9E-49AC-947B-236D0B46C2BE}" type="datetime1">
              <a:rPr lang="es-ES" noProof="0" smtClean="0"/>
              <a:pPr/>
              <a:t>25/02/2020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áfico de la parte inferior"/>
          <p:cNvGrpSpPr/>
          <p:nvPr/>
        </p:nvGrpSpPr>
        <p:grpSpPr>
          <a:xfrm>
            <a:off x="0" y="5409216"/>
            <a:ext cx="12188825" cy="1462483"/>
            <a:chOff x="0" y="4056912"/>
            <a:chExt cx="9144000" cy="1096862"/>
          </a:xfrm>
        </p:grpSpPr>
        <p:sp>
          <p:nvSpPr>
            <p:cNvPr id="21" name="Forma libre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grpSp>
        <p:nvGrpSpPr>
          <p:cNvPr id="7" name="cuadrados"/>
          <p:cNvGrpSpPr/>
          <p:nvPr/>
        </p:nvGrpSpPr>
        <p:grpSpPr>
          <a:xfrm>
            <a:off x="1" y="800551"/>
            <a:ext cx="1063023" cy="524183"/>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967241A0-795B-43A4-BD95-E0D3C99F7642}" type="datetime1">
              <a:rPr lang="es-ES" noProof="0" smtClean="0"/>
              <a:pPr/>
              <a:t>25/02/2020</a:t>
            </a:fld>
            <a:endParaRPr lang="es-ES" noProof="0" dirty="0"/>
          </a:p>
        </p:txBody>
      </p:sp>
      <p:sp>
        <p:nvSpPr>
          <p:cNvPr id="6" name="Marcador de posición de número de diapositiva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es-ES" noProof="0"/>
              <a:pPr rtl="0"/>
              <a:t>‹Nº›</a:t>
            </a:fld>
            <a:endParaRPr lang="es-ES"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old.clad.org/portal/publicacion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581l0paRFCU"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mailto:normaolmedo@yahoo.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old.clad.org/portal/publicacio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O2AWSSFx2o"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old.clad.org/portal/publicaciones-del-clad/revista-clad-reforma-democracia/articulos/073-febrero-2019/Lizarzaburu-otros.pdf"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oecd.org/gov/ethics/estudio-integridad-mexico-aspectos-claves.pd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es-MX" dirty="0"/>
              <a:t>Practicas antisoborno </a:t>
            </a:r>
          </a:p>
        </p:txBody>
      </p:sp>
      <p:sp>
        <p:nvSpPr>
          <p:cNvPr id="3" name="Subtítulo 2"/>
          <p:cNvSpPr>
            <a:spLocks noGrp="1"/>
          </p:cNvSpPr>
          <p:nvPr>
            <p:ph type="subTitle" idx="1"/>
          </p:nvPr>
        </p:nvSpPr>
        <p:spPr/>
        <p:txBody>
          <a:bodyPr rtlCol="0"/>
          <a:lstStyle/>
          <a:p>
            <a:pPr rtl="0"/>
            <a:r>
              <a:rPr lang="es-ES" dirty="0"/>
              <a:t>Éxito sostenido </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0484341-4E06-4A6D-81C5-703470958EB8}"/>
              </a:ext>
            </a:extLst>
          </p:cNvPr>
          <p:cNvSpPr>
            <a:spLocks noGrp="1"/>
          </p:cNvSpPr>
          <p:nvPr>
            <p:ph type="title"/>
          </p:nvPr>
        </p:nvSpPr>
        <p:spPr/>
        <p:txBody>
          <a:bodyPr/>
          <a:lstStyle/>
          <a:p>
            <a:r>
              <a:rPr lang="es-MX" dirty="0"/>
              <a:t>¿Cómo nace la ISO 37001?</a:t>
            </a:r>
          </a:p>
        </p:txBody>
      </p:sp>
      <p:sp>
        <p:nvSpPr>
          <p:cNvPr id="5" name="Flecha: a la derecha 4">
            <a:extLst>
              <a:ext uri="{FF2B5EF4-FFF2-40B4-BE49-F238E27FC236}">
                <a16:creationId xmlns:a16="http://schemas.microsoft.com/office/drawing/2014/main" id="{1012FD3D-BDE3-4A57-A326-EBB442FF37C6}"/>
              </a:ext>
            </a:extLst>
          </p:cNvPr>
          <p:cNvSpPr/>
          <p:nvPr/>
        </p:nvSpPr>
        <p:spPr>
          <a:xfrm>
            <a:off x="582150" y="1512481"/>
            <a:ext cx="11242199"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26935504-1C15-40C4-A92B-53341BCCA45D}"/>
              </a:ext>
            </a:extLst>
          </p:cNvPr>
          <p:cNvSpPr txBox="1"/>
          <p:nvPr/>
        </p:nvSpPr>
        <p:spPr>
          <a:xfrm>
            <a:off x="3394938" y="2748832"/>
            <a:ext cx="2376264" cy="2308324"/>
          </a:xfrm>
          <a:prstGeom prst="rect">
            <a:avLst/>
          </a:prstGeom>
          <a:noFill/>
        </p:spPr>
        <p:txBody>
          <a:bodyPr wrap="square" rtlCol="0">
            <a:spAutoFit/>
          </a:bodyPr>
          <a:lstStyle/>
          <a:p>
            <a:r>
              <a:rPr lang="es-MX" sz="1600" dirty="0"/>
              <a:t>Reino Unido introdujo su norma de Anticorrupción y Ética empresarial (ley de soborno del Reino Unido desarrollada por el British Standard </a:t>
            </a:r>
            <a:r>
              <a:rPr lang="es-MX" sz="1600" dirty="0" err="1"/>
              <a:t>Institute</a:t>
            </a:r>
            <a:r>
              <a:rPr lang="es-MX" sz="1600" dirty="0"/>
              <a:t> -BSI-, la BS 10500)</a:t>
            </a:r>
          </a:p>
        </p:txBody>
      </p:sp>
      <p:sp>
        <p:nvSpPr>
          <p:cNvPr id="11" name="CuadroTexto 10">
            <a:extLst>
              <a:ext uri="{FF2B5EF4-FFF2-40B4-BE49-F238E27FC236}">
                <a16:creationId xmlns:a16="http://schemas.microsoft.com/office/drawing/2014/main" id="{B56AC243-1D2B-4520-95E2-16A7C0823A84}"/>
              </a:ext>
            </a:extLst>
          </p:cNvPr>
          <p:cNvSpPr txBox="1"/>
          <p:nvPr/>
        </p:nvSpPr>
        <p:spPr>
          <a:xfrm>
            <a:off x="3862164" y="1877932"/>
            <a:ext cx="864096" cy="461665"/>
          </a:xfrm>
          <a:prstGeom prst="rect">
            <a:avLst/>
          </a:prstGeom>
          <a:noFill/>
        </p:spPr>
        <p:txBody>
          <a:bodyPr wrap="square" rtlCol="0">
            <a:spAutoFit/>
          </a:bodyPr>
          <a:lstStyle/>
          <a:p>
            <a:r>
              <a:rPr lang="es-MX" dirty="0"/>
              <a:t>2010</a:t>
            </a:r>
          </a:p>
        </p:txBody>
      </p:sp>
      <p:sp>
        <p:nvSpPr>
          <p:cNvPr id="12" name="CuadroTexto 11">
            <a:extLst>
              <a:ext uri="{FF2B5EF4-FFF2-40B4-BE49-F238E27FC236}">
                <a16:creationId xmlns:a16="http://schemas.microsoft.com/office/drawing/2014/main" id="{C1F1E107-A727-435F-B34D-3F31990906FF}"/>
              </a:ext>
            </a:extLst>
          </p:cNvPr>
          <p:cNvSpPr txBox="1"/>
          <p:nvPr/>
        </p:nvSpPr>
        <p:spPr>
          <a:xfrm>
            <a:off x="8126259" y="2517999"/>
            <a:ext cx="1856585" cy="461665"/>
          </a:xfrm>
          <a:prstGeom prst="rect">
            <a:avLst/>
          </a:prstGeom>
          <a:noFill/>
        </p:spPr>
        <p:txBody>
          <a:bodyPr wrap="square" rtlCol="0">
            <a:spAutoFit/>
          </a:bodyPr>
          <a:lstStyle/>
          <a:p>
            <a:r>
              <a:rPr lang="es-MX" dirty="0" err="1"/>
              <a:t>Iso</a:t>
            </a:r>
            <a:r>
              <a:rPr lang="es-MX" dirty="0"/>
              <a:t> 37001</a:t>
            </a:r>
          </a:p>
        </p:txBody>
      </p:sp>
      <p:sp>
        <p:nvSpPr>
          <p:cNvPr id="14" name="CuadroTexto 13">
            <a:extLst>
              <a:ext uri="{FF2B5EF4-FFF2-40B4-BE49-F238E27FC236}">
                <a16:creationId xmlns:a16="http://schemas.microsoft.com/office/drawing/2014/main" id="{12496E07-3691-481A-B629-2851918DEBC4}"/>
              </a:ext>
            </a:extLst>
          </p:cNvPr>
          <p:cNvSpPr txBox="1"/>
          <p:nvPr/>
        </p:nvSpPr>
        <p:spPr>
          <a:xfrm>
            <a:off x="8470676" y="1910591"/>
            <a:ext cx="792088" cy="461665"/>
          </a:xfrm>
          <a:prstGeom prst="rect">
            <a:avLst/>
          </a:prstGeom>
          <a:noFill/>
        </p:spPr>
        <p:txBody>
          <a:bodyPr wrap="square" rtlCol="0">
            <a:spAutoFit/>
          </a:bodyPr>
          <a:lstStyle/>
          <a:p>
            <a:r>
              <a:rPr lang="es-MX" dirty="0"/>
              <a:t>2016</a:t>
            </a:r>
          </a:p>
        </p:txBody>
      </p:sp>
      <p:sp>
        <p:nvSpPr>
          <p:cNvPr id="15" name="CuadroTexto 14">
            <a:extLst>
              <a:ext uri="{FF2B5EF4-FFF2-40B4-BE49-F238E27FC236}">
                <a16:creationId xmlns:a16="http://schemas.microsoft.com/office/drawing/2014/main" id="{2997046E-3334-4122-ADD8-763DDE9D336E}"/>
              </a:ext>
            </a:extLst>
          </p:cNvPr>
          <p:cNvSpPr txBox="1"/>
          <p:nvPr/>
        </p:nvSpPr>
        <p:spPr>
          <a:xfrm>
            <a:off x="7538088" y="2956095"/>
            <a:ext cx="4172948" cy="1754326"/>
          </a:xfrm>
          <a:prstGeom prst="rect">
            <a:avLst/>
          </a:prstGeom>
          <a:noFill/>
        </p:spPr>
        <p:txBody>
          <a:bodyPr wrap="square" rtlCol="0">
            <a:spAutoFit/>
          </a:bodyPr>
          <a:lstStyle/>
          <a:p>
            <a:r>
              <a:rPr lang="es-MX" sz="1800" dirty="0"/>
              <a:t>Aplicable a cualquier tipo de organización que deseen mejorar su reputación a través de la promoción de la confianza y seguridad en los negocios; establecer una cultura ética y un marco antisoborno como sistema de gestión </a:t>
            </a:r>
          </a:p>
        </p:txBody>
      </p:sp>
    </p:spTree>
    <p:extLst>
      <p:ext uri="{BB962C8B-B14F-4D97-AF65-F5344CB8AC3E}">
        <p14:creationId xmlns:p14="http://schemas.microsoft.com/office/powerpoint/2010/main" val="30301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A8CEF-2542-4BC7-AEDD-26E1EA50D1A6}"/>
              </a:ext>
            </a:extLst>
          </p:cNvPr>
          <p:cNvSpPr>
            <a:spLocks noGrp="1"/>
          </p:cNvSpPr>
          <p:nvPr>
            <p:ph type="title"/>
          </p:nvPr>
        </p:nvSpPr>
        <p:spPr/>
        <p:txBody>
          <a:bodyPr/>
          <a:lstStyle/>
          <a:p>
            <a:r>
              <a:rPr lang="es-MX" dirty="0"/>
              <a:t>ISO 37001-definición de soborno </a:t>
            </a:r>
          </a:p>
        </p:txBody>
      </p:sp>
      <p:sp>
        <p:nvSpPr>
          <p:cNvPr id="3" name="Marcador de contenido 2">
            <a:extLst>
              <a:ext uri="{FF2B5EF4-FFF2-40B4-BE49-F238E27FC236}">
                <a16:creationId xmlns:a16="http://schemas.microsoft.com/office/drawing/2014/main" id="{D4AED238-3597-4626-AADB-B7E154DD41AF}"/>
              </a:ext>
            </a:extLst>
          </p:cNvPr>
          <p:cNvSpPr>
            <a:spLocks noGrp="1"/>
          </p:cNvSpPr>
          <p:nvPr>
            <p:ph idx="1"/>
          </p:nvPr>
        </p:nvSpPr>
        <p:spPr>
          <a:xfrm>
            <a:off x="837828" y="1447800"/>
            <a:ext cx="5451593" cy="4572000"/>
          </a:xfrm>
        </p:spPr>
        <p:txBody>
          <a:bodyPr>
            <a:normAutofit lnSpcReduction="10000"/>
          </a:bodyPr>
          <a:lstStyle/>
          <a:p>
            <a:pPr marL="0" indent="0">
              <a:buNone/>
            </a:pPr>
            <a:r>
              <a:rPr lang="es-MX" dirty="0"/>
              <a:t>Oferta, promesa, entrega, aceptación o solicitud de una ventaja indebida de cualquier valor (que puede ser de naturaleza financiera o no financiera), directamente o indirectamente, e independiente de su ubicación, en violación de la ley aplicable, como incentivo o recompensa </a:t>
            </a:r>
            <a:r>
              <a:rPr lang="es-MX" dirty="0">
                <a:solidFill>
                  <a:schemeClr val="accent4"/>
                </a:solidFill>
              </a:rPr>
              <a:t>para que una persona actúe o deje de actuar en relación con el desempeño de las obligaciones de esa persona.</a:t>
            </a:r>
          </a:p>
          <a:p>
            <a:pPr marL="0" indent="0">
              <a:buNone/>
            </a:pPr>
            <a:endParaRPr lang="es-MX" dirty="0"/>
          </a:p>
        </p:txBody>
      </p:sp>
      <p:pic>
        <p:nvPicPr>
          <p:cNvPr id="4" name="Imagen 3">
            <a:extLst>
              <a:ext uri="{FF2B5EF4-FFF2-40B4-BE49-F238E27FC236}">
                <a16:creationId xmlns:a16="http://schemas.microsoft.com/office/drawing/2014/main" id="{7A2A611A-24AE-410F-923A-819A413CC30D}"/>
              </a:ext>
            </a:extLst>
          </p:cNvPr>
          <p:cNvPicPr>
            <a:picLocks noChangeAspect="1"/>
          </p:cNvPicPr>
          <p:nvPr/>
        </p:nvPicPr>
        <p:blipFill>
          <a:blip r:embed="rId2"/>
          <a:stretch>
            <a:fillRect/>
          </a:stretch>
        </p:blipFill>
        <p:spPr>
          <a:xfrm>
            <a:off x="6526460" y="1579235"/>
            <a:ext cx="5962650" cy="3971925"/>
          </a:xfrm>
          <a:prstGeom prst="rect">
            <a:avLst/>
          </a:prstGeom>
        </p:spPr>
      </p:pic>
    </p:spTree>
    <p:extLst>
      <p:ext uri="{BB962C8B-B14F-4D97-AF65-F5344CB8AC3E}">
        <p14:creationId xmlns:p14="http://schemas.microsoft.com/office/powerpoint/2010/main" val="30981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45F5C-FC62-407A-9CC0-C159320A8F4E}"/>
              </a:ext>
            </a:extLst>
          </p:cNvPr>
          <p:cNvSpPr>
            <a:spLocks noGrp="1"/>
          </p:cNvSpPr>
          <p:nvPr>
            <p:ph type="title"/>
          </p:nvPr>
        </p:nvSpPr>
        <p:spPr/>
        <p:txBody>
          <a:bodyPr/>
          <a:lstStyle/>
          <a:p>
            <a:r>
              <a:rPr lang="es-MX" dirty="0"/>
              <a:t>¿Qué contiene la ISO 37001? </a:t>
            </a:r>
          </a:p>
        </p:txBody>
      </p:sp>
      <p:graphicFrame>
        <p:nvGraphicFramePr>
          <p:cNvPr id="4" name="Marcador de contenido 3">
            <a:extLst>
              <a:ext uri="{FF2B5EF4-FFF2-40B4-BE49-F238E27FC236}">
                <a16:creationId xmlns:a16="http://schemas.microsoft.com/office/drawing/2014/main" id="{E66A91C4-AD7A-447A-B3D8-C53911C6BAA4}"/>
              </a:ext>
            </a:extLst>
          </p:cNvPr>
          <p:cNvGraphicFramePr>
            <a:graphicFrameLocks noGrp="1"/>
          </p:cNvGraphicFramePr>
          <p:nvPr>
            <p:ph idx="1"/>
            <p:extLst>
              <p:ext uri="{D42A27DB-BD31-4B8C-83A1-F6EECF244321}">
                <p14:modId xmlns:p14="http://schemas.microsoft.com/office/powerpoint/2010/main" val="2061578027"/>
              </p:ext>
            </p:extLst>
          </p:nvPr>
        </p:nvGraphicFramePr>
        <p:xfrm>
          <a:off x="693812" y="1614879"/>
          <a:ext cx="3937654" cy="4571998"/>
        </p:xfrm>
        <a:graphic>
          <a:graphicData uri="http://schemas.openxmlformats.org/drawingml/2006/table">
            <a:tbl>
              <a:tblPr/>
              <a:tblGrid>
                <a:gridCol w="3937654">
                  <a:extLst>
                    <a:ext uri="{9D8B030D-6E8A-4147-A177-3AD203B41FA5}">
                      <a16:colId xmlns:a16="http://schemas.microsoft.com/office/drawing/2014/main" val="625974549"/>
                    </a:ext>
                  </a:extLst>
                </a:gridCol>
              </a:tblGrid>
              <a:tr h="235670">
                <a:tc>
                  <a:txBody>
                    <a:bodyPr/>
                    <a:lstStyle/>
                    <a:p>
                      <a:pPr fontAlgn="ctr"/>
                      <a:r>
                        <a:rPr lang="es-MX" sz="1200">
                          <a:effectLst/>
                        </a:rPr>
                        <a:t>4 Contexto de la organización</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908433674"/>
                  </a:ext>
                </a:extLst>
              </a:tr>
              <a:tr h="235670">
                <a:tc>
                  <a:txBody>
                    <a:bodyPr/>
                    <a:lstStyle/>
                    <a:p>
                      <a:pPr fontAlgn="ctr"/>
                      <a:r>
                        <a:rPr lang="es-MX" sz="1200">
                          <a:effectLst/>
                        </a:rPr>
                        <a:t>4.1 Comprensión de la organización y de su contexto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4125607486"/>
                  </a:ext>
                </a:extLst>
              </a:tr>
              <a:tr h="424206">
                <a:tc>
                  <a:txBody>
                    <a:bodyPr/>
                    <a:lstStyle/>
                    <a:p>
                      <a:pPr fontAlgn="ctr"/>
                      <a:r>
                        <a:rPr lang="es-MX" sz="1200">
                          <a:effectLst/>
                        </a:rPr>
                        <a:t>4.2 Comprensión de las necesidades y expectativas de las partes interesadas</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3574945113"/>
                  </a:ext>
                </a:extLst>
              </a:tr>
              <a:tr h="424206">
                <a:tc>
                  <a:txBody>
                    <a:bodyPr/>
                    <a:lstStyle/>
                    <a:p>
                      <a:pPr fontAlgn="ctr"/>
                      <a:r>
                        <a:rPr lang="es-MX" sz="1200" dirty="0">
                          <a:effectLst/>
                        </a:rPr>
                        <a:t>4.3 Determinación del alcance del sistema de gestión antisoborno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2085506183"/>
                  </a:ext>
                </a:extLst>
              </a:tr>
              <a:tr h="235670">
                <a:tc>
                  <a:txBody>
                    <a:bodyPr/>
                    <a:lstStyle/>
                    <a:p>
                      <a:pPr fontAlgn="ctr"/>
                      <a:r>
                        <a:rPr lang="es-MX" sz="1200" dirty="0">
                          <a:effectLst/>
                        </a:rPr>
                        <a:t>4.4 Sistema de gestión antisoborno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1877060440"/>
                  </a:ext>
                </a:extLst>
              </a:tr>
              <a:tr h="235670">
                <a:tc>
                  <a:txBody>
                    <a:bodyPr/>
                    <a:lstStyle/>
                    <a:p>
                      <a:pPr fontAlgn="ctr"/>
                      <a:r>
                        <a:rPr lang="es-MX" sz="1200" dirty="0">
                          <a:effectLst/>
                        </a:rPr>
                        <a:t>4.5 Evaluación del riesgo de soborno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2665365510"/>
                  </a:ext>
                </a:extLst>
              </a:tr>
              <a:tr h="235670">
                <a:tc>
                  <a:txBody>
                    <a:bodyPr/>
                    <a:lstStyle/>
                    <a:p>
                      <a:pPr fontAlgn="ctr"/>
                      <a:r>
                        <a:rPr lang="es-MX" sz="1200">
                          <a:effectLst/>
                        </a:rPr>
                        <a:t>5 Liderazgo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334476194"/>
                  </a:ext>
                </a:extLst>
              </a:tr>
              <a:tr h="235670">
                <a:tc>
                  <a:txBody>
                    <a:bodyPr/>
                    <a:lstStyle/>
                    <a:p>
                      <a:pPr fontAlgn="ctr"/>
                      <a:r>
                        <a:rPr lang="es-MX" sz="1200">
                          <a:effectLst/>
                        </a:rPr>
                        <a:t>5.1 Liderazgo y compromiso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3086401319"/>
                  </a:ext>
                </a:extLst>
              </a:tr>
              <a:tr h="235670">
                <a:tc>
                  <a:txBody>
                    <a:bodyPr/>
                    <a:lstStyle/>
                    <a:p>
                      <a:pPr fontAlgn="ctr"/>
                      <a:r>
                        <a:rPr lang="es-MX" sz="1200">
                          <a:effectLst/>
                        </a:rPr>
                        <a:t>5.2 Política antisoborno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3297355368"/>
                  </a:ext>
                </a:extLst>
              </a:tr>
              <a:tr h="424206">
                <a:tc>
                  <a:txBody>
                    <a:bodyPr/>
                    <a:lstStyle/>
                    <a:p>
                      <a:pPr fontAlgn="ctr"/>
                      <a:r>
                        <a:rPr lang="es-MX" sz="1200">
                          <a:effectLst/>
                        </a:rPr>
                        <a:t>5.3 Roles, responsabilidades y autoridades en la organización</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2068459802"/>
                  </a:ext>
                </a:extLst>
              </a:tr>
              <a:tr h="235670">
                <a:tc>
                  <a:txBody>
                    <a:bodyPr/>
                    <a:lstStyle/>
                    <a:p>
                      <a:pPr fontAlgn="ctr"/>
                      <a:r>
                        <a:rPr lang="es-MX" sz="1200">
                          <a:effectLst/>
                        </a:rPr>
                        <a:t>6 Planificación</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3910168759"/>
                  </a:ext>
                </a:extLst>
              </a:tr>
              <a:tr h="235670">
                <a:tc>
                  <a:txBody>
                    <a:bodyPr/>
                    <a:lstStyle/>
                    <a:p>
                      <a:pPr fontAlgn="ctr"/>
                      <a:r>
                        <a:rPr lang="es-MX" sz="1200">
                          <a:effectLst/>
                        </a:rPr>
                        <a:t>6.1 Acciones para tratar riesgos y oportunidades</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924137293"/>
                  </a:ext>
                </a:extLst>
              </a:tr>
              <a:tr h="235670">
                <a:tc>
                  <a:txBody>
                    <a:bodyPr/>
                    <a:lstStyle/>
                    <a:p>
                      <a:pPr fontAlgn="ctr"/>
                      <a:r>
                        <a:rPr lang="es-MX" sz="1200">
                          <a:effectLst/>
                        </a:rPr>
                        <a:t>6.2 Objetivos antisoborno y planificación para lograrlos</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3278662864"/>
                  </a:ext>
                </a:extLst>
              </a:tr>
              <a:tr h="235670">
                <a:tc>
                  <a:txBody>
                    <a:bodyPr/>
                    <a:lstStyle/>
                    <a:p>
                      <a:pPr fontAlgn="ctr"/>
                      <a:r>
                        <a:rPr lang="es-MX" sz="1200">
                          <a:effectLst/>
                        </a:rPr>
                        <a:t>7 Apoyo</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1425182699"/>
                  </a:ext>
                </a:extLst>
              </a:tr>
              <a:tr h="235670">
                <a:tc>
                  <a:txBody>
                    <a:bodyPr/>
                    <a:lstStyle/>
                    <a:p>
                      <a:pPr fontAlgn="ctr"/>
                      <a:r>
                        <a:rPr lang="es-MX" sz="1200">
                          <a:effectLst/>
                        </a:rPr>
                        <a:t>7.1 Recursos</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1004308187"/>
                  </a:ext>
                </a:extLst>
              </a:tr>
              <a:tr h="235670">
                <a:tc>
                  <a:txBody>
                    <a:bodyPr/>
                    <a:lstStyle/>
                    <a:p>
                      <a:pPr fontAlgn="ctr"/>
                      <a:r>
                        <a:rPr lang="es-MX" sz="1200">
                          <a:effectLst/>
                        </a:rPr>
                        <a:t>7.2 Competencia</a:t>
                      </a: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205813410"/>
                  </a:ext>
                </a:extLst>
              </a:tr>
              <a:tr h="235670">
                <a:tc>
                  <a:txBody>
                    <a:bodyPr/>
                    <a:lstStyle/>
                    <a:p>
                      <a:pPr fontAlgn="t"/>
                      <a:endParaRPr lang="es-MX" sz="1200" dirty="0">
                        <a:effectLst/>
                      </a:endParaRPr>
                    </a:p>
                  </a:txBody>
                  <a:tcPr marL="47134" marR="47134" marT="23567" marB="23567" anchor="ctr">
                    <a:lnL>
                      <a:noFill/>
                    </a:lnL>
                    <a:lnR>
                      <a:noFill/>
                    </a:lnR>
                    <a:lnT>
                      <a:noFill/>
                    </a:lnT>
                    <a:lnB>
                      <a:noFill/>
                    </a:lnB>
                    <a:solidFill>
                      <a:srgbClr val="FFFFFF"/>
                    </a:solidFill>
                  </a:tcPr>
                </a:tc>
                <a:extLst>
                  <a:ext uri="{0D108BD9-81ED-4DB2-BD59-A6C34878D82A}">
                    <a16:rowId xmlns:a16="http://schemas.microsoft.com/office/drawing/2014/main" val="2293722091"/>
                  </a:ext>
                </a:extLst>
              </a:tr>
            </a:tbl>
          </a:graphicData>
        </a:graphic>
      </p:graphicFrame>
      <p:sp>
        <p:nvSpPr>
          <p:cNvPr id="5" name="Rectangle 1">
            <a:extLst>
              <a:ext uri="{FF2B5EF4-FFF2-40B4-BE49-F238E27FC236}">
                <a16:creationId xmlns:a16="http://schemas.microsoft.com/office/drawing/2014/main" id="{893BA561-70E7-4747-993B-A6663ABB1022}"/>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60C54124-63E5-46D4-ACEE-40DD05C177C4}"/>
              </a:ext>
            </a:extLst>
          </p:cNvPr>
          <p:cNvSpPr/>
          <p:nvPr/>
        </p:nvSpPr>
        <p:spPr>
          <a:xfrm>
            <a:off x="5734372" y="1447800"/>
            <a:ext cx="6092825" cy="4339650"/>
          </a:xfrm>
          <a:prstGeom prst="rect">
            <a:avLst/>
          </a:prstGeom>
        </p:spPr>
        <p:txBody>
          <a:bodyPr>
            <a:spAutoFit/>
          </a:bodyPr>
          <a:lstStyle/>
          <a:p>
            <a:pPr fontAlgn="ctr"/>
            <a:r>
              <a:rPr lang="es-MX" sz="1200" dirty="0"/>
              <a:t>7.3 Toma de conciencia y formación</a:t>
            </a:r>
          </a:p>
          <a:p>
            <a:pPr fontAlgn="ctr"/>
            <a:r>
              <a:rPr lang="es-MX" sz="1200" dirty="0"/>
              <a:t>7.4 Comunicación7.5 Información documentada</a:t>
            </a:r>
          </a:p>
          <a:p>
            <a:pPr fontAlgn="ctr"/>
            <a:r>
              <a:rPr lang="es-MX" sz="1200" dirty="0"/>
              <a:t>8 Operación</a:t>
            </a:r>
          </a:p>
          <a:p>
            <a:pPr fontAlgn="ctr"/>
            <a:r>
              <a:rPr lang="es-MX" sz="1200" dirty="0"/>
              <a:t>8.1 Planificación y control operacional</a:t>
            </a:r>
          </a:p>
          <a:p>
            <a:pPr fontAlgn="ctr"/>
            <a:r>
              <a:rPr lang="es-MX" sz="1200" dirty="0"/>
              <a:t>8.2 Debida diligencia</a:t>
            </a:r>
          </a:p>
          <a:p>
            <a:pPr fontAlgn="ctr"/>
            <a:r>
              <a:rPr lang="es-MX" sz="1200" dirty="0"/>
              <a:t>8.3 Controles financieros</a:t>
            </a:r>
          </a:p>
          <a:p>
            <a:pPr fontAlgn="ctr"/>
            <a:r>
              <a:rPr lang="es-MX" sz="1200" dirty="0"/>
              <a:t>8.4 Controles no financieros</a:t>
            </a:r>
          </a:p>
          <a:p>
            <a:pPr fontAlgn="ctr"/>
            <a:r>
              <a:rPr lang="es-MX" sz="1200" dirty="0"/>
              <a:t>8.5 Implementación de los controles antisoborno por organizaciones controladas y por socios de negocios</a:t>
            </a:r>
          </a:p>
          <a:p>
            <a:pPr fontAlgn="ctr"/>
            <a:r>
              <a:rPr lang="es-MX" sz="1200" dirty="0"/>
              <a:t>8.6 Compromisos </a:t>
            </a:r>
            <a:r>
              <a:rPr lang="es-MX" sz="1200" dirty="0" err="1"/>
              <a:t>antisobornos</a:t>
            </a:r>
            <a:endParaRPr lang="es-MX" sz="1200" dirty="0"/>
          </a:p>
          <a:p>
            <a:pPr fontAlgn="ctr"/>
            <a:r>
              <a:rPr lang="es-MX" sz="1200" dirty="0"/>
              <a:t>8.7 Regalos, hospitalidad, donaciones y beneficios similares8.8 Gestión de los controles antisoborno inadecuados</a:t>
            </a:r>
          </a:p>
          <a:p>
            <a:pPr fontAlgn="ctr"/>
            <a:r>
              <a:rPr lang="es-MX" sz="1200" dirty="0"/>
              <a:t>8.9 Planteamiento de inquietudes</a:t>
            </a:r>
          </a:p>
          <a:p>
            <a:pPr fontAlgn="ctr"/>
            <a:r>
              <a:rPr lang="es-MX" sz="1200" dirty="0"/>
              <a:t>8.10 Investigar y abordar el soborno</a:t>
            </a:r>
          </a:p>
          <a:p>
            <a:pPr fontAlgn="ctr"/>
            <a:r>
              <a:rPr lang="es-MX" sz="1200" dirty="0"/>
              <a:t>9 Evaluación del desempeño</a:t>
            </a:r>
          </a:p>
          <a:p>
            <a:pPr fontAlgn="ctr"/>
            <a:r>
              <a:rPr lang="es-MX" sz="1200" dirty="0"/>
              <a:t>9.1 Seguimiento, medición, análisis y evaluación</a:t>
            </a:r>
          </a:p>
          <a:p>
            <a:pPr fontAlgn="ctr"/>
            <a:r>
              <a:rPr lang="es-MX" sz="1200" dirty="0"/>
              <a:t>9.2 Auditoría interna</a:t>
            </a:r>
          </a:p>
          <a:p>
            <a:pPr fontAlgn="ctr"/>
            <a:r>
              <a:rPr lang="es-MX" sz="1200" dirty="0"/>
              <a:t>9.3 Revisión por la dirección</a:t>
            </a:r>
          </a:p>
          <a:p>
            <a:pPr fontAlgn="ctr"/>
            <a:r>
              <a:rPr lang="es-MX" sz="1200" dirty="0"/>
              <a:t>9.4 Revisión por la función de cumplimiento antisoborno10 </a:t>
            </a:r>
          </a:p>
          <a:p>
            <a:pPr fontAlgn="ctr"/>
            <a:r>
              <a:rPr lang="es-MX" sz="1200" dirty="0"/>
              <a:t>10 Mejora</a:t>
            </a:r>
          </a:p>
          <a:p>
            <a:pPr fontAlgn="ctr"/>
            <a:r>
              <a:rPr lang="es-MX" sz="1200" dirty="0"/>
              <a:t>10.1 No conformidades y acciones correctivas</a:t>
            </a:r>
          </a:p>
          <a:p>
            <a:pPr fontAlgn="ctr"/>
            <a:r>
              <a:rPr lang="es-MX" sz="1200" dirty="0"/>
              <a:t>10.2 Mejora continua</a:t>
            </a:r>
          </a:p>
          <a:p>
            <a:pPr fontAlgn="ctr"/>
            <a:r>
              <a:rPr lang="es-MX" sz="1200" dirty="0"/>
              <a:t>Anexo A Orientación sobre el uso de esta Norma Internacional</a:t>
            </a:r>
          </a:p>
        </p:txBody>
      </p:sp>
    </p:spTree>
    <p:extLst>
      <p:ext uri="{BB962C8B-B14F-4D97-AF65-F5344CB8AC3E}">
        <p14:creationId xmlns:p14="http://schemas.microsoft.com/office/powerpoint/2010/main" val="252280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F6A3C-A62B-4441-A1D0-5CF6C796FDC1}"/>
              </a:ext>
            </a:extLst>
          </p:cNvPr>
          <p:cNvSpPr>
            <a:spLocks noGrp="1"/>
          </p:cNvSpPr>
          <p:nvPr>
            <p:ph type="title"/>
          </p:nvPr>
        </p:nvSpPr>
        <p:spPr/>
        <p:txBody>
          <a:bodyPr/>
          <a:lstStyle/>
          <a:p>
            <a:r>
              <a:rPr lang="es-MX" dirty="0"/>
              <a:t>Actividades a Implementar </a:t>
            </a:r>
          </a:p>
        </p:txBody>
      </p:sp>
      <p:sp>
        <p:nvSpPr>
          <p:cNvPr id="3" name="Marcador de contenido 2">
            <a:extLst>
              <a:ext uri="{FF2B5EF4-FFF2-40B4-BE49-F238E27FC236}">
                <a16:creationId xmlns:a16="http://schemas.microsoft.com/office/drawing/2014/main" id="{4C566548-AD80-4006-B769-0A4FF97E66F9}"/>
              </a:ext>
            </a:extLst>
          </p:cNvPr>
          <p:cNvSpPr>
            <a:spLocks noGrp="1"/>
          </p:cNvSpPr>
          <p:nvPr>
            <p:ph idx="1"/>
          </p:nvPr>
        </p:nvSpPr>
        <p:spPr/>
        <p:txBody>
          <a:bodyPr>
            <a:normAutofit fontScale="92500" lnSpcReduction="20000"/>
          </a:bodyPr>
          <a:lstStyle/>
          <a:p>
            <a:r>
              <a:rPr lang="es-MX" dirty="0"/>
              <a:t>Analizar el contexto de la organización para comprender las Amenazas externas, debilidades internas, fortalezas internas y oportunidades que hay que aprovechar del exterior. </a:t>
            </a:r>
          </a:p>
          <a:p>
            <a:r>
              <a:rPr lang="es-MX" dirty="0"/>
              <a:t>Conocer las preocupaciones de las partes interesadas acerca del tema</a:t>
            </a:r>
          </a:p>
          <a:p>
            <a:r>
              <a:rPr lang="es-MX" dirty="0"/>
              <a:t>Definir una política que exprese el compromiso de las y los directivos en la lucha contra el soborno. </a:t>
            </a:r>
          </a:p>
          <a:p>
            <a:r>
              <a:rPr lang="es-MX" dirty="0"/>
              <a:t>Comunicar la política a todas las partes interesadas: empleados, proveedores, accionistas, autoridad, clientes. </a:t>
            </a:r>
          </a:p>
          <a:p>
            <a:r>
              <a:rPr lang="es-MX" dirty="0"/>
              <a:t>Designar una persona responsable de asegurar el programa. </a:t>
            </a:r>
          </a:p>
          <a:p>
            <a:r>
              <a:rPr lang="es-MX" dirty="0"/>
              <a:t>Proporcionar al personal capacitación contra el soborno.</a:t>
            </a:r>
          </a:p>
        </p:txBody>
      </p:sp>
    </p:spTree>
    <p:extLst>
      <p:ext uri="{BB962C8B-B14F-4D97-AF65-F5344CB8AC3E}">
        <p14:creationId xmlns:p14="http://schemas.microsoft.com/office/powerpoint/2010/main" val="6258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5E7F2-0B1C-416A-A5CE-19CCF02F27D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6F3E629-08A4-4436-9AA8-AD2D5C7369E5}"/>
              </a:ext>
            </a:extLst>
          </p:cNvPr>
          <p:cNvSpPr>
            <a:spLocks noGrp="1"/>
          </p:cNvSpPr>
          <p:nvPr>
            <p:ph idx="1"/>
          </p:nvPr>
        </p:nvSpPr>
        <p:spPr>
          <a:xfrm>
            <a:off x="1218883" y="1600200"/>
            <a:ext cx="9751060" cy="892696"/>
          </a:xfrm>
        </p:spPr>
        <p:txBody>
          <a:bodyPr/>
          <a:lstStyle/>
          <a:p>
            <a:r>
              <a:rPr lang="es-MX" dirty="0"/>
              <a:t>Evaluar los riesgos de soborno y emprender acciones </a:t>
            </a:r>
          </a:p>
        </p:txBody>
      </p:sp>
      <p:graphicFrame>
        <p:nvGraphicFramePr>
          <p:cNvPr id="6" name="Tabla 6">
            <a:extLst>
              <a:ext uri="{FF2B5EF4-FFF2-40B4-BE49-F238E27FC236}">
                <a16:creationId xmlns:a16="http://schemas.microsoft.com/office/drawing/2014/main" id="{D98507CC-A998-448C-9598-70F37CEE257F}"/>
              </a:ext>
            </a:extLst>
          </p:cNvPr>
          <p:cNvGraphicFramePr>
            <a:graphicFrameLocks noGrp="1"/>
          </p:cNvGraphicFramePr>
          <p:nvPr>
            <p:extLst>
              <p:ext uri="{D42A27DB-BD31-4B8C-83A1-F6EECF244321}">
                <p14:modId xmlns:p14="http://schemas.microsoft.com/office/powerpoint/2010/main" val="680998633"/>
              </p:ext>
            </p:extLst>
          </p:nvPr>
        </p:nvGraphicFramePr>
        <p:xfrm>
          <a:off x="693812" y="2099712"/>
          <a:ext cx="10513168" cy="448056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144804021"/>
                    </a:ext>
                  </a:extLst>
                </a:gridCol>
                <a:gridCol w="4608512">
                  <a:extLst>
                    <a:ext uri="{9D8B030D-6E8A-4147-A177-3AD203B41FA5}">
                      <a16:colId xmlns:a16="http://schemas.microsoft.com/office/drawing/2014/main" val="1156305037"/>
                    </a:ext>
                  </a:extLst>
                </a:gridCol>
                <a:gridCol w="4032448">
                  <a:extLst>
                    <a:ext uri="{9D8B030D-6E8A-4147-A177-3AD203B41FA5}">
                      <a16:colId xmlns:a16="http://schemas.microsoft.com/office/drawing/2014/main" val="3861634211"/>
                    </a:ext>
                  </a:extLst>
                </a:gridCol>
              </a:tblGrid>
              <a:tr h="370840">
                <a:tc>
                  <a:txBody>
                    <a:bodyPr/>
                    <a:lstStyle/>
                    <a:p>
                      <a:r>
                        <a:rPr lang="es-MX" dirty="0"/>
                        <a:t>Actividad </a:t>
                      </a:r>
                    </a:p>
                  </a:txBody>
                  <a:tcPr/>
                </a:tc>
                <a:tc>
                  <a:txBody>
                    <a:bodyPr/>
                    <a:lstStyle/>
                    <a:p>
                      <a:r>
                        <a:rPr lang="es-MX" dirty="0"/>
                        <a:t>Riesgos </a:t>
                      </a:r>
                    </a:p>
                  </a:txBody>
                  <a:tcPr/>
                </a:tc>
                <a:tc>
                  <a:txBody>
                    <a:bodyPr/>
                    <a:lstStyle/>
                    <a:p>
                      <a:r>
                        <a:rPr lang="es-MX" dirty="0"/>
                        <a:t>Controles </a:t>
                      </a:r>
                    </a:p>
                  </a:txBody>
                  <a:tcPr/>
                </a:tc>
                <a:extLst>
                  <a:ext uri="{0D108BD9-81ED-4DB2-BD59-A6C34878D82A}">
                    <a16:rowId xmlns:a16="http://schemas.microsoft.com/office/drawing/2014/main" val="2710753325"/>
                  </a:ext>
                </a:extLst>
              </a:tr>
              <a:tr h="370840">
                <a:tc rowSpan="4">
                  <a:txBody>
                    <a:bodyPr/>
                    <a:lstStyle/>
                    <a:p>
                      <a:r>
                        <a:rPr lang="es-MX" dirty="0"/>
                        <a:t>Compras</a:t>
                      </a:r>
                    </a:p>
                  </a:txBody>
                  <a:tcPr/>
                </a:tc>
                <a:tc>
                  <a:txBody>
                    <a:bodyPr/>
                    <a:lstStyle/>
                    <a:p>
                      <a:r>
                        <a:rPr lang="es-MX" dirty="0"/>
                        <a:t>Aceptar o exigir dadivas para obtener un beneficio posterior o inmediato</a:t>
                      </a:r>
                    </a:p>
                  </a:txBody>
                  <a:tcPr/>
                </a:tc>
                <a:tc rowSpan="4">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MX" dirty="0"/>
                        <a:t>Política antisoborno</a:t>
                      </a:r>
                    </a:p>
                    <a:p>
                      <a:pPr marL="0" marR="0" lvl="0" indent="0" algn="l" defTabSz="1218987" rtl="0" eaLnBrk="1" fontAlgn="auto" latinLnBrk="0" hangingPunct="1">
                        <a:lnSpc>
                          <a:spcPct val="100000"/>
                        </a:lnSpc>
                        <a:spcBef>
                          <a:spcPts val="0"/>
                        </a:spcBef>
                        <a:spcAft>
                          <a:spcPts val="0"/>
                        </a:spcAft>
                        <a:buClrTx/>
                        <a:buSzTx/>
                        <a:buFontTx/>
                        <a:buNone/>
                        <a:tabLst/>
                        <a:defRPr/>
                      </a:pPr>
                      <a:r>
                        <a:rPr lang="es-MX" dirty="0"/>
                        <a:t>Código de conductas </a:t>
                      </a:r>
                    </a:p>
                    <a:p>
                      <a:r>
                        <a:rPr lang="es-MX" dirty="0"/>
                        <a:t>Reglamento de trabajo </a:t>
                      </a:r>
                    </a:p>
                    <a:p>
                      <a:r>
                        <a:rPr lang="es-MX" dirty="0"/>
                        <a:t>Capacitación del personal </a:t>
                      </a:r>
                    </a:p>
                    <a:p>
                      <a:r>
                        <a:rPr lang="es-MX" dirty="0"/>
                        <a:t>Procedimiento de compras </a:t>
                      </a:r>
                    </a:p>
                    <a:p>
                      <a:r>
                        <a:rPr lang="es-MX" dirty="0"/>
                        <a:t>Definir contratos </a:t>
                      </a:r>
                    </a:p>
                    <a:p>
                      <a:r>
                        <a:rPr lang="es-MX" dirty="0"/>
                        <a:t>Línea de denuncia </a:t>
                      </a:r>
                    </a:p>
                    <a:p>
                      <a:pPr marL="0" marR="0" lvl="0" indent="0" algn="l" defTabSz="1218987" rtl="0" eaLnBrk="1" fontAlgn="auto" latinLnBrk="0" hangingPunct="1">
                        <a:lnSpc>
                          <a:spcPct val="100000"/>
                        </a:lnSpc>
                        <a:spcBef>
                          <a:spcPts val="0"/>
                        </a:spcBef>
                        <a:spcAft>
                          <a:spcPts val="0"/>
                        </a:spcAft>
                        <a:buClrTx/>
                        <a:buSzTx/>
                        <a:buFontTx/>
                        <a:buNone/>
                        <a:tabLst/>
                        <a:defRPr/>
                      </a:pPr>
                      <a:r>
                        <a:rPr lang="es-MX" dirty="0"/>
                        <a:t>Auditoría interna y externas </a:t>
                      </a:r>
                    </a:p>
                    <a:p>
                      <a:endParaRPr lang="es-MX" dirty="0"/>
                    </a:p>
                  </a:txBody>
                  <a:tcPr/>
                </a:tc>
                <a:extLst>
                  <a:ext uri="{0D108BD9-81ED-4DB2-BD59-A6C34878D82A}">
                    <a16:rowId xmlns:a16="http://schemas.microsoft.com/office/drawing/2014/main" val="3763498140"/>
                  </a:ext>
                </a:extLst>
              </a:tr>
              <a:tr h="370840">
                <a:tc vMerge="1">
                  <a:txBody>
                    <a:bodyPr/>
                    <a:lstStyle/>
                    <a:p>
                      <a:endParaRPr lang="es-MX" dirty="0"/>
                    </a:p>
                  </a:txBody>
                  <a:tcPr/>
                </a:tc>
                <a:tc>
                  <a:txBody>
                    <a:bodyPr/>
                    <a:lstStyle/>
                    <a:p>
                      <a:r>
                        <a:rPr lang="es-MX" dirty="0"/>
                        <a:t>Trafico de influencias para comprar terrenos a bajo precio</a:t>
                      </a:r>
                    </a:p>
                  </a:txBody>
                  <a:tcPr/>
                </a:tc>
                <a:tc vMerge="1">
                  <a:txBody>
                    <a:bodyPr/>
                    <a:lstStyle/>
                    <a:p>
                      <a:endParaRPr lang="es-MX" dirty="0"/>
                    </a:p>
                  </a:txBody>
                  <a:tcPr/>
                </a:tc>
                <a:extLst>
                  <a:ext uri="{0D108BD9-81ED-4DB2-BD59-A6C34878D82A}">
                    <a16:rowId xmlns:a16="http://schemas.microsoft.com/office/drawing/2014/main" val="1903990942"/>
                  </a:ext>
                </a:extLst>
              </a:tr>
              <a:tr h="370840">
                <a:tc vMerge="1">
                  <a:txBody>
                    <a:bodyPr/>
                    <a:lstStyle/>
                    <a:p>
                      <a:endParaRPr lang="es-MX" dirty="0"/>
                    </a:p>
                  </a:txBody>
                  <a:tcPr/>
                </a:tc>
                <a:tc>
                  <a:txBody>
                    <a:bodyPr/>
                    <a:lstStyle/>
                    <a:p>
                      <a:r>
                        <a:rPr lang="es-MX" dirty="0"/>
                        <a:t>No establecer comparaciones en las compras para la selección de proveedores</a:t>
                      </a:r>
                    </a:p>
                  </a:txBody>
                  <a:tcPr/>
                </a:tc>
                <a:tc vMerge="1">
                  <a:txBody>
                    <a:bodyPr/>
                    <a:lstStyle/>
                    <a:p>
                      <a:endParaRPr lang="es-MX" dirty="0"/>
                    </a:p>
                  </a:txBody>
                  <a:tcPr/>
                </a:tc>
                <a:extLst>
                  <a:ext uri="{0D108BD9-81ED-4DB2-BD59-A6C34878D82A}">
                    <a16:rowId xmlns:a16="http://schemas.microsoft.com/office/drawing/2014/main" val="3093055255"/>
                  </a:ext>
                </a:extLst>
              </a:tr>
              <a:tr h="370840">
                <a:tc vMerge="1">
                  <a:txBody>
                    <a:bodyPr/>
                    <a:lstStyle/>
                    <a:p>
                      <a:endParaRPr lang="es-MX" dirty="0"/>
                    </a:p>
                  </a:txBody>
                  <a:tcPr/>
                </a:tc>
                <a:tc>
                  <a:txBody>
                    <a:bodyPr/>
                    <a:lstStyle/>
                    <a:p>
                      <a:r>
                        <a:rPr lang="es-MX" dirty="0"/>
                        <a:t>Sobornos a funcionarios para hacer trámites </a:t>
                      </a:r>
                    </a:p>
                  </a:txBody>
                  <a:tcPr/>
                </a:tc>
                <a:tc vMerge="1">
                  <a:txBody>
                    <a:bodyPr/>
                    <a:lstStyle/>
                    <a:p>
                      <a:endParaRPr lang="es-MX" dirty="0"/>
                    </a:p>
                  </a:txBody>
                  <a:tcPr/>
                </a:tc>
                <a:extLst>
                  <a:ext uri="{0D108BD9-81ED-4DB2-BD59-A6C34878D82A}">
                    <a16:rowId xmlns:a16="http://schemas.microsoft.com/office/drawing/2014/main" val="3793024956"/>
                  </a:ext>
                </a:extLst>
              </a:tr>
            </a:tbl>
          </a:graphicData>
        </a:graphic>
      </p:graphicFrame>
    </p:spTree>
    <p:extLst>
      <p:ext uri="{BB962C8B-B14F-4D97-AF65-F5344CB8AC3E}">
        <p14:creationId xmlns:p14="http://schemas.microsoft.com/office/powerpoint/2010/main" val="39004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E0D12-57A8-43D5-90B9-780832B5758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B19A37F-5117-4112-9AD8-65FE2B44098F}"/>
              </a:ext>
            </a:extLst>
          </p:cNvPr>
          <p:cNvSpPr>
            <a:spLocks noGrp="1"/>
          </p:cNvSpPr>
          <p:nvPr>
            <p:ph idx="1"/>
          </p:nvPr>
        </p:nvSpPr>
        <p:spPr/>
        <p:txBody>
          <a:bodyPr>
            <a:normAutofit/>
          </a:bodyPr>
          <a:lstStyle/>
          <a:p>
            <a:r>
              <a:rPr lang="es-MX" dirty="0"/>
              <a:t>Verificar que los regalos, la hospitalidad, las donaciones y los beneficios similares cumplan con la política. </a:t>
            </a:r>
          </a:p>
          <a:p>
            <a:r>
              <a:rPr lang="es-MX" dirty="0"/>
              <a:t>Implementar controles financieros, de adquisiciones y otros controles comerciales apropiados para ayudar a prevenir el riesgo de soborno. </a:t>
            </a:r>
          </a:p>
          <a:p>
            <a:r>
              <a:rPr lang="es-MX" dirty="0"/>
              <a:t>Implementar informes y procedimientos de denuncia. </a:t>
            </a:r>
          </a:p>
          <a:p>
            <a:r>
              <a:rPr lang="es-MX" dirty="0"/>
              <a:t>Investigar y tratar adecuadamente cualquier soborno real o sospechado.</a:t>
            </a:r>
          </a:p>
        </p:txBody>
      </p:sp>
    </p:spTree>
    <p:extLst>
      <p:ext uri="{BB962C8B-B14F-4D97-AF65-F5344CB8AC3E}">
        <p14:creationId xmlns:p14="http://schemas.microsoft.com/office/powerpoint/2010/main" val="1297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0E02D0-7CCD-434D-B7E6-B335BE2CAD1C}"/>
              </a:ext>
            </a:extLst>
          </p:cNvPr>
          <p:cNvPicPr>
            <a:picLocks noChangeAspect="1"/>
          </p:cNvPicPr>
          <p:nvPr/>
        </p:nvPicPr>
        <p:blipFill rotWithShape="1">
          <a:blip r:embed="rId2"/>
          <a:srcRect l="29945" t="9989" r="30944" b="2210"/>
          <a:stretch/>
        </p:blipFill>
        <p:spPr>
          <a:xfrm>
            <a:off x="1744351" y="419099"/>
            <a:ext cx="4608512" cy="6019801"/>
          </a:xfrm>
          <a:prstGeom prst="rect">
            <a:avLst/>
          </a:prstGeom>
        </p:spPr>
      </p:pic>
      <p:sp>
        <p:nvSpPr>
          <p:cNvPr id="10" name="CuadroTexto 9">
            <a:extLst>
              <a:ext uri="{FF2B5EF4-FFF2-40B4-BE49-F238E27FC236}">
                <a16:creationId xmlns:a16="http://schemas.microsoft.com/office/drawing/2014/main" id="{29FF149C-0170-4718-85DA-4262E3ED65F1}"/>
              </a:ext>
            </a:extLst>
          </p:cNvPr>
          <p:cNvSpPr txBox="1"/>
          <p:nvPr/>
        </p:nvSpPr>
        <p:spPr>
          <a:xfrm>
            <a:off x="7030516" y="2420888"/>
            <a:ext cx="2592288" cy="1200329"/>
          </a:xfrm>
          <a:prstGeom prst="rect">
            <a:avLst/>
          </a:prstGeom>
          <a:noFill/>
        </p:spPr>
        <p:txBody>
          <a:bodyPr wrap="square" rtlCol="0">
            <a:spAutoFit/>
          </a:bodyPr>
          <a:lstStyle/>
          <a:p>
            <a:r>
              <a:rPr lang="es-MX" dirty="0"/>
              <a:t>SMETA en la lucha antisoborno y anticorrupción </a:t>
            </a:r>
          </a:p>
        </p:txBody>
      </p:sp>
    </p:spTree>
    <p:extLst>
      <p:ext uri="{BB962C8B-B14F-4D97-AF65-F5344CB8AC3E}">
        <p14:creationId xmlns:p14="http://schemas.microsoft.com/office/powerpoint/2010/main" val="37433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3D070-0F97-4DA5-9E86-8013D08CFA50}"/>
              </a:ext>
            </a:extLst>
          </p:cNvPr>
          <p:cNvSpPr>
            <a:spLocks noGrp="1"/>
          </p:cNvSpPr>
          <p:nvPr>
            <p:ph type="title"/>
          </p:nvPr>
        </p:nvSpPr>
        <p:spPr/>
        <p:txBody>
          <a:bodyPr/>
          <a:lstStyle/>
          <a:p>
            <a:r>
              <a:rPr lang="es-MX" dirty="0"/>
              <a:t>SMETA y sus acciones antisoborno </a:t>
            </a:r>
          </a:p>
        </p:txBody>
      </p:sp>
      <p:sp>
        <p:nvSpPr>
          <p:cNvPr id="3" name="Marcador de contenido 2">
            <a:extLst>
              <a:ext uri="{FF2B5EF4-FFF2-40B4-BE49-F238E27FC236}">
                <a16:creationId xmlns:a16="http://schemas.microsoft.com/office/drawing/2014/main" id="{03BDA579-509C-497E-AA19-CD59C5A3D782}"/>
              </a:ext>
            </a:extLst>
          </p:cNvPr>
          <p:cNvSpPr>
            <a:spLocks noGrp="1"/>
          </p:cNvSpPr>
          <p:nvPr>
            <p:ph idx="1"/>
          </p:nvPr>
        </p:nvSpPr>
        <p:spPr/>
        <p:txBody>
          <a:bodyPr>
            <a:normAutofit lnSpcReduction="10000"/>
          </a:bodyPr>
          <a:lstStyle/>
          <a:p>
            <a:r>
              <a:rPr lang="es-MX" dirty="0"/>
              <a:t>Código de ética empresarial </a:t>
            </a:r>
          </a:p>
          <a:p>
            <a:r>
              <a:rPr lang="es-MX" dirty="0"/>
              <a:t>Como mínimo, los negocios deben cumplir con los requerimientos de las leyes locales y nacionales sobre el soborno, corrupción, u otras Prácticas Empresariales no éticas.</a:t>
            </a:r>
          </a:p>
          <a:p>
            <a:r>
              <a:rPr lang="es-MX" dirty="0"/>
              <a:t>Los negocios deberían contar con política de Ética Empresarial sobre el soborno, corrupción, u otras Prácticas Empresariales no éticas</a:t>
            </a:r>
          </a:p>
          <a:p>
            <a:r>
              <a:rPr lang="es-MX" dirty="0"/>
              <a:t>La política incluye los asuntos de soborno (regalos excesivos y entretención), conflictos de interés, donaciones de caridad, pagos de facilitación, contribuciones políticas;</a:t>
            </a:r>
          </a:p>
        </p:txBody>
      </p:sp>
    </p:spTree>
    <p:extLst>
      <p:ext uri="{BB962C8B-B14F-4D97-AF65-F5344CB8AC3E}">
        <p14:creationId xmlns:p14="http://schemas.microsoft.com/office/powerpoint/2010/main" val="27231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04BB9-B92C-4565-9262-01798EDDB36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044C7E4-CCEE-4A71-B7C6-9667806D92F8}"/>
              </a:ext>
            </a:extLst>
          </p:cNvPr>
          <p:cNvSpPr>
            <a:spLocks noGrp="1"/>
          </p:cNvSpPr>
          <p:nvPr>
            <p:ph idx="1"/>
          </p:nvPr>
        </p:nvSpPr>
        <p:spPr/>
        <p:txBody>
          <a:bodyPr/>
          <a:lstStyle/>
          <a:p>
            <a:r>
              <a:rPr lang="es-MX" dirty="0"/>
              <a:t>Establecer requisitos </a:t>
            </a:r>
            <a:r>
              <a:rPr lang="es-MX" dirty="0" err="1"/>
              <a:t>anti-soborno</a:t>
            </a:r>
            <a:r>
              <a:rPr lang="es-MX" dirty="0"/>
              <a:t> y anticorrupción especificados en los contratos con los reclutadores y proveedores.</a:t>
            </a:r>
          </a:p>
          <a:p>
            <a:r>
              <a:rPr lang="es-MX" dirty="0"/>
              <a:t>Los trabajadores conocen los procedimientos disciplinarios en caso de ser encontrados realizando prácticas empresariales no éticas, por ej. el soborno o corrupción.</a:t>
            </a:r>
          </a:p>
          <a:p>
            <a:r>
              <a:rPr lang="es-MX" dirty="0"/>
              <a:t>Los trabajadores/empleados relevantes reciben capacitación sobre cómo evitar y abordar el soborno y corrupción- saben qué hacer si se les ofrecen incentivos personales para el negocio, es decir, sobornos</a:t>
            </a:r>
          </a:p>
        </p:txBody>
      </p:sp>
    </p:spTree>
    <p:extLst>
      <p:ext uri="{BB962C8B-B14F-4D97-AF65-F5344CB8AC3E}">
        <p14:creationId xmlns:p14="http://schemas.microsoft.com/office/powerpoint/2010/main" val="26684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5ADE787-8DED-4E01-A9DD-D90C64424570}"/>
              </a:ext>
            </a:extLst>
          </p:cNvPr>
          <p:cNvSpPr>
            <a:spLocks noGrp="1"/>
          </p:cNvSpPr>
          <p:nvPr>
            <p:ph type="title"/>
          </p:nvPr>
        </p:nvSpPr>
        <p:spPr/>
        <p:txBody>
          <a:bodyPr/>
          <a:lstStyle/>
          <a:p>
            <a:r>
              <a:rPr lang="es-MX" dirty="0"/>
              <a:t>Otras propuestas </a:t>
            </a:r>
          </a:p>
        </p:txBody>
      </p:sp>
      <p:sp>
        <p:nvSpPr>
          <p:cNvPr id="5" name="Marcador de texto 4">
            <a:extLst>
              <a:ext uri="{FF2B5EF4-FFF2-40B4-BE49-F238E27FC236}">
                <a16:creationId xmlns:a16="http://schemas.microsoft.com/office/drawing/2014/main" id="{13D0172D-261E-478A-84E1-9BA63C529314}"/>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88170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522DB5F-6519-4ACC-B585-2CB9B56794F0}"/>
              </a:ext>
            </a:extLst>
          </p:cNvPr>
          <p:cNvSpPr>
            <a:spLocks noGrp="1"/>
          </p:cNvSpPr>
          <p:nvPr>
            <p:ph type="title"/>
          </p:nvPr>
        </p:nvSpPr>
        <p:spPr/>
        <p:txBody>
          <a:bodyPr/>
          <a:lstStyle/>
          <a:p>
            <a:endParaRPr lang="es-MX"/>
          </a:p>
        </p:txBody>
      </p:sp>
      <p:sp>
        <p:nvSpPr>
          <p:cNvPr id="4" name="Marcador de contenido 3">
            <a:extLst>
              <a:ext uri="{FF2B5EF4-FFF2-40B4-BE49-F238E27FC236}">
                <a16:creationId xmlns:a16="http://schemas.microsoft.com/office/drawing/2014/main" id="{1E85C3F7-237A-478A-ABDF-87DEF62F141C}"/>
              </a:ext>
            </a:extLst>
          </p:cNvPr>
          <p:cNvSpPr>
            <a:spLocks noGrp="1"/>
          </p:cNvSpPr>
          <p:nvPr>
            <p:ph idx="1"/>
          </p:nvPr>
        </p:nvSpPr>
        <p:spPr/>
        <p:txBody>
          <a:bodyPr>
            <a:normAutofit/>
          </a:bodyPr>
          <a:lstStyle/>
          <a:p>
            <a:r>
              <a:rPr lang="es-MX" dirty="0"/>
              <a:t>Kramer (1982) definió el crimen corporativo como “conductas ilegales y/o socialmente dañinas que resultan de la toma deliberada de decisiones por parte de ejecutivos corporativos de acuerdo con los objetivos operativos de sus organizaciones”. </a:t>
            </a:r>
          </a:p>
          <a:p>
            <a:r>
              <a:rPr lang="es-MX" dirty="0"/>
              <a:t>Young (1985) … que los delitos corporativos son cometidos por el deseo de poder, crecimiento y control y … son de naturaleza estructural. </a:t>
            </a:r>
          </a:p>
        </p:txBody>
      </p:sp>
      <p:sp>
        <p:nvSpPr>
          <p:cNvPr id="5" name="CuadroTexto 4">
            <a:extLst>
              <a:ext uri="{FF2B5EF4-FFF2-40B4-BE49-F238E27FC236}">
                <a16:creationId xmlns:a16="http://schemas.microsoft.com/office/drawing/2014/main" id="{989C93C0-EB60-49C7-BAA1-998718E88D9B}"/>
              </a:ext>
            </a:extLst>
          </p:cNvPr>
          <p:cNvSpPr txBox="1"/>
          <p:nvPr/>
        </p:nvSpPr>
        <p:spPr>
          <a:xfrm>
            <a:off x="7966620" y="4657635"/>
            <a:ext cx="3579387" cy="1200329"/>
          </a:xfrm>
          <a:prstGeom prst="rect">
            <a:avLst/>
          </a:prstGeom>
          <a:noFill/>
        </p:spPr>
        <p:txBody>
          <a:bodyPr wrap="square" rtlCol="0">
            <a:spAutoFit/>
          </a:bodyPr>
          <a:lstStyle/>
          <a:p>
            <a:r>
              <a:rPr lang="es-MX" dirty="0"/>
              <a:t>Fuente: </a:t>
            </a:r>
            <a:r>
              <a:rPr lang="es-MX" dirty="0">
                <a:hlinkClick r:id="rId2"/>
              </a:rPr>
              <a:t>http://old.clad.org/portal/publicaciones-</a:t>
            </a:r>
            <a:endParaRPr lang="es-MX" dirty="0"/>
          </a:p>
        </p:txBody>
      </p:sp>
    </p:spTree>
    <p:extLst>
      <p:ext uri="{BB962C8B-B14F-4D97-AF65-F5344CB8AC3E}">
        <p14:creationId xmlns:p14="http://schemas.microsoft.com/office/powerpoint/2010/main" val="3755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0F42A0-E073-4369-B3A6-D7F89DCBAA9C}"/>
              </a:ext>
            </a:extLst>
          </p:cNvPr>
          <p:cNvPicPr>
            <a:picLocks noChangeAspect="1"/>
          </p:cNvPicPr>
          <p:nvPr/>
        </p:nvPicPr>
        <p:blipFill>
          <a:blip r:embed="rId2"/>
          <a:stretch>
            <a:fillRect/>
          </a:stretch>
        </p:blipFill>
        <p:spPr>
          <a:xfrm>
            <a:off x="1269876" y="548680"/>
            <a:ext cx="3888432" cy="5125660"/>
          </a:xfrm>
          <a:prstGeom prst="rect">
            <a:avLst/>
          </a:prstGeom>
          <a:ln>
            <a:solidFill>
              <a:schemeClr val="tx1"/>
            </a:solidFill>
          </a:ln>
        </p:spPr>
      </p:pic>
      <p:sp>
        <p:nvSpPr>
          <p:cNvPr id="8" name="CuadroTexto 7">
            <a:extLst>
              <a:ext uri="{FF2B5EF4-FFF2-40B4-BE49-F238E27FC236}">
                <a16:creationId xmlns:a16="http://schemas.microsoft.com/office/drawing/2014/main" id="{8B698539-D67F-436C-BE71-C12B98E0003A}"/>
              </a:ext>
            </a:extLst>
          </p:cNvPr>
          <p:cNvSpPr txBox="1"/>
          <p:nvPr/>
        </p:nvSpPr>
        <p:spPr>
          <a:xfrm>
            <a:off x="5950396" y="1034018"/>
            <a:ext cx="4240875" cy="4154984"/>
          </a:xfrm>
          <a:prstGeom prst="rect">
            <a:avLst/>
          </a:prstGeom>
          <a:noFill/>
        </p:spPr>
        <p:txBody>
          <a:bodyPr wrap="square" rtlCol="0">
            <a:spAutoFit/>
          </a:bodyPr>
          <a:lstStyle/>
          <a:p>
            <a:r>
              <a:rPr lang="es-MX" dirty="0"/>
              <a:t>La OCDE, UNODC y el Banco Mundial confían en que este manual sea un recurso útil no solo para las empresas localizadas en los países del G20, sino también para todas las compañías que reconocen la necesidad de desarrollar una ética anticorrupción y unos programas de cumplimiento fuertes. </a:t>
            </a:r>
          </a:p>
        </p:txBody>
      </p:sp>
    </p:spTree>
    <p:extLst>
      <p:ext uri="{BB962C8B-B14F-4D97-AF65-F5344CB8AC3E}">
        <p14:creationId xmlns:p14="http://schemas.microsoft.com/office/powerpoint/2010/main" val="3424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527D3-FAD5-4667-BEC0-1888EA235FE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9FC1513-01B8-4166-9A11-906AFA76706A}"/>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388B957-0F3E-492A-9C74-F9A4FBEACC3D}"/>
              </a:ext>
            </a:extLst>
          </p:cNvPr>
          <p:cNvPicPr>
            <a:picLocks noChangeAspect="1"/>
          </p:cNvPicPr>
          <p:nvPr/>
        </p:nvPicPr>
        <p:blipFill>
          <a:blip r:embed="rId2"/>
          <a:stretch>
            <a:fillRect/>
          </a:stretch>
        </p:blipFill>
        <p:spPr>
          <a:xfrm>
            <a:off x="-1" y="893"/>
            <a:ext cx="12188825" cy="6856214"/>
          </a:xfrm>
          <a:prstGeom prst="rect">
            <a:avLst/>
          </a:prstGeom>
        </p:spPr>
      </p:pic>
    </p:spTree>
    <p:extLst>
      <p:ext uri="{BB962C8B-B14F-4D97-AF65-F5344CB8AC3E}">
        <p14:creationId xmlns:p14="http://schemas.microsoft.com/office/powerpoint/2010/main" val="17358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5B6D645-9E7F-4969-9852-02C69ADB7A3A}"/>
              </a:ext>
            </a:extLst>
          </p:cNvPr>
          <p:cNvPicPr>
            <a:picLocks noChangeAspect="1"/>
          </p:cNvPicPr>
          <p:nvPr/>
        </p:nvPicPr>
        <p:blipFill rotWithShape="1">
          <a:blip r:embed="rId2"/>
          <a:srcRect l="33083" t="10606" r="34425" b="6424"/>
          <a:stretch/>
        </p:blipFill>
        <p:spPr>
          <a:xfrm>
            <a:off x="1413892" y="477260"/>
            <a:ext cx="3960440" cy="5688633"/>
          </a:xfrm>
          <a:prstGeom prst="rect">
            <a:avLst/>
          </a:prstGeom>
        </p:spPr>
      </p:pic>
      <p:sp>
        <p:nvSpPr>
          <p:cNvPr id="8" name="CuadroTexto 7">
            <a:extLst>
              <a:ext uri="{FF2B5EF4-FFF2-40B4-BE49-F238E27FC236}">
                <a16:creationId xmlns:a16="http://schemas.microsoft.com/office/drawing/2014/main" id="{A18E7911-795B-4B1B-87DA-6332C3B8F8FF}"/>
              </a:ext>
            </a:extLst>
          </p:cNvPr>
          <p:cNvSpPr txBox="1"/>
          <p:nvPr/>
        </p:nvSpPr>
        <p:spPr>
          <a:xfrm>
            <a:off x="5662364" y="908720"/>
            <a:ext cx="5976664" cy="5262979"/>
          </a:xfrm>
          <a:prstGeom prst="rect">
            <a:avLst/>
          </a:prstGeom>
          <a:noFill/>
        </p:spPr>
        <p:txBody>
          <a:bodyPr wrap="square" rtlCol="0">
            <a:spAutoFit/>
          </a:bodyPr>
          <a:lstStyle/>
          <a:p>
            <a:r>
              <a:rPr lang="es-MX" dirty="0"/>
              <a:t>Esta edición se propone …el proceso mediante el cual las empresas pequeñas y medianas pueden desarrollar un programa adecuado para luchar contra el soborno, en función de su tamaño y recursos. Combatir el soborno es una buena práctica comercial. Puede ayudar a forjar la reputación, en especial de cara a los clientes, y también puede reducir riesgos. Construyendo una cultura antisoborno fuerte, las PYMES lograrán desafiar y resistir con éxito al soborno.</a:t>
            </a:r>
          </a:p>
          <a:p>
            <a:r>
              <a:rPr lang="es-MX" dirty="0" err="1"/>
              <a:t>Jermyn</a:t>
            </a:r>
            <a:r>
              <a:rPr lang="es-MX" dirty="0"/>
              <a:t> Brooks Director, Programa de Sector Privado </a:t>
            </a:r>
            <a:r>
              <a:rPr lang="es-MX" dirty="0" err="1"/>
              <a:t>Transparency</a:t>
            </a:r>
            <a:r>
              <a:rPr lang="es-MX" dirty="0"/>
              <a:t> International</a:t>
            </a:r>
          </a:p>
        </p:txBody>
      </p:sp>
    </p:spTree>
    <p:extLst>
      <p:ext uri="{BB962C8B-B14F-4D97-AF65-F5344CB8AC3E}">
        <p14:creationId xmlns:p14="http://schemas.microsoft.com/office/powerpoint/2010/main" val="38921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5CF2C-C416-4254-956B-BD4EBDF2A498}"/>
              </a:ext>
            </a:extLst>
          </p:cNvPr>
          <p:cNvSpPr>
            <a:spLocks noGrp="1"/>
          </p:cNvSpPr>
          <p:nvPr>
            <p:ph type="title"/>
          </p:nvPr>
        </p:nvSpPr>
        <p:spPr/>
        <p:txBody>
          <a:bodyPr/>
          <a:lstStyle/>
          <a:p>
            <a:endParaRPr lang="es-MX"/>
          </a:p>
        </p:txBody>
      </p:sp>
      <p:sp>
        <p:nvSpPr>
          <p:cNvPr id="3" name="CuadroTexto 2">
            <a:extLst>
              <a:ext uri="{FF2B5EF4-FFF2-40B4-BE49-F238E27FC236}">
                <a16:creationId xmlns:a16="http://schemas.microsoft.com/office/drawing/2014/main" id="{2842B53D-F915-4D72-AF6A-43763CA05A3A}"/>
              </a:ext>
            </a:extLst>
          </p:cNvPr>
          <p:cNvSpPr txBox="1"/>
          <p:nvPr/>
        </p:nvSpPr>
        <p:spPr>
          <a:xfrm>
            <a:off x="2710036" y="2852936"/>
            <a:ext cx="7200800" cy="461665"/>
          </a:xfrm>
          <a:prstGeom prst="rect">
            <a:avLst/>
          </a:prstGeom>
          <a:noFill/>
        </p:spPr>
        <p:txBody>
          <a:bodyPr wrap="square" rtlCol="0">
            <a:spAutoFit/>
          </a:bodyPr>
          <a:lstStyle/>
          <a:p>
            <a:r>
              <a:rPr lang="es-MX">
                <a:hlinkClick r:id="rId2"/>
              </a:rPr>
              <a:t>https://www.youtube.com/watch?v=581l0paRFCU</a:t>
            </a:r>
            <a:endParaRPr lang="es-MX"/>
          </a:p>
        </p:txBody>
      </p:sp>
    </p:spTree>
    <p:extLst>
      <p:ext uri="{BB962C8B-B14F-4D97-AF65-F5344CB8AC3E}">
        <p14:creationId xmlns:p14="http://schemas.microsoft.com/office/powerpoint/2010/main" val="20003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1763FC1-3E17-4DFD-8265-2C2F9651CCB0}"/>
              </a:ext>
            </a:extLst>
          </p:cNvPr>
          <p:cNvSpPr>
            <a:spLocks noGrp="1"/>
          </p:cNvSpPr>
          <p:nvPr>
            <p:ph type="title"/>
          </p:nvPr>
        </p:nvSpPr>
        <p:spPr/>
        <p:txBody>
          <a:bodyPr/>
          <a:lstStyle/>
          <a:p>
            <a:r>
              <a:rPr lang="es-MX" dirty="0"/>
              <a:t>Gracias </a:t>
            </a:r>
          </a:p>
        </p:txBody>
      </p:sp>
      <p:sp>
        <p:nvSpPr>
          <p:cNvPr id="5" name="Marcador de texto 4">
            <a:extLst>
              <a:ext uri="{FF2B5EF4-FFF2-40B4-BE49-F238E27FC236}">
                <a16:creationId xmlns:a16="http://schemas.microsoft.com/office/drawing/2014/main" id="{C2B63993-CFD6-426D-A2C4-416225EC6D2C}"/>
              </a:ext>
            </a:extLst>
          </p:cNvPr>
          <p:cNvSpPr>
            <a:spLocks noGrp="1"/>
          </p:cNvSpPr>
          <p:nvPr>
            <p:ph type="body" idx="1"/>
          </p:nvPr>
        </p:nvSpPr>
        <p:spPr/>
        <p:txBody>
          <a:bodyPr/>
          <a:lstStyle/>
          <a:p>
            <a:r>
              <a:rPr lang="es-MX" dirty="0">
                <a:hlinkClick r:id="rId2"/>
              </a:rPr>
              <a:t>normaolmedo@yahoo.com</a:t>
            </a:r>
            <a:r>
              <a:rPr lang="es-MX" dirty="0"/>
              <a:t> </a:t>
            </a:r>
          </a:p>
        </p:txBody>
      </p:sp>
    </p:spTree>
    <p:extLst>
      <p:ext uri="{BB962C8B-B14F-4D97-AF65-F5344CB8AC3E}">
        <p14:creationId xmlns:p14="http://schemas.microsoft.com/office/powerpoint/2010/main" val="56793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6F3E5-B22C-4119-9172-C490D988772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DF14FD7-838B-4458-8185-0B1BADCF994A}"/>
              </a:ext>
            </a:extLst>
          </p:cNvPr>
          <p:cNvSpPr>
            <a:spLocks noGrp="1"/>
          </p:cNvSpPr>
          <p:nvPr>
            <p:ph idx="1"/>
          </p:nvPr>
        </p:nvSpPr>
        <p:spPr>
          <a:xfrm>
            <a:off x="1218882" y="1127284"/>
            <a:ext cx="9751060" cy="4831432"/>
          </a:xfrm>
        </p:spPr>
        <p:txBody>
          <a:bodyPr>
            <a:normAutofit fontScale="92500" lnSpcReduction="10000"/>
          </a:bodyPr>
          <a:lstStyle/>
          <a:p>
            <a:pPr marL="0" indent="0">
              <a:buNone/>
            </a:pPr>
            <a:endParaRPr lang="es-MX" dirty="0"/>
          </a:p>
          <a:p>
            <a:r>
              <a:rPr lang="es-MX" dirty="0"/>
              <a:t>Los delitos corporativos cubren una variedad de áreas, desde esquemas de precios y fraude hasta casos de responsabilidad penal y escenarios en los que las acciones corporativas resultan en una </a:t>
            </a:r>
            <a:r>
              <a:rPr lang="es-MX" dirty="0">
                <a:solidFill>
                  <a:schemeClr val="accent4"/>
                </a:solidFill>
              </a:rPr>
              <a:t>grave degradación ambiental o pérdida de negocios</a:t>
            </a:r>
            <a:r>
              <a:rPr lang="es-MX" dirty="0"/>
              <a:t>. </a:t>
            </a:r>
            <a:r>
              <a:rPr lang="es-MX" dirty="0" err="1"/>
              <a:t>Braswell</a:t>
            </a:r>
            <a:r>
              <a:rPr lang="es-MX" dirty="0"/>
              <a:t> ...[et al] (2015) </a:t>
            </a:r>
          </a:p>
          <a:p>
            <a:r>
              <a:rPr lang="es-MX" dirty="0"/>
              <a:t>Davies ...[et al] (2017) también señalan que el fraude corporativo puede tomar la forma de soborno corporativo, evasión de impuestos, venta de productos y servicios financieros inapropiados y prácticas anticompetitivas como precios o acuerdos. Asimismo, mencionan que existen crímenes corporativos que atentan contra </a:t>
            </a:r>
            <a:r>
              <a:rPr lang="es-MX" dirty="0">
                <a:solidFill>
                  <a:schemeClr val="accent4"/>
                </a:solidFill>
              </a:rPr>
              <a:t>la seguridad, los consumidores y el ambiente. </a:t>
            </a:r>
          </a:p>
        </p:txBody>
      </p:sp>
      <p:sp>
        <p:nvSpPr>
          <p:cNvPr id="4" name="CuadroTexto 3">
            <a:extLst>
              <a:ext uri="{FF2B5EF4-FFF2-40B4-BE49-F238E27FC236}">
                <a16:creationId xmlns:a16="http://schemas.microsoft.com/office/drawing/2014/main" id="{24B66C16-F22B-40BE-998F-025E186ACBA9}"/>
              </a:ext>
            </a:extLst>
          </p:cNvPr>
          <p:cNvSpPr txBox="1"/>
          <p:nvPr/>
        </p:nvSpPr>
        <p:spPr>
          <a:xfrm>
            <a:off x="7966620" y="5638199"/>
            <a:ext cx="3579387" cy="1200329"/>
          </a:xfrm>
          <a:prstGeom prst="rect">
            <a:avLst/>
          </a:prstGeom>
          <a:noFill/>
        </p:spPr>
        <p:txBody>
          <a:bodyPr wrap="square" rtlCol="0">
            <a:spAutoFit/>
          </a:bodyPr>
          <a:lstStyle/>
          <a:p>
            <a:r>
              <a:rPr lang="es-MX" dirty="0"/>
              <a:t>Fuente: </a:t>
            </a:r>
            <a:r>
              <a:rPr lang="es-MX" dirty="0">
                <a:hlinkClick r:id="rId2"/>
              </a:rPr>
              <a:t>http://old.clad.org/portal/publicaciones-</a:t>
            </a:r>
            <a:endParaRPr lang="es-MX" dirty="0"/>
          </a:p>
        </p:txBody>
      </p:sp>
    </p:spTree>
    <p:extLst>
      <p:ext uri="{BB962C8B-B14F-4D97-AF65-F5344CB8AC3E}">
        <p14:creationId xmlns:p14="http://schemas.microsoft.com/office/powerpoint/2010/main" val="29776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791290-6A02-47BA-B8FA-4886A7060FF9}"/>
              </a:ext>
            </a:extLst>
          </p:cNvPr>
          <p:cNvPicPr>
            <a:picLocks noChangeAspect="1"/>
          </p:cNvPicPr>
          <p:nvPr/>
        </p:nvPicPr>
        <p:blipFill>
          <a:blip r:embed="rId2"/>
          <a:stretch>
            <a:fillRect/>
          </a:stretch>
        </p:blipFill>
        <p:spPr>
          <a:xfrm>
            <a:off x="-1" y="893"/>
            <a:ext cx="12188825" cy="6856214"/>
          </a:xfrm>
          <a:prstGeom prst="rect">
            <a:avLst/>
          </a:prstGeom>
        </p:spPr>
      </p:pic>
      <p:sp>
        <p:nvSpPr>
          <p:cNvPr id="5" name="CuadroTexto 4">
            <a:extLst>
              <a:ext uri="{FF2B5EF4-FFF2-40B4-BE49-F238E27FC236}">
                <a16:creationId xmlns:a16="http://schemas.microsoft.com/office/drawing/2014/main" id="{350550A8-5A73-4985-A237-9165C009D3F3}"/>
              </a:ext>
            </a:extLst>
          </p:cNvPr>
          <p:cNvSpPr txBox="1"/>
          <p:nvPr/>
        </p:nvSpPr>
        <p:spPr>
          <a:xfrm>
            <a:off x="621804" y="2420888"/>
            <a:ext cx="1368152" cy="461665"/>
          </a:xfrm>
          <a:prstGeom prst="rect">
            <a:avLst/>
          </a:prstGeom>
          <a:noFill/>
        </p:spPr>
        <p:txBody>
          <a:bodyPr wrap="square" rtlCol="0">
            <a:spAutoFit/>
          </a:bodyPr>
          <a:lstStyle/>
          <a:p>
            <a:endParaRPr lang="es-MX" dirty="0"/>
          </a:p>
        </p:txBody>
      </p:sp>
      <p:sp>
        <p:nvSpPr>
          <p:cNvPr id="6" name="CuadroTexto 5">
            <a:extLst>
              <a:ext uri="{FF2B5EF4-FFF2-40B4-BE49-F238E27FC236}">
                <a16:creationId xmlns:a16="http://schemas.microsoft.com/office/drawing/2014/main" id="{C07DF8D4-E603-4F33-92BE-FBF73D58A9DB}"/>
              </a:ext>
            </a:extLst>
          </p:cNvPr>
          <p:cNvSpPr txBox="1"/>
          <p:nvPr/>
        </p:nvSpPr>
        <p:spPr>
          <a:xfrm>
            <a:off x="621804" y="2132856"/>
            <a:ext cx="2088232" cy="1938992"/>
          </a:xfrm>
          <a:prstGeom prst="rect">
            <a:avLst/>
          </a:prstGeom>
          <a:noFill/>
        </p:spPr>
        <p:txBody>
          <a:bodyPr wrap="square" rtlCol="0">
            <a:spAutoFit/>
          </a:bodyPr>
          <a:lstStyle/>
          <a:p>
            <a:r>
              <a:rPr lang="es-MX" dirty="0"/>
              <a:t>Informe Transparencia Internacional del 29 de enero de 2019 </a:t>
            </a:r>
          </a:p>
        </p:txBody>
      </p:sp>
      <p:sp>
        <p:nvSpPr>
          <p:cNvPr id="7" name="CuadroTexto 6">
            <a:extLst>
              <a:ext uri="{FF2B5EF4-FFF2-40B4-BE49-F238E27FC236}">
                <a16:creationId xmlns:a16="http://schemas.microsoft.com/office/drawing/2014/main" id="{5F299A5D-6BE5-4A7C-8741-E1F40F9A9A01}"/>
              </a:ext>
            </a:extLst>
          </p:cNvPr>
          <p:cNvSpPr txBox="1"/>
          <p:nvPr/>
        </p:nvSpPr>
        <p:spPr>
          <a:xfrm>
            <a:off x="9550796" y="2420888"/>
            <a:ext cx="2160240" cy="1569660"/>
          </a:xfrm>
          <a:prstGeom prst="rect">
            <a:avLst/>
          </a:prstGeom>
          <a:noFill/>
        </p:spPr>
        <p:txBody>
          <a:bodyPr wrap="square" rtlCol="0">
            <a:spAutoFit/>
          </a:bodyPr>
          <a:lstStyle/>
          <a:p>
            <a:r>
              <a:rPr lang="es-MX" dirty="0">
                <a:hlinkClick r:id="rId3"/>
              </a:rPr>
              <a:t>https://www.youtube.com/watch?v=xO2AWSSFx2o</a:t>
            </a:r>
            <a:endParaRPr lang="es-MX" dirty="0"/>
          </a:p>
        </p:txBody>
      </p:sp>
    </p:spTree>
    <p:extLst>
      <p:ext uri="{BB962C8B-B14F-4D97-AF65-F5344CB8AC3E}">
        <p14:creationId xmlns:p14="http://schemas.microsoft.com/office/powerpoint/2010/main" val="109358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81B3A6-6801-4488-810C-DBE8B5C32623}"/>
              </a:ext>
            </a:extLst>
          </p:cNvPr>
          <p:cNvPicPr>
            <a:picLocks noChangeAspect="1"/>
          </p:cNvPicPr>
          <p:nvPr/>
        </p:nvPicPr>
        <p:blipFill rotWithShape="1">
          <a:blip r:embed="rId2"/>
          <a:srcRect l="6283" t="3151" r="13372" b="7577"/>
          <a:stretch/>
        </p:blipFill>
        <p:spPr>
          <a:xfrm>
            <a:off x="765820" y="-99392"/>
            <a:ext cx="9793089" cy="6120680"/>
          </a:xfrm>
          <a:prstGeom prst="rect">
            <a:avLst/>
          </a:prstGeom>
        </p:spPr>
      </p:pic>
      <p:sp>
        <p:nvSpPr>
          <p:cNvPr id="3" name="Rectángulo 2">
            <a:extLst>
              <a:ext uri="{FF2B5EF4-FFF2-40B4-BE49-F238E27FC236}">
                <a16:creationId xmlns:a16="http://schemas.microsoft.com/office/drawing/2014/main" id="{345DE13E-A930-4EF2-B33D-1F4F88372677}"/>
              </a:ext>
            </a:extLst>
          </p:cNvPr>
          <p:cNvSpPr/>
          <p:nvPr/>
        </p:nvSpPr>
        <p:spPr>
          <a:xfrm>
            <a:off x="3185649" y="5064966"/>
            <a:ext cx="1152128" cy="2880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1F92074C-1AFE-4370-8A75-8014CAB573FC}"/>
              </a:ext>
            </a:extLst>
          </p:cNvPr>
          <p:cNvSpPr txBox="1"/>
          <p:nvPr/>
        </p:nvSpPr>
        <p:spPr>
          <a:xfrm>
            <a:off x="3430116" y="6010892"/>
            <a:ext cx="3174856" cy="461665"/>
          </a:xfrm>
          <a:prstGeom prst="rect">
            <a:avLst/>
          </a:prstGeom>
          <a:solidFill>
            <a:schemeClr val="bg1"/>
          </a:solidFill>
        </p:spPr>
        <p:txBody>
          <a:bodyPr wrap="square" rtlCol="0">
            <a:spAutoFit/>
          </a:bodyPr>
          <a:lstStyle/>
          <a:p>
            <a:r>
              <a:rPr lang="es-MX" dirty="0"/>
              <a:t>Lugar en el ranking</a:t>
            </a:r>
          </a:p>
        </p:txBody>
      </p:sp>
      <p:sp>
        <p:nvSpPr>
          <p:cNvPr id="5" name="Flecha: hacia abajo 4">
            <a:extLst>
              <a:ext uri="{FF2B5EF4-FFF2-40B4-BE49-F238E27FC236}">
                <a16:creationId xmlns:a16="http://schemas.microsoft.com/office/drawing/2014/main" id="{EC363A91-0017-4912-9DD0-A4325F3F6C47}"/>
              </a:ext>
            </a:extLst>
          </p:cNvPr>
          <p:cNvSpPr/>
          <p:nvPr/>
        </p:nvSpPr>
        <p:spPr>
          <a:xfrm rot="8229825">
            <a:off x="4193760" y="5558251"/>
            <a:ext cx="288032" cy="288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764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B26765-C99E-4A65-802F-DDBAA65DEF33}"/>
              </a:ext>
            </a:extLst>
          </p:cNvPr>
          <p:cNvSpPr>
            <a:spLocks noGrp="1"/>
          </p:cNvSpPr>
          <p:nvPr>
            <p:ph type="title"/>
          </p:nvPr>
        </p:nvSpPr>
        <p:spPr/>
        <p:txBody>
          <a:bodyPr/>
          <a:lstStyle/>
          <a:p>
            <a:endParaRPr lang="es-MX"/>
          </a:p>
        </p:txBody>
      </p:sp>
      <p:pic>
        <p:nvPicPr>
          <p:cNvPr id="7" name="Imagen 6">
            <a:extLst>
              <a:ext uri="{FF2B5EF4-FFF2-40B4-BE49-F238E27FC236}">
                <a16:creationId xmlns:a16="http://schemas.microsoft.com/office/drawing/2014/main" id="{84E0C447-CDED-428C-AB31-FBB67A8AE386}"/>
              </a:ext>
            </a:extLst>
          </p:cNvPr>
          <p:cNvPicPr>
            <a:picLocks noChangeAspect="1"/>
          </p:cNvPicPr>
          <p:nvPr/>
        </p:nvPicPr>
        <p:blipFill rotWithShape="1">
          <a:blip r:embed="rId2"/>
          <a:srcRect l="21052" t="9040" r="20461" b="5889"/>
          <a:stretch/>
        </p:blipFill>
        <p:spPr>
          <a:xfrm>
            <a:off x="3934172" y="-28697"/>
            <a:ext cx="7128792" cy="5832649"/>
          </a:xfrm>
          <a:prstGeom prst="rect">
            <a:avLst/>
          </a:prstGeom>
        </p:spPr>
      </p:pic>
      <p:sp>
        <p:nvSpPr>
          <p:cNvPr id="8" name="CuadroTexto 7">
            <a:extLst>
              <a:ext uri="{FF2B5EF4-FFF2-40B4-BE49-F238E27FC236}">
                <a16:creationId xmlns:a16="http://schemas.microsoft.com/office/drawing/2014/main" id="{A79BE2FE-147C-4BD4-9EB3-63D9FCEEE3E0}"/>
              </a:ext>
            </a:extLst>
          </p:cNvPr>
          <p:cNvSpPr txBox="1"/>
          <p:nvPr/>
        </p:nvSpPr>
        <p:spPr>
          <a:xfrm>
            <a:off x="333772" y="2924944"/>
            <a:ext cx="3456384" cy="1323439"/>
          </a:xfrm>
          <a:prstGeom prst="rect">
            <a:avLst/>
          </a:prstGeom>
          <a:noFill/>
        </p:spPr>
        <p:txBody>
          <a:bodyPr wrap="square" rtlCol="0">
            <a:spAutoFit/>
          </a:bodyPr>
          <a:lstStyle/>
          <a:p>
            <a:r>
              <a:rPr lang="es-MX" sz="1600" dirty="0"/>
              <a:t>Fuente: </a:t>
            </a:r>
            <a:r>
              <a:rPr lang="es-MX" sz="1600" dirty="0">
                <a:hlinkClick r:id="rId3"/>
              </a:rPr>
              <a:t>http://old.clad.org/portal/publicaciones-del-clad/revista-clad-reforma-democracia/articulos/073-febrero-2019/Lizarzaburu-otros.pdf</a:t>
            </a:r>
            <a:endParaRPr lang="es-MX" sz="1600" dirty="0"/>
          </a:p>
        </p:txBody>
      </p:sp>
      <p:sp>
        <p:nvSpPr>
          <p:cNvPr id="2" name="CuadroTexto 1">
            <a:extLst>
              <a:ext uri="{FF2B5EF4-FFF2-40B4-BE49-F238E27FC236}">
                <a16:creationId xmlns:a16="http://schemas.microsoft.com/office/drawing/2014/main" id="{4452823E-E8E8-48BA-B0B6-40AA42DCE09D}"/>
              </a:ext>
            </a:extLst>
          </p:cNvPr>
          <p:cNvSpPr txBox="1"/>
          <p:nvPr/>
        </p:nvSpPr>
        <p:spPr>
          <a:xfrm>
            <a:off x="3794937" y="5167998"/>
            <a:ext cx="7175006" cy="461665"/>
          </a:xfrm>
          <a:prstGeom prst="rect">
            <a:avLst/>
          </a:prstGeom>
          <a:noFill/>
          <a:ln w="28575">
            <a:solidFill>
              <a:srgbClr val="FF0000"/>
            </a:solidFill>
          </a:ln>
        </p:spPr>
        <p:txBody>
          <a:bodyPr wrap="square" rtlCol="0">
            <a:spAutoFit/>
          </a:bodyPr>
          <a:lstStyle/>
          <a:p>
            <a:endParaRPr lang="es-MX" dirty="0"/>
          </a:p>
        </p:txBody>
      </p:sp>
    </p:spTree>
    <p:extLst>
      <p:ext uri="{BB962C8B-B14F-4D97-AF65-F5344CB8AC3E}">
        <p14:creationId xmlns:p14="http://schemas.microsoft.com/office/powerpoint/2010/main" val="26511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D226554F-2A70-4265-B9DC-58E797E0B1D0}"/>
              </a:ext>
            </a:extLst>
          </p:cNvPr>
          <p:cNvGrpSpPr/>
          <p:nvPr/>
        </p:nvGrpSpPr>
        <p:grpSpPr>
          <a:xfrm>
            <a:off x="1008771" y="553844"/>
            <a:ext cx="10801200" cy="5567096"/>
            <a:chOff x="1008771" y="553844"/>
            <a:chExt cx="10801200" cy="5567096"/>
          </a:xfrm>
        </p:grpSpPr>
        <p:sp>
          <p:nvSpPr>
            <p:cNvPr id="3" name="CuadroTexto 2">
              <a:extLst>
                <a:ext uri="{FF2B5EF4-FFF2-40B4-BE49-F238E27FC236}">
                  <a16:creationId xmlns:a16="http://schemas.microsoft.com/office/drawing/2014/main" id="{54786A1E-BD1F-49E8-ADEC-8DA20C482573}"/>
                </a:ext>
              </a:extLst>
            </p:cNvPr>
            <p:cNvSpPr txBox="1"/>
            <p:nvPr/>
          </p:nvSpPr>
          <p:spPr>
            <a:xfrm>
              <a:off x="3430116" y="1744649"/>
              <a:ext cx="2456893" cy="2862322"/>
            </a:xfrm>
            <a:prstGeom prst="rect">
              <a:avLst/>
            </a:prstGeom>
            <a:noFill/>
          </p:spPr>
          <p:txBody>
            <a:bodyPr wrap="square" rtlCol="0">
              <a:spAutoFit/>
            </a:bodyPr>
            <a:lstStyle/>
            <a:p>
              <a:r>
                <a:rPr lang="es-MX" sz="2000" dirty="0"/>
                <a:t>Convención de las Naciones Unidas contra la Corrupción (UNCAC), también conocida como la Convención de Mérida, por haber sido adoptada en esa ciudad de México</a:t>
              </a:r>
            </a:p>
          </p:txBody>
        </p:sp>
        <p:sp>
          <p:nvSpPr>
            <p:cNvPr id="4" name="Flecha: a la derecha 3">
              <a:extLst>
                <a:ext uri="{FF2B5EF4-FFF2-40B4-BE49-F238E27FC236}">
                  <a16:creationId xmlns:a16="http://schemas.microsoft.com/office/drawing/2014/main" id="{4398148B-0782-448E-AECD-F59E21178FDD}"/>
                </a:ext>
              </a:extLst>
            </p:cNvPr>
            <p:cNvSpPr/>
            <p:nvPr/>
          </p:nvSpPr>
          <p:spPr>
            <a:xfrm>
              <a:off x="1008771" y="553844"/>
              <a:ext cx="10801200" cy="154915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194C213C-BF21-4EDC-B288-F32CF14F4B8B}"/>
                </a:ext>
              </a:extLst>
            </p:cNvPr>
            <p:cNvSpPr txBox="1"/>
            <p:nvPr/>
          </p:nvSpPr>
          <p:spPr>
            <a:xfrm>
              <a:off x="4118502" y="1094884"/>
              <a:ext cx="1080119" cy="461665"/>
            </a:xfrm>
            <a:prstGeom prst="rect">
              <a:avLst/>
            </a:prstGeom>
            <a:noFill/>
          </p:spPr>
          <p:txBody>
            <a:bodyPr wrap="square" rtlCol="0">
              <a:spAutoFit/>
            </a:bodyPr>
            <a:lstStyle/>
            <a:p>
              <a:r>
                <a:rPr lang="es-MX" dirty="0"/>
                <a:t>2003</a:t>
              </a:r>
            </a:p>
          </p:txBody>
        </p:sp>
        <p:sp>
          <p:nvSpPr>
            <p:cNvPr id="6" name="CuadroTexto 5">
              <a:extLst>
                <a:ext uri="{FF2B5EF4-FFF2-40B4-BE49-F238E27FC236}">
                  <a16:creationId xmlns:a16="http://schemas.microsoft.com/office/drawing/2014/main" id="{294F3B3D-722C-4A88-9002-342508365C07}"/>
                </a:ext>
              </a:extLst>
            </p:cNvPr>
            <p:cNvSpPr txBox="1"/>
            <p:nvPr/>
          </p:nvSpPr>
          <p:spPr>
            <a:xfrm>
              <a:off x="6769411" y="1166038"/>
              <a:ext cx="1296144" cy="461665"/>
            </a:xfrm>
            <a:prstGeom prst="rect">
              <a:avLst/>
            </a:prstGeom>
            <a:noFill/>
          </p:spPr>
          <p:txBody>
            <a:bodyPr wrap="square" rtlCol="0">
              <a:spAutoFit/>
            </a:bodyPr>
            <a:lstStyle/>
            <a:p>
              <a:r>
                <a:rPr lang="es-MX" dirty="0"/>
                <a:t>2005</a:t>
              </a:r>
            </a:p>
          </p:txBody>
        </p:sp>
        <p:sp>
          <p:nvSpPr>
            <p:cNvPr id="7" name="CuadroTexto 6">
              <a:extLst>
                <a:ext uri="{FF2B5EF4-FFF2-40B4-BE49-F238E27FC236}">
                  <a16:creationId xmlns:a16="http://schemas.microsoft.com/office/drawing/2014/main" id="{D3E850CC-1A41-4D6D-ADF1-7720BF2F0634}"/>
                </a:ext>
              </a:extLst>
            </p:cNvPr>
            <p:cNvSpPr txBox="1"/>
            <p:nvPr/>
          </p:nvSpPr>
          <p:spPr>
            <a:xfrm>
              <a:off x="6076182" y="1873325"/>
              <a:ext cx="2232248" cy="1323439"/>
            </a:xfrm>
            <a:prstGeom prst="rect">
              <a:avLst/>
            </a:prstGeom>
            <a:noFill/>
          </p:spPr>
          <p:txBody>
            <a:bodyPr wrap="square" rtlCol="0">
              <a:spAutoFit/>
            </a:bodyPr>
            <a:lstStyle/>
            <a:p>
              <a:r>
                <a:rPr lang="es-MX" sz="2000" dirty="0"/>
                <a:t>Entrada  en vigor al reunir las 30 ratificaciones requeridas</a:t>
              </a:r>
            </a:p>
          </p:txBody>
        </p:sp>
        <p:sp>
          <p:nvSpPr>
            <p:cNvPr id="8" name="CuadroTexto 7">
              <a:extLst>
                <a:ext uri="{FF2B5EF4-FFF2-40B4-BE49-F238E27FC236}">
                  <a16:creationId xmlns:a16="http://schemas.microsoft.com/office/drawing/2014/main" id="{F073FC06-99DA-4DA1-AFEB-0675DC7478FA}"/>
                </a:ext>
              </a:extLst>
            </p:cNvPr>
            <p:cNvSpPr txBox="1"/>
            <p:nvPr/>
          </p:nvSpPr>
          <p:spPr>
            <a:xfrm>
              <a:off x="9001659" y="1094884"/>
              <a:ext cx="1080119" cy="461665"/>
            </a:xfrm>
            <a:prstGeom prst="rect">
              <a:avLst/>
            </a:prstGeom>
            <a:noFill/>
          </p:spPr>
          <p:txBody>
            <a:bodyPr wrap="square" rtlCol="0">
              <a:spAutoFit/>
            </a:bodyPr>
            <a:lstStyle/>
            <a:p>
              <a:r>
                <a:rPr lang="es-MX" dirty="0"/>
                <a:t>2016</a:t>
              </a:r>
            </a:p>
          </p:txBody>
        </p:sp>
        <p:sp>
          <p:nvSpPr>
            <p:cNvPr id="9" name="CuadroTexto 8">
              <a:extLst>
                <a:ext uri="{FF2B5EF4-FFF2-40B4-BE49-F238E27FC236}">
                  <a16:creationId xmlns:a16="http://schemas.microsoft.com/office/drawing/2014/main" id="{09D2EDD7-0664-44FE-BDD2-360437E5C761}"/>
                </a:ext>
              </a:extLst>
            </p:cNvPr>
            <p:cNvSpPr txBox="1"/>
            <p:nvPr/>
          </p:nvSpPr>
          <p:spPr>
            <a:xfrm>
              <a:off x="8497603" y="1752329"/>
              <a:ext cx="2736304" cy="1631216"/>
            </a:xfrm>
            <a:prstGeom prst="rect">
              <a:avLst/>
            </a:prstGeom>
            <a:noFill/>
          </p:spPr>
          <p:txBody>
            <a:bodyPr wrap="square" rtlCol="0">
              <a:spAutoFit/>
            </a:bodyPr>
            <a:lstStyle/>
            <a:p>
              <a:r>
                <a:rPr lang="es-MX" sz="2000" dirty="0"/>
                <a:t>México </a:t>
              </a:r>
            </a:p>
            <a:p>
              <a:r>
                <a:rPr lang="es-MX" sz="2000" dirty="0"/>
                <a:t>Ley General del Sistema Nacional Anticorrupción (SNA), promulgada</a:t>
              </a:r>
            </a:p>
          </p:txBody>
        </p:sp>
        <p:sp>
          <p:nvSpPr>
            <p:cNvPr id="10" name="CuadroTexto 9">
              <a:extLst>
                <a:ext uri="{FF2B5EF4-FFF2-40B4-BE49-F238E27FC236}">
                  <a16:creationId xmlns:a16="http://schemas.microsoft.com/office/drawing/2014/main" id="{8EE56161-35C8-47C8-AA11-45211B9CDC2F}"/>
                </a:ext>
              </a:extLst>
            </p:cNvPr>
            <p:cNvSpPr txBox="1"/>
            <p:nvPr/>
          </p:nvSpPr>
          <p:spPr>
            <a:xfrm>
              <a:off x="1125860" y="1790815"/>
              <a:ext cx="2304256" cy="2862322"/>
            </a:xfrm>
            <a:prstGeom prst="rect">
              <a:avLst/>
            </a:prstGeom>
            <a:noFill/>
          </p:spPr>
          <p:txBody>
            <a:bodyPr wrap="square" rtlCol="0">
              <a:spAutoFit/>
            </a:bodyPr>
            <a:lstStyle/>
            <a:p>
              <a:r>
                <a:rPr lang="es-MX" sz="2000" dirty="0"/>
                <a:t>Convención Sobre Lucha Contra el Soborno de Funcionarios Públicos Extranjeros en Transacciones Comerciales Internacionales</a:t>
              </a:r>
            </a:p>
          </p:txBody>
        </p:sp>
        <p:sp>
          <p:nvSpPr>
            <p:cNvPr id="11" name="CuadroTexto 10">
              <a:extLst>
                <a:ext uri="{FF2B5EF4-FFF2-40B4-BE49-F238E27FC236}">
                  <a16:creationId xmlns:a16="http://schemas.microsoft.com/office/drawing/2014/main" id="{1FE45D11-2BC6-44EA-B513-BA74C9E9D44E}"/>
                </a:ext>
              </a:extLst>
            </p:cNvPr>
            <p:cNvSpPr txBox="1"/>
            <p:nvPr/>
          </p:nvSpPr>
          <p:spPr>
            <a:xfrm>
              <a:off x="1584835" y="1113334"/>
              <a:ext cx="1080119" cy="461665"/>
            </a:xfrm>
            <a:prstGeom prst="rect">
              <a:avLst/>
            </a:prstGeom>
            <a:noFill/>
          </p:spPr>
          <p:txBody>
            <a:bodyPr wrap="square" rtlCol="0">
              <a:spAutoFit/>
            </a:bodyPr>
            <a:lstStyle/>
            <a:p>
              <a:r>
                <a:rPr lang="es-MX" dirty="0"/>
                <a:t>1999</a:t>
              </a:r>
            </a:p>
          </p:txBody>
        </p:sp>
        <p:sp>
          <p:nvSpPr>
            <p:cNvPr id="12" name="Abrir llave 11">
              <a:extLst>
                <a:ext uri="{FF2B5EF4-FFF2-40B4-BE49-F238E27FC236}">
                  <a16:creationId xmlns:a16="http://schemas.microsoft.com/office/drawing/2014/main" id="{8976C4AE-991F-4092-A900-F6B54CA4B182}"/>
                </a:ext>
              </a:extLst>
            </p:cNvPr>
            <p:cNvSpPr/>
            <p:nvPr/>
          </p:nvSpPr>
          <p:spPr>
            <a:xfrm rot="16200000">
              <a:off x="4258208" y="1520788"/>
              <a:ext cx="819015" cy="7083711"/>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3" name="CuadroTexto 12">
              <a:extLst>
                <a:ext uri="{FF2B5EF4-FFF2-40B4-BE49-F238E27FC236}">
                  <a16:creationId xmlns:a16="http://schemas.microsoft.com/office/drawing/2014/main" id="{EC67FB18-6416-4944-89D0-49CA83E2CCC1}"/>
                </a:ext>
              </a:extLst>
            </p:cNvPr>
            <p:cNvSpPr txBox="1"/>
            <p:nvPr/>
          </p:nvSpPr>
          <p:spPr>
            <a:xfrm>
              <a:off x="2376923" y="5659275"/>
              <a:ext cx="5105916" cy="461665"/>
            </a:xfrm>
            <a:prstGeom prst="rect">
              <a:avLst/>
            </a:prstGeom>
            <a:noFill/>
          </p:spPr>
          <p:txBody>
            <a:bodyPr wrap="square" rtlCol="0">
              <a:spAutoFit/>
            </a:bodyPr>
            <a:lstStyle/>
            <a:p>
              <a:r>
                <a:rPr lang="es-MX" dirty="0"/>
                <a:t>Convenciones ratificadas por México</a:t>
              </a:r>
            </a:p>
          </p:txBody>
        </p:sp>
      </p:grpSp>
    </p:spTree>
    <p:extLst>
      <p:ext uri="{BB962C8B-B14F-4D97-AF65-F5344CB8AC3E}">
        <p14:creationId xmlns:p14="http://schemas.microsoft.com/office/powerpoint/2010/main" val="22492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C2E73D2-043E-481A-A5B5-40F1D67CD659}"/>
              </a:ext>
            </a:extLst>
          </p:cNvPr>
          <p:cNvPicPr>
            <a:picLocks noChangeAspect="1"/>
          </p:cNvPicPr>
          <p:nvPr/>
        </p:nvPicPr>
        <p:blipFill rotWithShape="1">
          <a:blip r:embed="rId2"/>
          <a:srcRect l="18099" t="14291" r="21643" b="13241"/>
          <a:stretch/>
        </p:blipFill>
        <p:spPr>
          <a:xfrm>
            <a:off x="1413892" y="32802"/>
            <a:ext cx="9846657" cy="6660976"/>
          </a:xfrm>
          <a:prstGeom prst="rect">
            <a:avLst/>
          </a:prstGeom>
        </p:spPr>
      </p:pic>
      <p:sp>
        <p:nvSpPr>
          <p:cNvPr id="4" name="CuadroTexto 3">
            <a:extLst>
              <a:ext uri="{FF2B5EF4-FFF2-40B4-BE49-F238E27FC236}">
                <a16:creationId xmlns:a16="http://schemas.microsoft.com/office/drawing/2014/main" id="{5445DE13-1F30-4535-8665-3593D80A3E53}"/>
              </a:ext>
            </a:extLst>
          </p:cNvPr>
          <p:cNvSpPr txBox="1"/>
          <p:nvPr/>
        </p:nvSpPr>
        <p:spPr>
          <a:xfrm>
            <a:off x="261764" y="4112081"/>
            <a:ext cx="3240360" cy="1938992"/>
          </a:xfrm>
          <a:prstGeom prst="rect">
            <a:avLst/>
          </a:prstGeom>
          <a:noFill/>
        </p:spPr>
        <p:txBody>
          <a:bodyPr wrap="square" rtlCol="0">
            <a:spAutoFit/>
          </a:bodyPr>
          <a:lstStyle/>
          <a:p>
            <a:r>
              <a:rPr lang="es-MX" dirty="0"/>
              <a:t>Fuente: </a:t>
            </a:r>
            <a:r>
              <a:rPr lang="es-MX" dirty="0">
                <a:hlinkClick r:id="rId3"/>
              </a:rPr>
              <a:t>https://www.oecd.org/gov/ethics/estudio-integridad-mexico-aspectos-claves.pdf</a:t>
            </a:r>
            <a:endParaRPr lang="es-MX" dirty="0"/>
          </a:p>
        </p:txBody>
      </p:sp>
    </p:spTree>
    <p:extLst>
      <p:ext uri="{BB962C8B-B14F-4D97-AF65-F5344CB8AC3E}">
        <p14:creationId xmlns:p14="http://schemas.microsoft.com/office/powerpoint/2010/main" val="395209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C62C92-8FB6-49DA-9548-75061CFBA2E0}"/>
              </a:ext>
            </a:extLst>
          </p:cNvPr>
          <p:cNvPicPr>
            <a:picLocks noChangeAspect="1"/>
          </p:cNvPicPr>
          <p:nvPr/>
        </p:nvPicPr>
        <p:blipFill rotWithShape="1">
          <a:blip r:embed="rId2"/>
          <a:srcRect t="3789" b="7990"/>
          <a:stretch/>
        </p:blipFill>
        <p:spPr>
          <a:xfrm>
            <a:off x="-1" y="260648"/>
            <a:ext cx="12188825" cy="6552728"/>
          </a:xfrm>
          <a:prstGeom prst="rect">
            <a:avLst/>
          </a:prstGeom>
        </p:spPr>
      </p:pic>
    </p:spTree>
    <p:extLst>
      <p:ext uri="{BB962C8B-B14F-4D97-AF65-F5344CB8AC3E}">
        <p14:creationId xmlns:p14="http://schemas.microsoft.com/office/powerpoint/2010/main" val="304077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cina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745_TF02787942.potx" id="{A91EF631-4122-4EBA-8019-60FC57DF5C6B}" vid="{1917DBFF-73CC-407A-A7A2-17BBCF700EC6}"/>
    </a:ext>
  </a:extLst>
</a:theme>
</file>

<file path=ppt/theme/theme2.xml><?xml version="1.0" encoding="utf-8"?>
<a:theme xmlns:a="http://schemas.openxmlformats.org/drawingml/2006/main" name="Tema d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 ds:uri="40262f94-9f35-4ac3-9a90-690165a166b7"/>
    <ds:schemaRef ds:uri="a4f35948-e619-41b3-aa29-22878b09cfd2"/>
    <ds:schemaRef ds:uri="http://purl.org/dc/dcmityp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con alimentos frescos (panorámica)</Template>
  <TotalTime>302</TotalTime>
  <Words>1255</Words>
  <Application>Microsoft Office PowerPoint</Application>
  <PresentationFormat>Personalizado</PresentationFormat>
  <Paragraphs>116</Paragraphs>
  <Slides>24</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Constantia</vt:lpstr>
      <vt:lpstr>Cocina 16x9</vt:lpstr>
      <vt:lpstr>Practicas antisoborno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nace la ISO 37001?</vt:lpstr>
      <vt:lpstr>ISO 37001-definición de soborno </vt:lpstr>
      <vt:lpstr>¿Qué contiene la ISO 37001? </vt:lpstr>
      <vt:lpstr>Actividades a Implementar </vt:lpstr>
      <vt:lpstr>Presentación de PowerPoint</vt:lpstr>
      <vt:lpstr>Presentación de PowerPoint</vt:lpstr>
      <vt:lpstr>Presentación de PowerPoint</vt:lpstr>
      <vt:lpstr>SMETA y sus acciones antisoborno </vt:lpstr>
      <vt:lpstr>Presentación de PowerPoint</vt:lpstr>
      <vt:lpstr>Otras propuestas </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Practicas antisoborno</dc:title>
  <dc:creator>norma olmedo</dc:creator>
  <cp:lastModifiedBy>norma olmedo</cp:lastModifiedBy>
  <cp:revision>26</cp:revision>
  <dcterms:created xsi:type="dcterms:W3CDTF">2020-02-25T01:46:02Z</dcterms:created>
  <dcterms:modified xsi:type="dcterms:W3CDTF">2020-02-25T20:18:24Z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