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41"/>
  </p:notesMasterIdLst>
  <p:sldIdLst>
    <p:sldId id="355" r:id="rId2"/>
    <p:sldId id="455" r:id="rId3"/>
    <p:sldId id="454" r:id="rId4"/>
    <p:sldId id="449" r:id="rId5"/>
    <p:sldId id="450" r:id="rId6"/>
    <p:sldId id="483" r:id="rId7"/>
    <p:sldId id="451" r:id="rId8"/>
    <p:sldId id="452" r:id="rId9"/>
    <p:sldId id="456" r:id="rId10"/>
    <p:sldId id="453" r:id="rId11"/>
    <p:sldId id="479" r:id="rId12"/>
    <p:sldId id="480" r:id="rId13"/>
    <p:sldId id="473" r:id="rId14"/>
    <p:sldId id="457" r:id="rId15"/>
    <p:sldId id="458" r:id="rId16"/>
    <p:sldId id="474" r:id="rId17"/>
    <p:sldId id="484" r:id="rId18"/>
    <p:sldId id="388" r:id="rId19"/>
    <p:sldId id="391" r:id="rId20"/>
    <p:sldId id="475" r:id="rId21"/>
    <p:sldId id="481" r:id="rId22"/>
    <p:sldId id="482" r:id="rId23"/>
    <p:sldId id="476" r:id="rId24"/>
    <p:sldId id="390" r:id="rId25"/>
    <p:sldId id="354" r:id="rId26"/>
    <p:sldId id="382" r:id="rId27"/>
    <p:sldId id="383" r:id="rId28"/>
    <p:sldId id="386" r:id="rId29"/>
    <p:sldId id="384" r:id="rId30"/>
    <p:sldId id="477" r:id="rId31"/>
    <p:sldId id="393" r:id="rId32"/>
    <p:sldId id="485" r:id="rId33"/>
    <p:sldId id="394" r:id="rId34"/>
    <p:sldId id="395" r:id="rId35"/>
    <p:sldId id="396" r:id="rId36"/>
    <p:sldId id="397" r:id="rId37"/>
    <p:sldId id="398" r:id="rId38"/>
    <p:sldId id="399" r:id="rId39"/>
    <p:sldId id="478"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5707"/>
  </p:normalViewPr>
  <p:slideViewPr>
    <p:cSldViewPr snapToGrid="0" snapToObjects="1">
      <p:cViewPr varScale="1">
        <p:scale>
          <a:sx n="94" d="100"/>
          <a:sy n="94" d="100"/>
        </p:scale>
        <p:origin x="736"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4.svg"/><Relationship Id="rId1" Type="http://schemas.openxmlformats.org/officeDocument/2006/relationships/image" Target="../media/image17.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21F2736F-BD02-4C57-93F4-2DE9E31D25A7}" type="doc">
      <dgm:prSet loTypeId="urn:microsoft.com/office/officeart/2018/5/layout/IconCircle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ADB111D3-1BEC-4E21-931F-CBCF63EE129A}">
      <dgm:prSet custT="1"/>
      <dgm:spPr/>
      <dgm:t>
        <a:bodyPr/>
        <a:lstStyle/>
        <a:p>
          <a:pPr>
            <a:defRPr cap="all"/>
          </a:pPr>
          <a:r>
            <a:rPr lang="es-MX" sz="2000" dirty="0">
              <a:latin typeface="Tahoma" panose="020B0604030504040204" pitchFamily="34" charset="0"/>
              <a:ea typeface="Tahoma" panose="020B0604030504040204" pitchFamily="34" charset="0"/>
              <a:cs typeface="Tahoma" panose="020B0604030504040204" pitchFamily="34" charset="0"/>
            </a:rPr>
            <a:t>Plazo para expedir Ley Orgánica del Centro Federal Conciliación y Registro Laboral.</a:t>
          </a:r>
        </a:p>
        <a:p>
          <a:pPr>
            <a:defRPr cap="all"/>
          </a:pPr>
          <a:r>
            <a:rPr lang="es-MX" sz="2000" dirty="0">
              <a:latin typeface="Tahoma" panose="020B0604030504040204" pitchFamily="34" charset="0"/>
              <a:ea typeface="Tahoma" panose="020B0604030504040204" pitchFamily="34" charset="0"/>
              <a:cs typeface="Tahoma" panose="020B0604030504040204" pitchFamily="34" charset="0"/>
            </a:rPr>
            <a:t>(Publicada el 6 ene 2020 dof)</a:t>
          </a:r>
          <a:endParaRPr lang="en-US" sz="2000" dirty="0">
            <a:latin typeface="Tahoma" panose="020B0604030504040204" pitchFamily="34" charset="0"/>
            <a:ea typeface="Tahoma" panose="020B0604030504040204" pitchFamily="34" charset="0"/>
            <a:cs typeface="Tahoma" panose="020B0604030504040204" pitchFamily="34" charset="0"/>
          </a:endParaRPr>
        </a:p>
      </dgm:t>
    </dgm:pt>
    <dgm:pt modelId="{3C84C838-28A8-48CA-B0B3-B6F9C210FD10}" type="parTrans" cxnId="{52300001-3428-42A1-BCE1-E18B6BD2D59F}">
      <dgm:prSet/>
      <dgm:spPr/>
      <dgm:t>
        <a:bodyPr/>
        <a:lstStyle/>
        <a:p>
          <a:endParaRPr lang="en-US"/>
        </a:p>
      </dgm:t>
    </dgm:pt>
    <dgm:pt modelId="{FCABE2D8-2872-4D0C-835D-FA797DCEAD65}" type="sibTrans" cxnId="{52300001-3428-42A1-BCE1-E18B6BD2D59F}">
      <dgm:prSet/>
      <dgm:spPr/>
      <dgm:t>
        <a:bodyPr/>
        <a:lstStyle/>
        <a:p>
          <a:endParaRPr lang="en-US"/>
        </a:p>
      </dgm:t>
    </dgm:pt>
    <dgm:pt modelId="{7CE5E1D7-15A4-4EBC-8002-94859DAD44FB}">
      <dgm:prSet/>
      <dgm:spPr/>
      <dgm:t>
        <a:bodyPr/>
        <a:lstStyle/>
        <a:p>
          <a:pPr>
            <a:defRPr cap="all"/>
          </a:pPr>
          <a:r>
            <a:rPr lang="es-MX"/>
            <a:t>El congreso de la union la expedirá. </a:t>
          </a:r>
          <a:endParaRPr lang="en-US"/>
        </a:p>
      </dgm:t>
    </dgm:pt>
    <dgm:pt modelId="{95FBEAE0-E8F3-4373-988D-9FE36E179DA2}" type="parTrans" cxnId="{A2D34AED-DA38-4BDF-992A-DE7A2094815C}">
      <dgm:prSet/>
      <dgm:spPr/>
      <dgm:t>
        <a:bodyPr/>
        <a:lstStyle/>
        <a:p>
          <a:endParaRPr lang="en-US"/>
        </a:p>
      </dgm:t>
    </dgm:pt>
    <dgm:pt modelId="{08B41829-63E4-4DFC-AFC4-D94455241449}" type="sibTrans" cxnId="{A2D34AED-DA38-4BDF-992A-DE7A2094815C}">
      <dgm:prSet/>
      <dgm:spPr/>
      <dgm:t>
        <a:bodyPr/>
        <a:lstStyle/>
        <a:p>
          <a:endParaRPr lang="en-US"/>
        </a:p>
      </dgm:t>
    </dgm:pt>
    <dgm:pt modelId="{C1BA2CC9-4FBC-42C9-8EFB-7030C3E87360}" type="pres">
      <dgm:prSet presAssocID="{21F2736F-BD02-4C57-93F4-2DE9E31D25A7}" presName="root" presStyleCnt="0">
        <dgm:presLayoutVars>
          <dgm:dir/>
          <dgm:resizeHandles val="exact"/>
        </dgm:presLayoutVars>
      </dgm:prSet>
      <dgm:spPr/>
    </dgm:pt>
    <dgm:pt modelId="{E19797FD-9BA9-4769-B97F-97EF557C2171}" type="pres">
      <dgm:prSet presAssocID="{ADB111D3-1BEC-4E21-931F-CBCF63EE129A}" presName="compNode" presStyleCnt="0"/>
      <dgm:spPr/>
    </dgm:pt>
    <dgm:pt modelId="{32FDC7D2-1ECB-41BE-A967-CB5D98DEF380}" type="pres">
      <dgm:prSet presAssocID="{ADB111D3-1BEC-4E21-931F-CBCF63EE129A}" presName="iconBgRect" presStyleLbl="bgShp" presStyleIdx="0" presStyleCnt="2"/>
      <dgm:spPr/>
    </dgm:pt>
    <dgm:pt modelId="{A4DA4210-DD94-43D2-8FE2-EA0B95D37F17}" type="pres">
      <dgm:prSet presAssocID="{ADB111D3-1BEC-4E21-931F-CBCF63EE129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500321E7-E5E4-4FEC-BB90-33B9441B53E4}" type="pres">
      <dgm:prSet presAssocID="{ADB111D3-1BEC-4E21-931F-CBCF63EE129A}" presName="spaceRect" presStyleCnt="0"/>
      <dgm:spPr/>
    </dgm:pt>
    <dgm:pt modelId="{07865E94-3A8C-47F1-80F3-7FAEEAA432DD}" type="pres">
      <dgm:prSet presAssocID="{ADB111D3-1BEC-4E21-931F-CBCF63EE129A}" presName="textRect" presStyleLbl="revTx" presStyleIdx="0" presStyleCnt="2">
        <dgm:presLayoutVars>
          <dgm:chMax val="1"/>
          <dgm:chPref val="1"/>
        </dgm:presLayoutVars>
      </dgm:prSet>
      <dgm:spPr/>
    </dgm:pt>
    <dgm:pt modelId="{27FA11D8-4190-45A4-8A2B-4F5693ED70FB}" type="pres">
      <dgm:prSet presAssocID="{FCABE2D8-2872-4D0C-835D-FA797DCEAD65}" presName="sibTrans" presStyleCnt="0"/>
      <dgm:spPr/>
    </dgm:pt>
    <dgm:pt modelId="{7AA82D1F-B948-46EF-8CE3-72FD7C9D6BD6}" type="pres">
      <dgm:prSet presAssocID="{7CE5E1D7-15A4-4EBC-8002-94859DAD44FB}" presName="compNode" presStyleCnt="0"/>
      <dgm:spPr/>
    </dgm:pt>
    <dgm:pt modelId="{DA21F732-9437-488F-A60E-924D0A6F8B1E}" type="pres">
      <dgm:prSet presAssocID="{7CE5E1D7-15A4-4EBC-8002-94859DAD44FB}" presName="iconBgRect" presStyleLbl="bgShp" presStyleIdx="1" presStyleCnt="2"/>
      <dgm:spPr/>
    </dgm:pt>
    <dgm:pt modelId="{405BCCFF-921A-4555-992B-B12BF974295F}" type="pres">
      <dgm:prSet presAssocID="{7CE5E1D7-15A4-4EBC-8002-94859DAD44F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nk"/>
        </a:ext>
      </dgm:extLst>
    </dgm:pt>
    <dgm:pt modelId="{A41B88AF-87D1-4B2B-A7D6-53B5B6825A5A}" type="pres">
      <dgm:prSet presAssocID="{7CE5E1D7-15A4-4EBC-8002-94859DAD44FB}" presName="spaceRect" presStyleCnt="0"/>
      <dgm:spPr/>
    </dgm:pt>
    <dgm:pt modelId="{305F63C6-37EF-4FEE-8DE0-595D9D923289}" type="pres">
      <dgm:prSet presAssocID="{7CE5E1D7-15A4-4EBC-8002-94859DAD44FB}" presName="textRect" presStyleLbl="revTx" presStyleIdx="1" presStyleCnt="2">
        <dgm:presLayoutVars>
          <dgm:chMax val="1"/>
          <dgm:chPref val="1"/>
        </dgm:presLayoutVars>
      </dgm:prSet>
      <dgm:spPr/>
    </dgm:pt>
  </dgm:ptLst>
  <dgm:cxnLst>
    <dgm:cxn modelId="{52300001-3428-42A1-BCE1-E18B6BD2D59F}" srcId="{21F2736F-BD02-4C57-93F4-2DE9E31D25A7}" destId="{ADB111D3-1BEC-4E21-931F-CBCF63EE129A}" srcOrd="0" destOrd="0" parTransId="{3C84C838-28A8-48CA-B0B3-B6F9C210FD10}" sibTransId="{FCABE2D8-2872-4D0C-835D-FA797DCEAD65}"/>
    <dgm:cxn modelId="{8C20605E-7272-4323-AF2C-09B6A389173B}" type="presOf" srcId="{ADB111D3-1BEC-4E21-931F-CBCF63EE129A}" destId="{07865E94-3A8C-47F1-80F3-7FAEEAA432DD}" srcOrd="0" destOrd="0" presId="urn:microsoft.com/office/officeart/2018/5/layout/IconCircleLabelList"/>
    <dgm:cxn modelId="{C09541AC-9420-4F59-A845-CD5F284E5E9D}" type="presOf" srcId="{7CE5E1D7-15A4-4EBC-8002-94859DAD44FB}" destId="{305F63C6-37EF-4FEE-8DE0-595D9D923289}" srcOrd="0" destOrd="0" presId="urn:microsoft.com/office/officeart/2018/5/layout/IconCircleLabelList"/>
    <dgm:cxn modelId="{A2D34AED-DA38-4BDF-992A-DE7A2094815C}" srcId="{21F2736F-BD02-4C57-93F4-2DE9E31D25A7}" destId="{7CE5E1D7-15A4-4EBC-8002-94859DAD44FB}" srcOrd="1" destOrd="0" parTransId="{95FBEAE0-E8F3-4373-988D-9FE36E179DA2}" sibTransId="{08B41829-63E4-4DFC-AFC4-D94455241449}"/>
    <dgm:cxn modelId="{E198D9F2-D7AA-46BD-9E91-2A5E693A2A1C}" type="presOf" srcId="{21F2736F-BD02-4C57-93F4-2DE9E31D25A7}" destId="{C1BA2CC9-4FBC-42C9-8EFB-7030C3E87360}" srcOrd="0" destOrd="0" presId="urn:microsoft.com/office/officeart/2018/5/layout/IconCircleLabelList"/>
    <dgm:cxn modelId="{B883323D-04F8-4D32-A38A-9A4F09E0CF8C}" type="presParOf" srcId="{C1BA2CC9-4FBC-42C9-8EFB-7030C3E87360}" destId="{E19797FD-9BA9-4769-B97F-97EF557C2171}" srcOrd="0" destOrd="0" presId="urn:microsoft.com/office/officeart/2018/5/layout/IconCircleLabelList"/>
    <dgm:cxn modelId="{43C5CAC7-CAA6-4A9F-8BD2-88E075F035AA}" type="presParOf" srcId="{E19797FD-9BA9-4769-B97F-97EF557C2171}" destId="{32FDC7D2-1ECB-41BE-A967-CB5D98DEF380}" srcOrd="0" destOrd="0" presId="urn:microsoft.com/office/officeart/2018/5/layout/IconCircleLabelList"/>
    <dgm:cxn modelId="{44FC6AE5-7BAF-488A-8A87-753281B2CFF6}" type="presParOf" srcId="{E19797FD-9BA9-4769-B97F-97EF557C2171}" destId="{A4DA4210-DD94-43D2-8FE2-EA0B95D37F17}" srcOrd="1" destOrd="0" presId="urn:microsoft.com/office/officeart/2018/5/layout/IconCircleLabelList"/>
    <dgm:cxn modelId="{2DB9AA18-F8D6-4E52-BC82-F6279E9A781B}" type="presParOf" srcId="{E19797FD-9BA9-4769-B97F-97EF557C2171}" destId="{500321E7-E5E4-4FEC-BB90-33B9441B53E4}" srcOrd="2" destOrd="0" presId="urn:microsoft.com/office/officeart/2018/5/layout/IconCircleLabelList"/>
    <dgm:cxn modelId="{C2DB2F29-D3C7-4538-B083-253631611BB4}" type="presParOf" srcId="{E19797FD-9BA9-4769-B97F-97EF557C2171}" destId="{07865E94-3A8C-47F1-80F3-7FAEEAA432DD}" srcOrd="3" destOrd="0" presId="urn:microsoft.com/office/officeart/2018/5/layout/IconCircleLabelList"/>
    <dgm:cxn modelId="{E1F008FE-927C-499A-84E9-3A913CF3DCA0}" type="presParOf" srcId="{C1BA2CC9-4FBC-42C9-8EFB-7030C3E87360}" destId="{27FA11D8-4190-45A4-8A2B-4F5693ED70FB}" srcOrd="1" destOrd="0" presId="urn:microsoft.com/office/officeart/2018/5/layout/IconCircleLabelList"/>
    <dgm:cxn modelId="{46547207-B260-490A-BBF5-BFA36632AECB}" type="presParOf" srcId="{C1BA2CC9-4FBC-42C9-8EFB-7030C3E87360}" destId="{7AA82D1F-B948-46EF-8CE3-72FD7C9D6BD6}" srcOrd="2" destOrd="0" presId="urn:microsoft.com/office/officeart/2018/5/layout/IconCircleLabelList"/>
    <dgm:cxn modelId="{959EF059-DEFE-4B90-AF38-F20CDBEC6E35}" type="presParOf" srcId="{7AA82D1F-B948-46EF-8CE3-72FD7C9D6BD6}" destId="{DA21F732-9437-488F-A60E-924D0A6F8B1E}" srcOrd="0" destOrd="0" presId="urn:microsoft.com/office/officeart/2018/5/layout/IconCircleLabelList"/>
    <dgm:cxn modelId="{0D7937A3-87F1-41B7-A821-FA1F08FFA091}" type="presParOf" srcId="{7AA82D1F-B948-46EF-8CE3-72FD7C9D6BD6}" destId="{405BCCFF-921A-4555-992B-B12BF974295F}" srcOrd="1" destOrd="0" presId="urn:microsoft.com/office/officeart/2018/5/layout/IconCircleLabelList"/>
    <dgm:cxn modelId="{9901943C-76EE-4EB2-90CE-6F4F4DAD5E9F}" type="presParOf" srcId="{7AA82D1F-B948-46EF-8CE3-72FD7C9D6BD6}" destId="{A41B88AF-87D1-4B2B-A7D6-53B5B6825A5A}" srcOrd="2" destOrd="0" presId="urn:microsoft.com/office/officeart/2018/5/layout/IconCircleLabelList"/>
    <dgm:cxn modelId="{D128F91F-BC07-42D5-BAD6-DF49D2C8477E}" type="presParOf" srcId="{7AA82D1F-B948-46EF-8CE3-72FD7C9D6BD6}" destId="{305F63C6-37EF-4FEE-8DE0-595D9D923289}"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DC7D2-1ECB-41BE-A967-CB5D98DEF380}">
      <dsp:nvSpPr>
        <dsp:cNvPr id="0" name=""/>
        <dsp:cNvSpPr/>
      </dsp:nvSpPr>
      <dsp:spPr>
        <a:xfrm>
          <a:off x="701336" y="226162"/>
          <a:ext cx="2161687" cy="216168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DA4210-DD94-43D2-8FE2-EA0B95D37F17}">
      <dsp:nvSpPr>
        <dsp:cNvPr id="0" name=""/>
        <dsp:cNvSpPr/>
      </dsp:nvSpPr>
      <dsp:spPr>
        <a:xfrm>
          <a:off x="1162024" y="686849"/>
          <a:ext cx="1240312" cy="12403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7865E94-3A8C-47F1-80F3-7FAEEAA432DD}">
      <dsp:nvSpPr>
        <dsp:cNvPr id="0" name=""/>
        <dsp:cNvSpPr/>
      </dsp:nvSpPr>
      <dsp:spPr>
        <a:xfrm>
          <a:off x="10305" y="3061162"/>
          <a:ext cx="3543750" cy="180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s-MX" sz="2000" kern="1200" dirty="0">
              <a:latin typeface="Tahoma" panose="020B0604030504040204" pitchFamily="34" charset="0"/>
              <a:ea typeface="Tahoma" panose="020B0604030504040204" pitchFamily="34" charset="0"/>
              <a:cs typeface="Tahoma" panose="020B0604030504040204" pitchFamily="34" charset="0"/>
            </a:rPr>
            <a:t>Plazo para expedir Ley Orgánica del Centro Federal Conciliación y Registro Laboral.</a:t>
          </a:r>
        </a:p>
        <a:p>
          <a:pPr marL="0" lvl="0" indent="0" algn="ctr" defTabSz="889000">
            <a:lnSpc>
              <a:spcPct val="90000"/>
            </a:lnSpc>
            <a:spcBef>
              <a:spcPct val="0"/>
            </a:spcBef>
            <a:spcAft>
              <a:spcPct val="35000"/>
            </a:spcAft>
            <a:buNone/>
            <a:defRPr cap="all"/>
          </a:pPr>
          <a:r>
            <a:rPr lang="es-MX" sz="2000" kern="1200" dirty="0">
              <a:latin typeface="Tahoma" panose="020B0604030504040204" pitchFamily="34" charset="0"/>
              <a:ea typeface="Tahoma" panose="020B0604030504040204" pitchFamily="34" charset="0"/>
              <a:cs typeface="Tahoma" panose="020B0604030504040204" pitchFamily="34" charset="0"/>
            </a:rPr>
            <a:t>(Publicada el 6 ene 2020 dof)</a:t>
          </a:r>
          <a:endParaRPr lang="en-US" sz="2000" kern="1200" dirty="0">
            <a:latin typeface="Tahoma" panose="020B0604030504040204" pitchFamily="34" charset="0"/>
            <a:ea typeface="Tahoma" panose="020B0604030504040204" pitchFamily="34" charset="0"/>
            <a:cs typeface="Tahoma" panose="020B0604030504040204" pitchFamily="34" charset="0"/>
          </a:endParaRPr>
        </a:p>
      </dsp:txBody>
      <dsp:txXfrm>
        <a:off x="10305" y="3061162"/>
        <a:ext cx="3543750" cy="1800000"/>
      </dsp:txXfrm>
    </dsp:sp>
    <dsp:sp modelId="{DA21F732-9437-488F-A60E-924D0A6F8B1E}">
      <dsp:nvSpPr>
        <dsp:cNvPr id="0" name=""/>
        <dsp:cNvSpPr/>
      </dsp:nvSpPr>
      <dsp:spPr>
        <a:xfrm>
          <a:off x="4865242" y="226162"/>
          <a:ext cx="2161687" cy="216168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5BCCFF-921A-4555-992B-B12BF974295F}">
      <dsp:nvSpPr>
        <dsp:cNvPr id="0" name=""/>
        <dsp:cNvSpPr/>
      </dsp:nvSpPr>
      <dsp:spPr>
        <a:xfrm>
          <a:off x="5325930" y="686849"/>
          <a:ext cx="1240312" cy="12403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05F63C6-37EF-4FEE-8DE0-595D9D923289}">
      <dsp:nvSpPr>
        <dsp:cNvPr id="0" name=""/>
        <dsp:cNvSpPr/>
      </dsp:nvSpPr>
      <dsp:spPr>
        <a:xfrm>
          <a:off x="4174211" y="3061162"/>
          <a:ext cx="3543750" cy="180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911350">
            <a:lnSpc>
              <a:spcPct val="90000"/>
            </a:lnSpc>
            <a:spcBef>
              <a:spcPct val="0"/>
            </a:spcBef>
            <a:spcAft>
              <a:spcPct val="35000"/>
            </a:spcAft>
            <a:buNone/>
            <a:defRPr cap="all"/>
          </a:pPr>
          <a:r>
            <a:rPr lang="es-MX" sz="4300" kern="1200"/>
            <a:t>El congreso de la union la expedirá. </a:t>
          </a:r>
          <a:endParaRPr lang="en-US" sz="4300" kern="1200"/>
        </a:p>
      </dsp:txBody>
      <dsp:txXfrm>
        <a:off x="4174211" y="3061162"/>
        <a:ext cx="3543750" cy="180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BE327C-5C8C-8B47-A235-AD81D31CEECC}" type="datetimeFigureOut">
              <a:rPr lang="es-MX" smtClean="0"/>
              <a:pPr/>
              <a:t>23/02/20</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4B577D-2B4D-D146-8A5A-B915C0652659}" type="slidenum">
              <a:rPr lang="es-MX" smtClean="0"/>
              <a:pPr/>
              <a:t>‹Nº›</a:t>
            </a:fld>
            <a:endParaRPr lang="es-MX"/>
          </a:p>
        </p:txBody>
      </p:sp>
    </p:spTree>
    <p:extLst>
      <p:ext uri="{BB962C8B-B14F-4D97-AF65-F5344CB8AC3E}">
        <p14:creationId xmlns:p14="http://schemas.microsoft.com/office/powerpoint/2010/main" val="3680826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pPr>
              <a:defRPr/>
            </a:pPr>
            <a:fld id="{C5AC804D-7E8B-A14F-880D-74BBEBB018D4}" type="slidenum">
              <a:rPr lang="es-MX" altLang="es-ES_tradnl" smtClean="0"/>
              <a:pPr>
                <a:defRPr/>
              </a:pPr>
              <a:t>5</a:t>
            </a:fld>
            <a:endParaRPr lang="es-MX" altLang="es-ES_tradnl"/>
          </a:p>
        </p:txBody>
      </p:sp>
    </p:spTree>
    <p:extLst>
      <p:ext uri="{BB962C8B-B14F-4D97-AF65-F5344CB8AC3E}">
        <p14:creationId xmlns:p14="http://schemas.microsoft.com/office/powerpoint/2010/main" val="2477929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pPr>
              <a:defRPr/>
            </a:pPr>
            <a:fld id="{C5AC804D-7E8B-A14F-880D-74BBEBB018D4}" type="slidenum">
              <a:rPr lang="es-MX" altLang="es-ES_tradnl" smtClean="0"/>
              <a:pPr>
                <a:defRPr/>
              </a:pPr>
              <a:t>6</a:t>
            </a:fld>
            <a:endParaRPr lang="es-MX" altLang="es-ES_tradnl"/>
          </a:p>
        </p:txBody>
      </p:sp>
    </p:spTree>
    <p:extLst>
      <p:ext uri="{BB962C8B-B14F-4D97-AF65-F5344CB8AC3E}">
        <p14:creationId xmlns:p14="http://schemas.microsoft.com/office/powerpoint/2010/main" val="2127967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pPr>
              <a:defRPr/>
            </a:pPr>
            <a:fld id="{C5AC804D-7E8B-A14F-880D-74BBEBB018D4}" type="slidenum">
              <a:rPr lang="es-MX" altLang="es-ES_tradnl" smtClean="0"/>
              <a:pPr>
                <a:defRPr/>
              </a:pPr>
              <a:t>14</a:t>
            </a:fld>
            <a:endParaRPr lang="es-MX" altLang="es-ES_tradnl"/>
          </a:p>
        </p:txBody>
      </p:sp>
    </p:spTree>
    <p:extLst>
      <p:ext uri="{BB962C8B-B14F-4D97-AF65-F5344CB8AC3E}">
        <p14:creationId xmlns:p14="http://schemas.microsoft.com/office/powerpoint/2010/main" val="1514404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pPr>
              <a:defRPr/>
            </a:pPr>
            <a:fld id="{C5AC804D-7E8B-A14F-880D-74BBEBB018D4}" type="slidenum">
              <a:rPr lang="es-MX" altLang="es-ES_tradnl" smtClean="0"/>
              <a:pPr>
                <a:defRPr/>
              </a:pPr>
              <a:t>15</a:t>
            </a:fld>
            <a:endParaRPr lang="es-MX" altLang="es-ES_tradnl"/>
          </a:p>
        </p:txBody>
      </p:sp>
    </p:spTree>
    <p:extLst>
      <p:ext uri="{BB962C8B-B14F-4D97-AF65-F5344CB8AC3E}">
        <p14:creationId xmlns:p14="http://schemas.microsoft.com/office/powerpoint/2010/main" val="1378804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pPr>
              <a:defRPr/>
            </a:pPr>
            <a:fld id="{C5AC804D-7E8B-A14F-880D-74BBEBB018D4}" type="slidenum">
              <a:rPr lang="es-MX" altLang="es-ES_tradnl" smtClean="0"/>
              <a:pPr>
                <a:defRPr/>
              </a:pPr>
              <a:t>16</a:t>
            </a:fld>
            <a:endParaRPr lang="es-MX" altLang="es-ES_tradnl"/>
          </a:p>
        </p:txBody>
      </p:sp>
    </p:spTree>
    <p:extLst>
      <p:ext uri="{BB962C8B-B14F-4D97-AF65-F5344CB8AC3E}">
        <p14:creationId xmlns:p14="http://schemas.microsoft.com/office/powerpoint/2010/main" val="2379775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pPr>
              <a:defRPr/>
            </a:pPr>
            <a:fld id="{C5AC804D-7E8B-A14F-880D-74BBEBB018D4}" type="slidenum">
              <a:rPr lang="es-MX" altLang="es-ES_tradnl" smtClean="0"/>
              <a:pPr>
                <a:defRPr/>
              </a:pPr>
              <a:t>17</a:t>
            </a:fld>
            <a:endParaRPr lang="es-MX" altLang="es-ES_tradnl"/>
          </a:p>
        </p:txBody>
      </p:sp>
    </p:spTree>
    <p:extLst>
      <p:ext uri="{BB962C8B-B14F-4D97-AF65-F5344CB8AC3E}">
        <p14:creationId xmlns:p14="http://schemas.microsoft.com/office/powerpoint/2010/main" val="343524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MX"/>
              <a:t>Haz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99591FAB-76BC-E843-A49A-83FA83EEC6CE}" type="datetimeFigureOut">
              <a:rPr lang="es-MX" smtClean="0"/>
              <a:pPr/>
              <a:t>23/02/20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1103266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99591FAB-76BC-E843-A49A-83FA83EEC6CE}" type="datetimeFigureOut">
              <a:rPr lang="es-MX" smtClean="0"/>
              <a:pPr/>
              <a:t>23/02/20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3166152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99591FAB-76BC-E843-A49A-83FA83EEC6CE}" type="datetimeFigureOut">
              <a:rPr lang="es-MX" smtClean="0"/>
              <a:pPr/>
              <a:t>23/02/20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4095277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99591FAB-76BC-E843-A49A-83FA83EEC6CE}" type="datetimeFigureOut">
              <a:rPr lang="es-MX" smtClean="0"/>
              <a:pPr/>
              <a:t>23/02/20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1314208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2">
                    <a:lumMod val="75000"/>
                  </a:schemeClr>
                </a:solidFill>
              </a:defRPr>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99591FAB-76BC-E843-A49A-83FA83EEC6CE}" type="datetimeFigureOut">
              <a:rPr lang="es-MX" smtClean="0"/>
              <a:pPr/>
              <a:t>23/02/20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1765147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8" name="Date Placeholder 7"/>
          <p:cNvSpPr>
            <a:spLocks noGrp="1"/>
          </p:cNvSpPr>
          <p:nvPr>
            <p:ph type="dt" sz="half" idx="10"/>
          </p:nvPr>
        </p:nvSpPr>
        <p:spPr/>
        <p:txBody>
          <a:bodyPr/>
          <a:lstStyle/>
          <a:p>
            <a:fld id="{99591FAB-76BC-E843-A49A-83FA83EEC6CE}" type="datetimeFigureOut">
              <a:rPr lang="es-MX" smtClean="0"/>
              <a:pPr/>
              <a:t>23/02/20</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169069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2" name="Date Placeholder 1"/>
          <p:cNvSpPr>
            <a:spLocks noGrp="1"/>
          </p:cNvSpPr>
          <p:nvPr>
            <p:ph type="dt" sz="half" idx="10"/>
          </p:nvPr>
        </p:nvSpPr>
        <p:spPr/>
        <p:txBody>
          <a:bodyPr/>
          <a:lstStyle/>
          <a:p>
            <a:fld id="{99591FAB-76BC-E843-A49A-83FA83EEC6CE}" type="datetimeFigureOut">
              <a:rPr lang="es-MX" smtClean="0"/>
              <a:pPr/>
              <a:t>23/02/20</a:t>
            </a:fld>
            <a:endParaRPr lang="es-MX"/>
          </a:p>
        </p:txBody>
      </p:sp>
      <p:sp>
        <p:nvSpPr>
          <p:cNvPr id="11" name="Footer Placeholder 10"/>
          <p:cNvSpPr>
            <a:spLocks noGrp="1"/>
          </p:cNvSpPr>
          <p:nvPr>
            <p:ph type="ftr" sz="quarter" idx="11"/>
          </p:nvPr>
        </p:nvSpPr>
        <p:spPr/>
        <p:txBody>
          <a:bodyPr/>
          <a:lstStyle/>
          <a:p>
            <a:endParaRPr lang="es-MX"/>
          </a:p>
        </p:txBody>
      </p:sp>
      <p:sp>
        <p:nvSpPr>
          <p:cNvPr id="12" name="Slide Number Placeholder 11"/>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280000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MX"/>
              <a:t>Haz clic para modificar el estilo de título del patrón</a:t>
            </a:r>
            <a:endParaRPr lang="en-US" dirty="0"/>
          </a:p>
        </p:txBody>
      </p:sp>
      <p:sp>
        <p:nvSpPr>
          <p:cNvPr id="2" name="Date Placeholder 1"/>
          <p:cNvSpPr>
            <a:spLocks noGrp="1"/>
          </p:cNvSpPr>
          <p:nvPr>
            <p:ph type="dt" sz="half" idx="10"/>
          </p:nvPr>
        </p:nvSpPr>
        <p:spPr/>
        <p:txBody>
          <a:bodyPr/>
          <a:lstStyle/>
          <a:p>
            <a:fld id="{99591FAB-76BC-E843-A49A-83FA83EEC6CE}" type="datetimeFigureOut">
              <a:rPr lang="es-MX" smtClean="0"/>
              <a:pPr/>
              <a:t>23/02/20</a:t>
            </a:fld>
            <a:endParaRPr lang="es-MX"/>
          </a:p>
        </p:txBody>
      </p:sp>
      <p:sp>
        <p:nvSpPr>
          <p:cNvPr id="7" name="Footer Placeholder 6"/>
          <p:cNvSpPr>
            <a:spLocks noGrp="1"/>
          </p:cNvSpPr>
          <p:nvPr>
            <p:ph type="ftr" sz="quarter" idx="11"/>
          </p:nvPr>
        </p:nvSpPr>
        <p:spPr/>
        <p:txBody>
          <a:bodyPr/>
          <a:lstStyle/>
          <a:p>
            <a:endParaRPr lang="es-MX"/>
          </a:p>
        </p:txBody>
      </p:sp>
      <p:sp>
        <p:nvSpPr>
          <p:cNvPr id="8" name="Slide Number Placeholder 7"/>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4225110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9591FAB-76BC-E843-A49A-83FA83EEC6CE}" type="datetimeFigureOut">
              <a:rPr lang="es-MX" smtClean="0"/>
              <a:pPr/>
              <a:t>23/02/20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1018954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MX"/>
              <a:t>Haz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8" name="Date Placeholder 7"/>
          <p:cNvSpPr>
            <a:spLocks noGrp="1"/>
          </p:cNvSpPr>
          <p:nvPr>
            <p:ph type="dt" sz="half" idx="10"/>
          </p:nvPr>
        </p:nvSpPr>
        <p:spPr/>
        <p:txBody>
          <a:bodyPr/>
          <a:lstStyle/>
          <a:p>
            <a:fld id="{99591FAB-76BC-E843-A49A-83FA83EEC6CE}" type="datetimeFigureOut">
              <a:rPr lang="es-MX" smtClean="0"/>
              <a:pPr/>
              <a:t>23/02/20</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4293347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8" name="Date Placeholder 7"/>
          <p:cNvSpPr>
            <a:spLocks noGrp="1"/>
          </p:cNvSpPr>
          <p:nvPr>
            <p:ph type="dt" sz="half" idx="10"/>
          </p:nvPr>
        </p:nvSpPr>
        <p:spPr/>
        <p:txBody>
          <a:bodyPr/>
          <a:lstStyle/>
          <a:p>
            <a:fld id="{99591FAB-76BC-E843-A49A-83FA83EEC6CE}" type="datetimeFigureOut">
              <a:rPr lang="es-MX" smtClean="0"/>
              <a:pPr/>
              <a:t>23/02/20</a:t>
            </a:fld>
            <a:endParaRPr lang="es-MX"/>
          </a:p>
        </p:txBody>
      </p:sp>
      <p:sp>
        <p:nvSpPr>
          <p:cNvPr id="9" name="Footer Placeholder 8"/>
          <p:cNvSpPr>
            <a:spLocks noGrp="1"/>
          </p:cNvSpPr>
          <p:nvPr>
            <p:ph type="ftr" sz="quarter" idx="11"/>
          </p:nvPr>
        </p:nvSpPr>
        <p:spPr>
          <a:xfrm>
            <a:off x="3499101" y="6356350"/>
            <a:ext cx="5911517" cy="365125"/>
          </a:xfrm>
        </p:spPr>
        <p:txBody>
          <a:bodyPr/>
          <a:lstStyle/>
          <a:p>
            <a:endParaRPr lang="es-MX"/>
          </a:p>
        </p:txBody>
      </p:sp>
      <p:sp>
        <p:nvSpPr>
          <p:cNvPr id="10" name="Slide Number Placeholder 9"/>
          <p:cNvSpPr>
            <a:spLocks noGrp="1"/>
          </p:cNvSpPr>
          <p:nvPr>
            <p:ph type="sldNum" sz="quarter" idx="12"/>
          </p:nvPr>
        </p:nvSpPr>
        <p:spPr/>
        <p:txBody>
          <a:bodyPr/>
          <a:lstStyle/>
          <a:p>
            <a:fld id="{BD51561E-4123-5F4C-81E8-A56497F9BF04}" type="slidenum">
              <a:rPr lang="es-MX" smtClean="0"/>
              <a:pPr/>
              <a:t>‹Nº›</a:t>
            </a:fld>
            <a:endParaRPr lang="es-MX"/>
          </a:p>
        </p:txBody>
      </p:sp>
    </p:spTree>
    <p:extLst>
      <p:ext uri="{BB962C8B-B14F-4D97-AF65-F5344CB8AC3E}">
        <p14:creationId xmlns:p14="http://schemas.microsoft.com/office/powerpoint/2010/main" val="973486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MX"/>
              <a:t>Haz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99591FAB-76BC-E843-A49A-83FA83EEC6CE}" type="datetimeFigureOut">
              <a:rPr lang="es-MX" smtClean="0"/>
              <a:pPr/>
              <a:t>23/02/20</a:t>
            </a:fld>
            <a:endParaRPr lang="es-MX"/>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s-MX"/>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BD51561E-4123-5F4C-81E8-A56497F9BF04}" type="slidenum">
              <a:rPr lang="es-MX" smtClean="0"/>
              <a:pPr/>
              <a:t>‹Nº›</a:t>
            </a:fld>
            <a:endParaRPr lang="es-MX"/>
          </a:p>
        </p:txBody>
      </p:sp>
    </p:spTree>
    <p:extLst>
      <p:ext uri="{BB962C8B-B14F-4D97-AF65-F5344CB8AC3E}">
        <p14:creationId xmlns:p14="http://schemas.microsoft.com/office/powerpoint/2010/main" val="329979794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http://mipaisatravesdemisojos.blogspot.com/2016/12/cuestion-de-tiempo.html" TargetMode="External"/><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hyperlink" Target="https://creativecommons.org/licenses/by-sa/3.0/" TargetMode="External"/><Relationship Id="rId4" Type="http://schemas.openxmlformats.org/officeDocument/2006/relationships/hyperlink" Target="https://es.wikipedia.org/wiki/Reloj_de_pulsera"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3 CuadroTexto">
            <a:extLst>
              <a:ext uri="{FF2B5EF4-FFF2-40B4-BE49-F238E27FC236}">
                <a16:creationId xmlns:a16="http://schemas.microsoft.com/office/drawing/2014/main" id="{D92AB4C0-295C-FD4E-9637-F50E4E075E77}"/>
              </a:ext>
            </a:extLst>
          </p:cNvPr>
          <p:cNvSpPr txBox="1">
            <a:spLocks noChangeArrowheads="1"/>
          </p:cNvSpPr>
          <p:nvPr/>
        </p:nvSpPr>
        <p:spPr bwMode="auto">
          <a:xfrm>
            <a:off x="257049" y="1264581"/>
            <a:ext cx="3078818" cy="32552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b">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defTabSz="914400">
              <a:lnSpc>
                <a:spcPct val="90000"/>
              </a:lnSpc>
              <a:spcBef>
                <a:spcPct val="0"/>
              </a:spcBef>
              <a:spcAft>
                <a:spcPts val="600"/>
              </a:spcAft>
              <a:buNone/>
            </a:pPr>
            <a:r>
              <a:rPr lang="en-US" altLang="es-ES_tradnl" sz="4100" b="1" spc="-100" dirty="0">
                <a:solidFill>
                  <a:srgbClr val="FFFFFF"/>
                </a:solidFill>
                <a:latin typeface="+mj-lt"/>
                <a:ea typeface="+mj-ea"/>
                <a:cs typeface="+mj-cs"/>
              </a:rPr>
              <a:t>Comentarios a la reforma de la Ley Federal del Trabajo</a:t>
            </a:r>
          </a:p>
        </p:txBody>
      </p:sp>
      <p:pic>
        <p:nvPicPr>
          <p:cNvPr id="4" name="3 Imagen" descr="logoBOA JPEG.jpg">
            <a:extLst>
              <a:ext uri="{FF2B5EF4-FFF2-40B4-BE49-F238E27FC236}">
                <a16:creationId xmlns:a16="http://schemas.microsoft.com/office/drawing/2014/main" id="{6C0613CB-9AA8-FA41-9536-B42AB2A94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5120640" y="2103715"/>
            <a:ext cx="6367271" cy="26424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a16="http://schemas.microsoft.com/office/drawing/2014/main" id="{352B0DAE-A606-4647-8ADF-B1267D8DE32C}"/>
              </a:ext>
            </a:extLst>
          </p:cNvPr>
          <p:cNvSpPr/>
          <p:nvPr/>
        </p:nvSpPr>
        <p:spPr>
          <a:xfrm>
            <a:off x="4977243" y="6107668"/>
            <a:ext cx="6138366" cy="369332"/>
          </a:xfrm>
          <a:prstGeom prst="rect">
            <a:avLst/>
          </a:prstGeom>
        </p:spPr>
        <p:txBody>
          <a:bodyPr wrap="square">
            <a:spAutoFit/>
          </a:bodyPr>
          <a:lstStyle/>
          <a:p>
            <a:pPr>
              <a:spcBef>
                <a:spcPct val="0"/>
              </a:spcBef>
              <a:spcAft>
                <a:spcPts val="600"/>
              </a:spcAft>
            </a:pPr>
            <a:r>
              <a:rPr lang="es-MX" altLang="es-ES_tradnl" b="1" dirty="0">
                <a:latin typeface="Tahoma" panose="020B0604030504040204" pitchFamily="34" charset="0"/>
                <a:cs typeface="Tahoma" panose="020B0604030504040204" pitchFamily="34" charset="0"/>
              </a:rPr>
              <a:t>GUADALAJARA, JALISCO, 27 DE FEBRERO DE 2020</a:t>
            </a:r>
          </a:p>
        </p:txBody>
      </p:sp>
    </p:spTree>
    <p:extLst>
      <p:ext uri="{BB962C8B-B14F-4D97-AF65-F5344CB8AC3E}">
        <p14:creationId xmlns:p14="http://schemas.microsoft.com/office/powerpoint/2010/main" val="3430650631"/>
      </p:ext>
    </p:extLst>
  </p:cSld>
  <p:clrMapOvr>
    <a:masterClrMapping/>
  </p:clrMapOvr>
  <p:transition>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CCC2B94-A6EA-46D4-AB80-59AD3D4A4716}"/>
              </a:ext>
            </a:extLst>
          </p:cNvPr>
          <p:cNvSpPr>
            <a:spLocks noGrp="1"/>
          </p:cNvSpPr>
          <p:nvPr>
            <p:ph idx="1"/>
          </p:nvPr>
        </p:nvSpPr>
        <p:spPr>
          <a:xfrm>
            <a:off x="3725333" y="1439333"/>
            <a:ext cx="7552267" cy="4182534"/>
          </a:xfrm>
        </p:spPr>
        <p:txBody>
          <a:bodyPr>
            <a:normAutofit/>
          </a:bodyPr>
          <a:lstStyle/>
          <a:p>
            <a:pPr marL="0" indent="0" algn="just">
              <a:buNone/>
            </a:pPr>
            <a:r>
              <a:rPr lang="es-ES" sz="2400" dirty="0">
                <a:solidFill>
                  <a:schemeClr val="tx1"/>
                </a:solidFill>
                <a:latin typeface="Tahoma" panose="020B0604030504040204" pitchFamily="34" charset="0"/>
                <a:ea typeface="Tahoma" panose="020B0604030504040204" pitchFamily="34" charset="0"/>
                <a:cs typeface="Tahoma" panose="020B0604030504040204" pitchFamily="34" charset="0"/>
              </a:rPr>
              <a:t>En caso que el patrón no quiera reinstalar a un trabajador, por considerar que está dentro de los supuestos del artículo 49 de la LFT, podrá acudir al Tribunal en la vía paraprocesal para depositar la indemnización del articulo 50, acompañando el escrito de cuenta y desglose del monto de la indemnización.</a:t>
            </a:r>
            <a:r>
              <a:rPr lang="es-MX" sz="2400" dirty="0">
                <a:solidFill>
                  <a:schemeClr val="tx1"/>
                </a:solidFill>
                <a:latin typeface="Tahoma" panose="020B0604030504040204" pitchFamily="34" charset="0"/>
                <a:ea typeface="Tahoma" panose="020B0604030504040204" pitchFamily="34" charset="0"/>
                <a:cs typeface="Tahoma" panose="020B0604030504040204" pitchFamily="34" charset="0"/>
              </a:rPr>
              <a:t> </a:t>
            </a:r>
          </a:p>
        </p:txBody>
      </p:sp>
      <p:sp>
        <p:nvSpPr>
          <p:cNvPr id="4" name="3 Rectángulo"/>
          <p:cNvSpPr/>
          <p:nvPr/>
        </p:nvSpPr>
        <p:spPr>
          <a:xfrm>
            <a:off x="262759" y="2501462"/>
            <a:ext cx="2984938" cy="1569660"/>
          </a:xfrm>
          <a:prstGeom prst="rect">
            <a:avLst/>
          </a:prstGeom>
        </p:spPr>
        <p:txBody>
          <a:bodyPr vert="horz" wrap="square">
            <a:spAutoFit/>
          </a:bodyPr>
          <a:lstStyle/>
          <a:p>
            <a:r>
              <a:rPr lang="es-MX" sz="3200" b="1" dirty="0">
                <a:solidFill>
                  <a:schemeClr val="bg1"/>
                </a:solidFill>
                <a:latin typeface="Tahoma" pitchFamily="34" charset="0"/>
                <a:ea typeface="Tahoma" pitchFamily="34" charset="0"/>
                <a:cs typeface="Tahoma" pitchFamily="34" charset="0"/>
              </a:rPr>
              <a:t>Actuaciones ante Tribunales</a:t>
            </a:r>
          </a:p>
        </p:txBody>
      </p:sp>
    </p:spTree>
    <p:extLst>
      <p:ext uri="{BB962C8B-B14F-4D97-AF65-F5344CB8AC3E}">
        <p14:creationId xmlns:p14="http://schemas.microsoft.com/office/powerpoint/2010/main" val="2130163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CCC2B94-A6EA-46D4-AB80-59AD3D4A4716}"/>
              </a:ext>
            </a:extLst>
          </p:cNvPr>
          <p:cNvSpPr>
            <a:spLocks noGrp="1"/>
          </p:cNvSpPr>
          <p:nvPr>
            <p:ph idx="1"/>
          </p:nvPr>
        </p:nvSpPr>
        <p:spPr>
          <a:xfrm>
            <a:off x="3725333" y="1439333"/>
            <a:ext cx="7552267" cy="4182534"/>
          </a:xfrm>
        </p:spPr>
        <p:txBody>
          <a:bodyPr>
            <a:normAutofit/>
          </a:bodyPr>
          <a:lstStyle/>
          <a:p>
            <a:pPr algn="just"/>
            <a:r>
              <a:rPr lang="es-MX" sz="2400" dirty="0">
                <a:solidFill>
                  <a:schemeClr val="tx1"/>
                </a:solidFill>
                <a:latin typeface="Tahoma" panose="020B0604030504040204" pitchFamily="34" charset="0"/>
                <a:ea typeface="Tahoma" panose="020B0604030504040204" pitchFamily="34" charset="0"/>
                <a:cs typeface="Tahoma" panose="020B0604030504040204" pitchFamily="34" charset="0"/>
              </a:rPr>
              <a:t>Trabajadores con antigüedad menor a 1 año.</a:t>
            </a:r>
          </a:p>
          <a:p>
            <a:pPr algn="just"/>
            <a:r>
              <a:rPr lang="es-MX" sz="2400" dirty="0">
                <a:solidFill>
                  <a:schemeClr val="tx1"/>
                </a:solidFill>
                <a:latin typeface="Tahoma" panose="020B0604030504040204" pitchFamily="34" charset="0"/>
                <a:ea typeface="Tahoma" panose="020B0604030504040204" pitchFamily="34" charset="0"/>
                <a:cs typeface="Tahoma" panose="020B0604030504040204" pitchFamily="34" charset="0"/>
              </a:rPr>
              <a:t>Por ser un trabajo de contacto directo con el trabajador de manera que no se pueda desrrollar normalmente</a:t>
            </a:r>
          </a:p>
          <a:p>
            <a:pPr algn="just"/>
            <a:r>
              <a:rPr lang="es-MX" sz="2400" dirty="0">
                <a:solidFill>
                  <a:schemeClr val="tx1"/>
                </a:solidFill>
                <a:latin typeface="Tahoma" panose="020B0604030504040204" pitchFamily="34" charset="0"/>
                <a:ea typeface="Tahoma" panose="020B0604030504040204" pitchFamily="34" charset="0"/>
                <a:cs typeface="Tahoma" panose="020B0604030504040204" pitchFamily="34" charset="0"/>
              </a:rPr>
              <a:t>Trabajadores de confianza; </a:t>
            </a:r>
          </a:p>
          <a:p>
            <a:pPr algn="just"/>
            <a:r>
              <a:rPr lang="es-MX" sz="2400" dirty="0">
                <a:solidFill>
                  <a:schemeClr val="tx1"/>
                </a:solidFill>
                <a:latin typeface="Tahoma" panose="020B0604030504040204" pitchFamily="34" charset="0"/>
                <a:ea typeface="Tahoma" panose="020B0604030504040204" pitchFamily="34" charset="0"/>
                <a:cs typeface="Tahoma" panose="020B0604030504040204" pitchFamily="34" charset="0"/>
              </a:rPr>
              <a:t>Servicio doméstico; y </a:t>
            </a:r>
          </a:p>
          <a:p>
            <a:pPr algn="just"/>
            <a:r>
              <a:rPr lang="es-MX" sz="2400" dirty="0">
                <a:solidFill>
                  <a:schemeClr val="tx1"/>
                </a:solidFill>
                <a:latin typeface="Tahoma" panose="020B0604030504040204" pitchFamily="34" charset="0"/>
                <a:ea typeface="Tahoma" panose="020B0604030504040204" pitchFamily="34" charset="0"/>
                <a:cs typeface="Tahoma" panose="020B0604030504040204" pitchFamily="34" charset="0"/>
              </a:rPr>
              <a:t>Trabajadores eventuales. </a:t>
            </a:r>
          </a:p>
        </p:txBody>
      </p:sp>
      <p:sp>
        <p:nvSpPr>
          <p:cNvPr id="4" name="3 Rectángulo"/>
          <p:cNvSpPr/>
          <p:nvPr/>
        </p:nvSpPr>
        <p:spPr>
          <a:xfrm>
            <a:off x="310260" y="2844225"/>
            <a:ext cx="2984938" cy="584775"/>
          </a:xfrm>
          <a:prstGeom prst="rect">
            <a:avLst/>
          </a:prstGeom>
        </p:spPr>
        <p:txBody>
          <a:bodyPr vert="horz" wrap="square">
            <a:spAutoFit/>
          </a:bodyPr>
          <a:lstStyle/>
          <a:p>
            <a:r>
              <a:rPr lang="es-MX" sz="3200" b="1" dirty="0">
                <a:solidFill>
                  <a:schemeClr val="bg1"/>
                </a:solidFill>
                <a:latin typeface="Tahoma" pitchFamily="34" charset="0"/>
                <a:ea typeface="Tahoma" pitchFamily="34" charset="0"/>
                <a:cs typeface="Tahoma" pitchFamily="34" charset="0"/>
              </a:rPr>
              <a:t>Artículo 49</a:t>
            </a:r>
          </a:p>
        </p:txBody>
      </p:sp>
    </p:spTree>
    <p:extLst>
      <p:ext uri="{BB962C8B-B14F-4D97-AF65-F5344CB8AC3E}">
        <p14:creationId xmlns:p14="http://schemas.microsoft.com/office/powerpoint/2010/main" val="3720118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CCC2B94-A6EA-46D4-AB80-59AD3D4A4716}"/>
              </a:ext>
            </a:extLst>
          </p:cNvPr>
          <p:cNvSpPr>
            <a:spLocks noGrp="1"/>
          </p:cNvSpPr>
          <p:nvPr>
            <p:ph idx="1"/>
          </p:nvPr>
        </p:nvSpPr>
        <p:spPr>
          <a:xfrm>
            <a:off x="3725333" y="1439333"/>
            <a:ext cx="7552267" cy="4182534"/>
          </a:xfrm>
        </p:spPr>
        <p:txBody>
          <a:bodyPr>
            <a:normAutofit/>
          </a:bodyPr>
          <a:lstStyle/>
          <a:p>
            <a:r>
              <a:rPr lang="es-MX" sz="2400" dirty="0">
                <a:solidFill>
                  <a:schemeClr val="tx1"/>
                </a:solidFill>
                <a:latin typeface="Tahoma" panose="020B0604030504040204" pitchFamily="34" charset="0"/>
                <a:ea typeface="Tahoma" panose="020B0604030504040204" pitchFamily="34" charset="0"/>
                <a:cs typeface="Tahoma" panose="020B0604030504040204" pitchFamily="34" charset="0"/>
              </a:rPr>
              <a:t>En la relación de trabajo por tiempo determinado menor de un año. Los salarios de la mitad del tiempo laborado.</a:t>
            </a:r>
          </a:p>
          <a:p>
            <a:r>
              <a:rPr lang="es-MX" sz="2400" dirty="0">
                <a:solidFill>
                  <a:schemeClr val="tx1"/>
                </a:solidFill>
                <a:latin typeface="Tahoma" panose="020B0604030504040204" pitchFamily="34" charset="0"/>
                <a:ea typeface="Tahoma" panose="020B0604030504040204" pitchFamily="34" charset="0"/>
                <a:cs typeface="Tahoma" panose="020B0604030504040204" pitchFamily="34" charset="0"/>
              </a:rPr>
              <a:t>En relacion de trabajo por tiempo indeterminado, 20 dias por cada año de servicio.</a:t>
            </a:r>
          </a:p>
          <a:p>
            <a:r>
              <a:rPr lang="es-MX" sz="2400" dirty="0">
                <a:solidFill>
                  <a:schemeClr val="tx1"/>
                </a:solidFill>
                <a:latin typeface="Tahoma" panose="020B0604030504040204" pitchFamily="34" charset="0"/>
                <a:ea typeface="Tahoma" panose="020B0604030504040204" pitchFamily="34" charset="0"/>
                <a:cs typeface="Tahoma" panose="020B0604030504040204" pitchFamily="34" charset="0"/>
              </a:rPr>
              <a:t>Además la ideminización constitucional (3 meses) y salarios caídos e intereses.  </a:t>
            </a:r>
          </a:p>
        </p:txBody>
      </p:sp>
      <p:sp>
        <p:nvSpPr>
          <p:cNvPr id="4" name="3 Rectángulo"/>
          <p:cNvSpPr/>
          <p:nvPr/>
        </p:nvSpPr>
        <p:spPr>
          <a:xfrm>
            <a:off x="345886" y="3136612"/>
            <a:ext cx="2984938" cy="584775"/>
          </a:xfrm>
          <a:prstGeom prst="rect">
            <a:avLst/>
          </a:prstGeom>
        </p:spPr>
        <p:txBody>
          <a:bodyPr vert="horz" wrap="square">
            <a:spAutoFit/>
          </a:bodyPr>
          <a:lstStyle/>
          <a:p>
            <a:r>
              <a:rPr lang="es-MX" sz="3200" b="1" dirty="0">
                <a:solidFill>
                  <a:schemeClr val="bg1"/>
                </a:solidFill>
                <a:latin typeface="Tahoma" pitchFamily="34" charset="0"/>
                <a:ea typeface="Tahoma" pitchFamily="34" charset="0"/>
                <a:cs typeface="Tahoma" pitchFamily="34" charset="0"/>
              </a:rPr>
              <a:t>Artículo 50</a:t>
            </a:r>
          </a:p>
        </p:txBody>
      </p:sp>
    </p:spTree>
    <p:extLst>
      <p:ext uri="{BB962C8B-B14F-4D97-AF65-F5344CB8AC3E}">
        <p14:creationId xmlns:p14="http://schemas.microsoft.com/office/powerpoint/2010/main" val="3882577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45" name="Rectangle 44">
            <a:extLst>
              <a:ext uri="{FF2B5EF4-FFF2-40B4-BE49-F238E27FC236}">
                <a16:creationId xmlns:a16="http://schemas.microsoft.com/office/drawing/2014/main" id="{5BDAAE7A-177F-4691-8F07-36CBBA6113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9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uadroTexto 3">
            <a:extLst>
              <a:ext uri="{FF2B5EF4-FFF2-40B4-BE49-F238E27FC236}">
                <a16:creationId xmlns:a16="http://schemas.microsoft.com/office/drawing/2014/main" id="{96995245-B743-204B-863D-76F3CAB9DD7E}"/>
              </a:ext>
            </a:extLst>
          </p:cNvPr>
          <p:cNvSpPr txBox="1"/>
          <p:nvPr/>
        </p:nvSpPr>
        <p:spPr>
          <a:xfrm>
            <a:off x="1659522" y="948774"/>
            <a:ext cx="7462083" cy="5334000"/>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endParaRPr lang="en-US" sz="7200" i="1" spc="-100" dirty="0">
              <a:solidFill>
                <a:schemeClr val="accent1"/>
              </a:solidFill>
              <a:latin typeface="+mj-lt"/>
              <a:ea typeface="+mj-ea"/>
              <a:cs typeface="+mj-cs"/>
            </a:endParaRPr>
          </a:p>
        </p:txBody>
      </p:sp>
      <p:sp>
        <p:nvSpPr>
          <p:cNvPr id="47" name="Rectangle 46">
            <a:extLst>
              <a:ext uri="{FF2B5EF4-FFF2-40B4-BE49-F238E27FC236}">
                <a16:creationId xmlns:a16="http://schemas.microsoft.com/office/drawing/2014/main" id="{5BF82D1D-28BC-4216-A1EA-F7D9C6D1AA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 name="Rectangle 48">
            <a:extLst>
              <a:ext uri="{FF2B5EF4-FFF2-40B4-BE49-F238E27FC236}">
                <a16:creationId xmlns:a16="http://schemas.microsoft.com/office/drawing/2014/main" id="{60A1DC48-C242-4442-822C-570436B809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577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ángulo 2">
            <a:extLst>
              <a:ext uri="{FF2B5EF4-FFF2-40B4-BE49-F238E27FC236}">
                <a16:creationId xmlns:a16="http://schemas.microsoft.com/office/drawing/2014/main" id="{99350899-6E4F-EA4D-9DD5-0326F6CF3EB9}"/>
              </a:ext>
            </a:extLst>
          </p:cNvPr>
          <p:cNvSpPr/>
          <p:nvPr/>
        </p:nvSpPr>
        <p:spPr>
          <a:xfrm>
            <a:off x="5289229" y="864108"/>
            <a:ext cx="5910677" cy="5120640"/>
          </a:xfrm>
          <a:prstGeom prst="rect">
            <a:avLst/>
          </a:prstGeom>
        </p:spPr>
        <p:txBody>
          <a:bodyPr vert="horz" lIns="91440" tIns="45720" rIns="91440" bIns="45720" rtlCol="0" anchor="ctr">
            <a:normAutofit/>
          </a:bodyPr>
          <a:lstStyle/>
          <a:p>
            <a:pPr indent="-182880" defTabSz="914400">
              <a:lnSpc>
                <a:spcPct val="90000"/>
              </a:lnSpc>
              <a:spcAft>
                <a:spcPts val="600"/>
              </a:spcAft>
              <a:buClr>
                <a:schemeClr val="accent1"/>
              </a:buClr>
              <a:buFont typeface="Wingdings 2" pitchFamily="18" charset="2"/>
              <a:buChar char=""/>
              <a:defRPr/>
            </a:pPr>
            <a:endParaRPr lang="en-US" dirty="0">
              <a:solidFill>
                <a:schemeClr val="tx1">
                  <a:lumMod val="65000"/>
                  <a:lumOff val="35000"/>
                </a:schemeClr>
              </a:solidFill>
            </a:endParaRPr>
          </a:p>
        </p:txBody>
      </p:sp>
      <p:grpSp>
        <p:nvGrpSpPr>
          <p:cNvPr id="23" name="Grupo 22">
            <a:extLst>
              <a:ext uri="{FF2B5EF4-FFF2-40B4-BE49-F238E27FC236}">
                <a16:creationId xmlns:a16="http://schemas.microsoft.com/office/drawing/2014/main" id="{E4F6B724-A0CC-B749-83CB-C55807D426A5}"/>
              </a:ext>
            </a:extLst>
          </p:cNvPr>
          <p:cNvGrpSpPr/>
          <p:nvPr/>
        </p:nvGrpSpPr>
        <p:grpSpPr>
          <a:xfrm>
            <a:off x="1823737" y="1013379"/>
            <a:ext cx="8738448" cy="5186321"/>
            <a:chOff x="573087" y="4125656"/>
            <a:chExt cx="11651267" cy="6915094"/>
          </a:xfrm>
        </p:grpSpPr>
        <p:sp>
          <p:nvSpPr>
            <p:cNvPr id="24" name="Rectángulo 23">
              <a:extLst>
                <a:ext uri="{FF2B5EF4-FFF2-40B4-BE49-F238E27FC236}">
                  <a16:creationId xmlns:a16="http://schemas.microsoft.com/office/drawing/2014/main" id="{F1F69B45-E45D-064D-83D7-CDDA2BBF3CBC}"/>
                </a:ext>
              </a:extLst>
            </p:cNvPr>
            <p:cNvSpPr/>
            <p:nvPr/>
          </p:nvSpPr>
          <p:spPr>
            <a:xfrm>
              <a:off x="573087" y="5564105"/>
              <a:ext cx="4876801" cy="1908214"/>
            </a:xfrm>
            <a:prstGeom prst="rect">
              <a:avLst/>
            </a:prstGeom>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spcFirstLastPara="1" lIns="38100" tIns="38100" rIns="38100" bIns="38100" spcCol="38100" anchor="ctr">
              <a:spAutoFit/>
            </a:bodyPr>
            <a:lstStyle/>
            <a:p>
              <a:pPr algn="just">
                <a:defRPr/>
              </a:pPr>
              <a:r>
                <a:rPr lang="es-MX" sz="2200" dirty="0">
                  <a:solidFill>
                    <a:schemeClr val="tx1"/>
                  </a:solidFill>
                  <a:latin typeface="Book Antiqua" panose="02040602050305030304" pitchFamily="18" charset="0"/>
                </a:rPr>
                <a:t>Que no se encuentra en alguna de las hipótesis legales para negarse a la reinstalación.</a:t>
              </a:r>
            </a:p>
          </p:txBody>
        </p:sp>
        <p:sp>
          <p:nvSpPr>
            <p:cNvPr id="25" name="Rectángulo 24">
              <a:extLst>
                <a:ext uri="{FF2B5EF4-FFF2-40B4-BE49-F238E27FC236}">
                  <a16:creationId xmlns:a16="http://schemas.microsoft.com/office/drawing/2014/main" id="{D6B8DD1D-4527-224B-AF41-3FA263095941}"/>
                </a:ext>
              </a:extLst>
            </p:cNvPr>
            <p:cNvSpPr/>
            <p:nvPr/>
          </p:nvSpPr>
          <p:spPr>
            <a:xfrm>
              <a:off x="7784117" y="5692775"/>
              <a:ext cx="4440237" cy="1456809"/>
            </a:xfrm>
            <a:prstGeom prst="rect">
              <a:avLst/>
            </a:prstGeom>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spcFirstLastPara="1" lIns="38100" tIns="38100" rIns="38100" bIns="38100" spcCol="38100" anchor="ctr">
              <a:spAutoFit/>
            </a:bodyPr>
            <a:lstStyle/>
            <a:p>
              <a:pPr algn="just">
                <a:defRPr/>
              </a:pPr>
              <a:r>
                <a:rPr lang="es-MX" sz="2200" dirty="0">
                  <a:solidFill>
                    <a:schemeClr val="tx1"/>
                  </a:solidFill>
                  <a:latin typeface="Book Antiqua" panose="02040602050305030304" pitchFamily="18" charset="0"/>
                </a:rPr>
                <a:t>Que el monto de la indemnización es insuficiente.</a:t>
              </a:r>
            </a:p>
          </p:txBody>
        </p:sp>
        <p:sp>
          <p:nvSpPr>
            <p:cNvPr id="27" name="Rectángulo 26">
              <a:extLst>
                <a:ext uri="{FF2B5EF4-FFF2-40B4-BE49-F238E27FC236}">
                  <a16:creationId xmlns:a16="http://schemas.microsoft.com/office/drawing/2014/main" id="{9FA53BC1-0204-ED4E-8821-E86C5CF83F06}"/>
                </a:ext>
              </a:extLst>
            </p:cNvPr>
            <p:cNvSpPr/>
            <p:nvPr/>
          </p:nvSpPr>
          <p:spPr>
            <a:xfrm>
              <a:off x="579439" y="8229725"/>
              <a:ext cx="4870449" cy="2811025"/>
            </a:xfrm>
            <a:prstGeom prst="rect">
              <a:avLst/>
            </a:prstGeom>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spcFirstLastPara="1" lIns="38100" tIns="38100" rIns="38100" bIns="38100" spcCol="38100" anchor="ctr">
              <a:spAutoFit/>
            </a:bodyPr>
            <a:lstStyle/>
            <a:p>
              <a:pPr algn="just">
                <a:defRPr/>
              </a:pPr>
              <a:r>
                <a:rPr lang="es-MX" sz="2200" dirty="0">
                  <a:solidFill>
                    <a:schemeClr val="tx1"/>
                  </a:solidFill>
                  <a:latin typeface="Book Antiqua" panose="02040602050305030304" pitchFamily="18" charset="0"/>
                </a:rPr>
                <a:t>El depósito de la indemnización no surtirá efectos y el Tribunal dispondrá de la cantidad depositada para la ejecución de la sentencia.</a:t>
              </a:r>
            </a:p>
          </p:txBody>
        </p:sp>
        <p:sp>
          <p:nvSpPr>
            <p:cNvPr id="29" name="Rectángulo 28">
              <a:extLst>
                <a:ext uri="{FF2B5EF4-FFF2-40B4-BE49-F238E27FC236}">
                  <a16:creationId xmlns:a16="http://schemas.microsoft.com/office/drawing/2014/main" id="{E29616A5-7275-9A40-85B7-C516EF07CDB9}"/>
                </a:ext>
              </a:extLst>
            </p:cNvPr>
            <p:cNvSpPr/>
            <p:nvPr/>
          </p:nvSpPr>
          <p:spPr>
            <a:xfrm>
              <a:off x="7784117" y="8354817"/>
              <a:ext cx="4440237" cy="1908214"/>
            </a:xfrm>
            <a:prstGeom prst="rect">
              <a:avLst/>
            </a:prstGeom>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spcFirstLastPara="1" lIns="38100" tIns="38100" rIns="38100" bIns="38100" spcCol="38100" anchor="ctr">
              <a:spAutoFit/>
            </a:bodyPr>
            <a:lstStyle/>
            <a:p>
              <a:pPr algn="just">
                <a:defRPr/>
              </a:pPr>
              <a:r>
                <a:rPr lang="es-MX" sz="2200" dirty="0">
                  <a:solidFill>
                    <a:schemeClr val="tx1"/>
                  </a:solidFill>
                  <a:latin typeface="Book Antiqua" panose="02040602050305030304" pitchFamily="18" charset="0"/>
                </a:rPr>
                <a:t>El Tribunal condenará al patrón a pagar las diferencias e intereses correspondientes.</a:t>
              </a:r>
            </a:p>
          </p:txBody>
        </p:sp>
        <p:cxnSp>
          <p:nvCxnSpPr>
            <p:cNvPr id="31" name="Conector recto 30">
              <a:extLst>
                <a:ext uri="{FF2B5EF4-FFF2-40B4-BE49-F238E27FC236}">
                  <a16:creationId xmlns:a16="http://schemas.microsoft.com/office/drawing/2014/main" id="{3E669013-3447-C84D-8706-69F5D2A81B8D}"/>
                </a:ext>
              </a:extLst>
            </p:cNvPr>
            <p:cNvCxnSpPr>
              <a:cxnSpLocks/>
              <a:endCxn id="24" idx="0"/>
            </p:cNvCxnSpPr>
            <p:nvPr/>
          </p:nvCxnSpPr>
          <p:spPr>
            <a:xfrm flipH="1">
              <a:off x="3011488" y="5130267"/>
              <a:ext cx="3543137" cy="433839"/>
            </a:xfrm>
            <a:prstGeom prst="line">
              <a:avLst/>
            </a:prstGeom>
            <a:ln>
              <a:solidFill>
                <a:schemeClr val="bg2">
                  <a:lumMod val="50000"/>
                </a:schemeClr>
              </a:solidFill>
            </a:ln>
          </p:spPr>
          <p:style>
            <a:lnRef idx="3">
              <a:schemeClr val="accent1"/>
            </a:lnRef>
            <a:fillRef idx="0">
              <a:schemeClr val="accent1"/>
            </a:fillRef>
            <a:effectRef idx="2">
              <a:schemeClr val="accent1"/>
            </a:effectRef>
            <a:fontRef idx="minor">
              <a:schemeClr val="tx1"/>
            </a:fontRef>
          </p:style>
        </p:cxnSp>
        <p:cxnSp>
          <p:nvCxnSpPr>
            <p:cNvPr id="33" name="Conector recto 32">
              <a:extLst>
                <a:ext uri="{FF2B5EF4-FFF2-40B4-BE49-F238E27FC236}">
                  <a16:creationId xmlns:a16="http://schemas.microsoft.com/office/drawing/2014/main" id="{5C384917-F661-5049-B6B6-EC773DBF908A}"/>
                </a:ext>
              </a:extLst>
            </p:cNvPr>
            <p:cNvCxnSpPr>
              <a:cxnSpLocks/>
              <a:stCxn id="38" idx="2"/>
            </p:cNvCxnSpPr>
            <p:nvPr/>
          </p:nvCxnSpPr>
          <p:spPr>
            <a:xfrm>
              <a:off x="6522878" y="5131060"/>
              <a:ext cx="3510123" cy="561715"/>
            </a:xfrm>
            <a:prstGeom prst="line">
              <a:avLst/>
            </a:prstGeom>
            <a:ln>
              <a:solidFill>
                <a:schemeClr val="bg2">
                  <a:lumMod val="50000"/>
                </a:schemeClr>
              </a:solidFill>
            </a:ln>
          </p:spPr>
          <p:style>
            <a:lnRef idx="3">
              <a:schemeClr val="accent1"/>
            </a:lnRef>
            <a:fillRef idx="0">
              <a:schemeClr val="accent1"/>
            </a:fillRef>
            <a:effectRef idx="2">
              <a:schemeClr val="accent1"/>
            </a:effectRef>
            <a:fontRef idx="minor">
              <a:schemeClr val="tx1"/>
            </a:fontRef>
          </p:style>
        </p:cxnSp>
        <p:cxnSp>
          <p:nvCxnSpPr>
            <p:cNvPr id="35" name="Conector recto 34">
              <a:extLst>
                <a:ext uri="{FF2B5EF4-FFF2-40B4-BE49-F238E27FC236}">
                  <a16:creationId xmlns:a16="http://schemas.microsoft.com/office/drawing/2014/main" id="{FACE25CC-96E4-6648-A8E7-5267DCE10589}"/>
                </a:ext>
              </a:extLst>
            </p:cNvPr>
            <p:cNvCxnSpPr>
              <a:cxnSpLocks/>
              <a:stCxn id="27" idx="0"/>
            </p:cNvCxnSpPr>
            <p:nvPr/>
          </p:nvCxnSpPr>
          <p:spPr>
            <a:xfrm flipH="1" flipV="1">
              <a:off x="3011488" y="7513661"/>
              <a:ext cx="3176" cy="716064"/>
            </a:xfrm>
            <a:prstGeom prst="line">
              <a:avLst/>
            </a:prstGeom>
            <a:ln>
              <a:solidFill>
                <a:schemeClr val="bg2">
                  <a:lumMod val="50000"/>
                </a:schemeClr>
              </a:solidFill>
            </a:ln>
          </p:spPr>
          <p:style>
            <a:lnRef idx="3">
              <a:schemeClr val="accent1"/>
            </a:lnRef>
            <a:fillRef idx="0">
              <a:schemeClr val="accent1"/>
            </a:fillRef>
            <a:effectRef idx="2">
              <a:schemeClr val="accent1"/>
            </a:effectRef>
            <a:fontRef idx="minor">
              <a:schemeClr val="tx1"/>
            </a:fontRef>
          </p:style>
        </p:cxnSp>
        <p:cxnSp>
          <p:nvCxnSpPr>
            <p:cNvPr id="37" name="Conector recto 36">
              <a:extLst>
                <a:ext uri="{FF2B5EF4-FFF2-40B4-BE49-F238E27FC236}">
                  <a16:creationId xmlns:a16="http://schemas.microsoft.com/office/drawing/2014/main" id="{63D04B56-89D6-6F4D-A7FF-7D8B8D0C6C8F}"/>
                </a:ext>
              </a:extLst>
            </p:cNvPr>
            <p:cNvCxnSpPr>
              <a:cxnSpLocks/>
              <a:stCxn id="29" idx="0"/>
              <a:endCxn id="25" idx="2"/>
            </p:cNvCxnSpPr>
            <p:nvPr/>
          </p:nvCxnSpPr>
          <p:spPr>
            <a:xfrm flipV="1">
              <a:off x="10004236" y="7149584"/>
              <a:ext cx="0" cy="1205233"/>
            </a:xfrm>
            <a:prstGeom prst="line">
              <a:avLst/>
            </a:prstGeom>
            <a:ln>
              <a:solidFill>
                <a:schemeClr val="bg2">
                  <a:lumMod val="50000"/>
                </a:schemeClr>
              </a:solidFill>
            </a:ln>
          </p:spPr>
          <p:style>
            <a:lnRef idx="3">
              <a:schemeClr val="accent1"/>
            </a:lnRef>
            <a:fillRef idx="0">
              <a:schemeClr val="accent1"/>
            </a:fillRef>
            <a:effectRef idx="2">
              <a:schemeClr val="accent1"/>
            </a:effectRef>
            <a:fontRef idx="minor">
              <a:schemeClr val="tx1"/>
            </a:fontRef>
          </p:style>
        </p:cxnSp>
        <p:sp>
          <p:nvSpPr>
            <p:cNvPr id="38" name="Rectángulo 37">
              <a:extLst>
                <a:ext uri="{FF2B5EF4-FFF2-40B4-BE49-F238E27FC236}">
                  <a16:creationId xmlns:a16="http://schemas.microsoft.com/office/drawing/2014/main" id="{ADC5A28A-B432-B141-9CFC-50A2EED6F2FC}"/>
                </a:ext>
              </a:extLst>
            </p:cNvPr>
            <p:cNvSpPr/>
            <p:nvPr/>
          </p:nvSpPr>
          <p:spPr>
            <a:xfrm>
              <a:off x="2067660" y="4125656"/>
              <a:ext cx="8910434" cy="1005404"/>
            </a:xfrm>
            <a:prstGeom prst="rect">
              <a:avLst/>
            </a:prstGeom>
            <a:ln w="28575" cmpd="dbl">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spcFirstLastPara="1" wrap="square" lIns="38100" tIns="38100" rIns="38100" bIns="38100" spcCol="38100" anchor="ctr">
              <a:spAutoFit/>
            </a:bodyPr>
            <a:lstStyle/>
            <a:p>
              <a:pPr algn="just">
                <a:defRPr/>
              </a:pPr>
              <a:r>
                <a:rPr lang="es-ES" sz="2200" dirty="0">
                  <a:solidFill>
                    <a:schemeClr val="tx1"/>
                  </a:solidFill>
                  <a:latin typeface="Book Antiqua" panose="02040602050305030304" pitchFamily="18" charset="0"/>
                </a:rPr>
                <a:t>Si el trabajador no está de acuerdo tendrá a salvo sus derechos para reclamar:</a:t>
              </a:r>
            </a:p>
          </p:txBody>
        </p:sp>
      </p:grpSp>
    </p:spTree>
    <p:extLst>
      <p:ext uri="{BB962C8B-B14F-4D97-AF65-F5344CB8AC3E}">
        <p14:creationId xmlns:p14="http://schemas.microsoft.com/office/powerpoint/2010/main" val="4273502773"/>
      </p:ext>
    </p:extLst>
  </p:cSld>
  <p:clrMapOvr>
    <a:masterClrMapping/>
  </p:clrMapOvr>
  <p:transition>
    <p:pull/>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162304-DA60-4C31-9E2B-E22F8DA75F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C4AE1EFF-264A-4A42-BEA1-0E875F40D7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4" name="Rectangle 13">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3" name="CuadroTexto 1">
            <a:extLst>
              <a:ext uri="{FF2B5EF4-FFF2-40B4-BE49-F238E27FC236}">
                <a16:creationId xmlns:a16="http://schemas.microsoft.com/office/drawing/2014/main" id="{2258AC44-759D-8344-A546-46C187816DD7}"/>
              </a:ext>
            </a:extLst>
          </p:cNvPr>
          <p:cNvSpPr txBox="1">
            <a:spLocks noChangeArrowheads="1"/>
          </p:cNvSpPr>
          <p:nvPr/>
        </p:nvSpPr>
        <p:spPr bwMode="auto">
          <a:xfrm>
            <a:off x="1539116" y="875983"/>
            <a:ext cx="3073914" cy="5120639"/>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defTabSz="914400">
              <a:lnSpc>
                <a:spcPct val="90000"/>
              </a:lnSpc>
              <a:spcBef>
                <a:spcPct val="0"/>
              </a:spcBef>
              <a:spcAft>
                <a:spcPts val="600"/>
              </a:spcAft>
              <a:buNone/>
            </a:pPr>
            <a:r>
              <a:rPr lang="en-US" altLang="es-MX" sz="3600" spc="-60" dirty="0">
                <a:latin typeface="Arial" panose="020B0604020202020204" pitchFamily="34" charset="0"/>
                <a:ea typeface="+mj-ea"/>
                <a:cs typeface="Arial" panose="020B0604020202020204" pitchFamily="34" charset="0"/>
              </a:rPr>
              <a:t>Otras novedades de la reforma</a:t>
            </a:r>
          </a:p>
        </p:txBody>
      </p:sp>
      <p:sp>
        <p:nvSpPr>
          <p:cNvPr id="16" name="Rectangle 15">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8" name="Straight Connector 17">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Rectángulo 2">
            <a:extLst>
              <a:ext uri="{FF2B5EF4-FFF2-40B4-BE49-F238E27FC236}">
                <a16:creationId xmlns:a16="http://schemas.microsoft.com/office/drawing/2014/main" id="{8EA8812F-C18F-DF48-AEE2-994D9E0E1AE1}"/>
              </a:ext>
            </a:extLst>
          </p:cNvPr>
          <p:cNvSpPr>
            <a:spLocks noChangeArrowheads="1"/>
          </p:cNvSpPr>
          <p:nvPr/>
        </p:nvSpPr>
        <p:spPr bwMode="auto">
          <a:xfrm>
            <a:off x="5083007" y="474133"/>
            <a:ext cx="6116900" cy="5977467"/>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indent="-182880" algn="just" defTabSz="914400">
              <a:lnSpc>
                <a:spcPct val="90000"/>
              </a:lnSpc>
              <a:spcBef>
                <a:spcPct val="0"/>
              </a:spcBef>
              <a:spcAft>
                <a:spcPts val="600"/>
              </a:spcAft>
              <a:buClr>
                <a:schemeClr val="accent1"/>
              </a:buClr>
              <a:buFont typeface="Wingdings 2" pitchFamily="18" charset="2"/>
              <a:buChar char=""/>
            </a:pPr>
            <a:r>
              <a:rPr lang="en-US" altLang="es-MX" sz="2400" dirty="0">
                <a:latin typeface="Arial" panose="020B0604020202020204" pitchFamily="34" charset="0"/>
                <a:ea typeface="Tahoma" panose="020B0604030504040204" pitchFamily="34" charset="0"/>
                <a:cs typeface="Arial" panose="020B0604020202020204" pitchFamily="34" charset="0"/>
              </a:rPr>
              <a:t>Posibilidad de señalar un buzón electrónico para las notificaciones.</a:t>
            </a:r>
          </a:p>
          <a:p>
            <a:pPr indent="-182880" algn="just" defTabSz="914400">
              <a:lnSpc>
                <a:spcPct val="90000"/>
              </a:lnSpc>
              <a:spcBef>
                <a:spcPct val="0"/>
              </a:spcBef>
              <a:spcAft>
                <a:spcPts val="600"/>
              </a:spcAft>
              <a:buClr>
                <a:schemeClr val="accent1"/>
              </a:buClr>
              <a:buFont typeface="Wingdings 2" pitchFamily="18" charset="2"/>
              <a:buChar char=""/>
            </a:pPr>
            <a:endParaRPr lang="en-US" altLang="es-MX" sz="2400" dirty="0">
              <a:latin typeface="Arial" panose="020B0604020202020204" pitchFamily="34" charset="0"/>
              <a:ea typeface="Tahoma" panose="020B0604030504040204" pitchFamily="34" charset="0"/>
              <a:cs typeface="Arial" panose="020B0604020202020204" pitchFamily="34" charset="0"/>
            </a:endParaRPr>
          </a:p>
          <a:p>
            <a:pPr indent="-182880" algn="just" defTabSz="914400">
              <a:lnSpc>
                <a:spcPct val="90000"/>
              </a:lnSpc>
              <a:spcBef>
                <a:spcPct val="0"/>
              </a:spcBef>
              <a:spcAft>
                <a:spcPts val="600"/>
              </a:spcAft>
              <a:buClr>
                <a:schemeClr val="accent1"/>
              </a:buClr>
              <a:buFont typeface="Wingdings 2" pitchFamily="18" charset="2"/>
              <a:buChar char=""/>
            </a:pPr>
            <a:r>
              <a:rPr lang="en-US" altLang="es-MX" sz="2400" dirty="0">
                <a:latin typeface="Arial" panose="020B0604020202020204" pitchFamily="34" charset="0"/>
                <a:ea typeface="Tahoma" panose="020B0604030504040204" pitchFamily="34" charset="0"/>
                <a:cs typeface="Arial" panose="020B0604020202020204" pitchFamily="34" charset="0"/>
              </a:rPr>
              <a:t>La demanda inicial deberá de acompañar las pruebas que se ofrecen.</a:t>
            </a:r>
          </a:p>
          <a:p>
            <a:pPr indent="-182880" algn="just" defTabSz="914400">
              <a:lnSpc>
                <a:spcPct val="90000"/>
              </a:lnSpc>
              <a:spcBef>
                <a:spcPct val="0"/>
              </a:spcBef>
              <a:spcAft>
                <a:spcPts val="600"/>
              </a:spcAft>
              <a:buClr>
                <a:schemeClr val="accent1"/>
              </a:buClr>
              <a:buFont typeface="Wingdings 2" pitchFamily="18" charset="2"/>
              <a:buChar char=""/>
            </a:pPr>
            <a:endParaRPr lang="en-US" altLang="es-MX" sz="2400" dirty="0">
              <a:latin typeface="Arial" panose="020B0604020202020204" pitchFamily="34" charset="0"/>
              <a:ea typeface="Tahoma" panose="020B0604030504040204" pitchFamily="34" charset="0"/>
              <a:cs typeface="Arial" panose="020B0604020202020204" pitchFamily="34" charset="0"/>
            </a:endParaRPr>
          </a:p>
          <a:p>
            <a:pPr indent="-182880" algn="just" defTabSz="914400">
              <a:lnSpc>
                <a:spcPct val="90000"/>
              </a:lnSpc>
              <a:spcBef>
                <a:spcPct val="0"/>
              </a:spcBef>
              <a:spcAft>
                <a:spcPts val="600"/>
              </a:spcAft>
              <a:buClr>
                <a:schemeClr val="accent1"/>
              </a:buClr>
              <a:buFont typeface="Wingdings 2" pitchFamily="18" charset="2"/>
              <a:buChar char=""/>
            </a:pPr>
            <a:r>
              <a:rPr lang="en-US" altLang="es-MX" sz="2400" dirty="0">
                <a:latin typeface="Arial" panose="020B0604020202020204" pitchFamily="34" charset="0"/>
                <a:ea typeface="Tahoma" panose="020B0604030504040204" pitchFamily="34" charset="0"/>
                <a:cs typeface="Arial" panose="020B0604020202020204" pitchFamily="34" charset="0"/>
              </a:rPr>
              <a:t>Después de notificada la demanda se tienen 15 días, para contestar y ofrecer las pruebas correspondiente.</a:t>
            </a:r>
          </a:p>
        </p:txBody>
      </p:sp>
      <p:sp>
        <p:nvSpPr>
          <p:cNvPr id="20" name="Rectangle 19">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uadroTexto 3">
            <a:extLst>
              <a:ext uri="{FF2B5EF4-FFF2-40B4-BE49-F238E27FC236}">
                <a16:creationId xmlns:a16="http://schemas.microsoft.com/office/drawing/2014/main" id="{96995245-B743-204B-863D-76F3CAB9DD7E}"/>
              </a:ext>
            </a:extLst>
          </p:cNvPr>
          <p:cNvSpPr txBox="1"/>
          <p:nvPr/>
        </p:nvSpPr>
        <p:spPr>
          <a:xfrm>
            <a:off x="2339763" y="2716541"/>
            <a:ext cx="3888308" cy="707886"/>
          </a:xfrm>
          <a:prstGeom prst="rect">
            <a:avLst/>
          </a:prstGeom>
          <a:noFill/>
        </p:spPr>
        <p:txBody>
          <a:bodyPr wrap="square" rtlCol="0">
            <a:spAutoFit/>
          </a:bodyPr>
          <a:lstStyle/>
          <a:p>
            <a:endParaRPr lang="es-MX" sz="4000" i="1" dirty="0"/>
          </a:p>
        </p:txBody>
      </p:sp>
    </p:spTree>
    <p:extLst>
      <p:ext uri="{BB962C8B-B14F-4D97-AF65-F5344CB8AC3E}">
        <p14:creationId xmlns:p14="http://schemas.microsoft.com/office/powerpoint/2010/main" val="886109818"/>
      </p:ext>
    </p:extLst>
  </p:cSld>
  <p:clrMapOvr>
    <a:masterClrMapping/>
  </p:clrMapOvr>
  <p:transition>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995245-B743-204B-863D-76F3CAB9DD7E}"/>
              </a:ext>
            </a:extLst>
          </p:cNvPr>
          <p:cNvSpPr txBox="1"/>
          <p:nvPr/>
        </p:nvSpPr>
        <p:spPr>
          <a:xfrm>
            <a:off x="2315642" y="2362682"/>
            <a:ext cx="3888308" cy="707886"/>
          </a:xfrm>
          <a:prstGeom prst="rect">
            <a:avLst/>
          </a:prstGeom>
          <a:noFill/>
        </p:spPr>
        <p:txBody>
          <a:bodyPr wrap="square" rtlCol="0">
            <a:spAutoFit/>
          </a:bodyPr>
          <a:lstStyle/>
          <a:p>
            <a:endParaRPr lang="es-MX" sz="4000" i="1" dirty="0"/>
          </a:p>
        </p:txBody>
      </p:sp>
      <p:sp>
        <p:nvSpPr>
          <p:cNvPr id="3" name="Rectángulo 2">
            <a:extLst>
              <a:ext uri="{FF2B5EF4-FFF2-40B4-BE49-F238E27FC236}">
                <a16:creationId xmlns:a16="http://schemas.microsoft.com/office/drawing/2014/main" id="{C8DEAEB4-1DA1-8B4E-B818-617D7942326B}"/>
              </a:ext>
            </a:extLst>
          </p:cNvPr>
          <p:cNvSpPr>
            <a:spLocks noChangeArrowheads="1"/>
          </p:cNvSpPr>
          <p:nvPr/>
        </p:nvSpPr>
        <p:spPr bwMode="auto">
          <a:xfrm>
            <a:off x="3850943" y="1886912"/>
            <a:ext cx="7078132" cy="3801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indent="-182880" algn="just" defTabSz="914400">
              <a:lnSpc>
                <a:spcPct val="90000"/>
              </a:lnSpc>
              <a:spcBef>
                <a:spcPct val="0"/>
              </a:spcBef>
              <a:spcAft>
                <a:spcPts val="600"/>
              </a:spcAft>
              <a:buClr>
                <a:schemeClr val="accent1"/>
              </a:buClr>
              <a:buFont typeface="Wingdings 2" pitchFamily="18" charset="2"/>
              <a:buChar char=""/>
            </a:pPr>
            <a:r>
              <a:rPr lang="en-US" altLang="es-MX" sz="2400" dirty="0">
                <a:latin typeface="Tahoma" panose="020B0604030504040204" pitchFamily="34" charset="0"/>
                <a:ea typeface="Tahoma" panose="020B0604030504040204" pitchFamily="34" charset="0"/>
                <a:cs typeface="Tahoma" panose="020B0604030504040204" pitchFamily="34" charset="0"/>
              </a:rPr>
              <a:t>Se crea una audiencia preliminar para depurar el proceso, resolver las excepciones dilatorias y admitir y desechar pruebas.</a:t>
            </a:r>
          </a:p>
          <a:p>
            <a:pPr indent="-182880" algn="just" defTabSz="914400">
              <a:lnSpc>
                <a:spcPct val="90000"/>
              </a:lnSpc>
              <a:spcBef>
                <a:spcPct val="0"/>
              </a:spcBef>
              <a:spcAft>
                <a:spcPts val="600"/>
              </a:spcAft>
              <a:buClr>
                <a:schemeClr val="accent1"/>
              </a:buClr>
              <a:buFont typeface="Wingdings 2" pitchFamily="18" charset="2"/>
              <a:buChar char=""/>
            </a:pPr>
            <a:endParaRPr lang="en-US" altLang="es-MX" sz="2400" dirty="0">
              <a:latin typeface="Tahoma" panose="020B0604030504040204" pitchFamily="34" charset="0"/>
              <a:ea typeface="Tahoma" panose="020B0604030504040204" pitchFamily="34" charset="0"/>
              <a:cs typeface="Tahoma" panose="020B0604030504040204" pitchFamily="34" charset="0"/>
            </a:endParaRPr>
          </a:p>
          <a:p>
            <a:pPr indent="-182880" algn="just" defTabSz="914400">
              <a:lnSpc>
                <a:spcPct val="90000"/>
              </a:lnSpc>
              <a:spcBef>
                <a:spcPct val="0"/>
              </a:spcBef>
              <a:spcAft>
                <a:spcPts val="600"/>
              </a:spcAft>
              <a:buClr>
                <a:schemeClr val="accent1"/>
              </a:buClr>
              <a:buFont typeface="Wingdings 2" pitchFamily="18" charset="2"/>
              <a:buChar char=""/>
            </a:pPr>
            <a:endParaRPr lang="en-US" altLang="es-MX" sz="2400" dirty="0">
              <a:latin typeface="Tahoma" panose="020B0604030504040204" pitchFamily="34" charset="0"/>
              <a:ea typeface="Tahoma" panose="020B0604030504040204" pitchFamily="34" charset="0"/>
              <a:cs typeface="Tahoma" panose="020B0604030504040204" pitchFamily="34" charset="0"/>
            </a:endParaRPr>
          </a:p>
          <a:p>
            <a:pPr indent="-182880" algn="just" defTabSz="914400">
              <a:lnSpc>
                <a:spcPct val="90000"/>
              </a:lnSpc>
              <a:spcBef>
                <a:spcPct val="0"/>
              </a:spcBef>
              <a:spcAft>
                <a:spcPts val="600"/>
              </a:spcAft>
              <a:buClr>
                <a:schemeClr val="accent1"/>
              </a:buClr>
              <a:buFont typeface="Wingdings 2" pitchFamily="18" charset="2"/>
              <a:buChar char=""/>
            </a:pPr>
            <a:r>
              <a:rPr lang="en-US" altLang="es-MX" sz="2400" dirty="0">
                <a:latin typeface="Tahoma" panose="020B0604030504040204" pitchFamily="34" charset="0"/>
                <a:ea typeface="Tahoma" panose="020B0604030504040204" pitchFamily="34" charset="0"/>
                <a:cs typeface="Tahoma" panose="020B0604030504040204" pitchFamily="34" charset="0"/>
              </a:rPr>
              <a:t>Se pretende que el procedimiento se desahogue en una sola audiencia, salvo que existan pruebas que no estan preparadas por causa justificada.</a:t>
            </a:r>
          </a:p>
          <a:p>
            <a:pPr indent="-182880" algn="just" defTabSz="914400">
              <a:lnSpc>
                <a:spcPct val="90000"/>
              </a:lnSpc>
              <a:spcBef>
                <a:spcPct val="0"/>
              </a:spcBef>
              <a:spcAft>
                <a:spcPts val="600"/>
              </a:spcAft>
              <a:buClr>
                <a:schemeClr val="accent1"/>
              </a:buClr>
              <a:buFont typeface="Wingdings 2" pitchFamily="18" charset="2"/>
              <a:buChar char=""/>
            </a:pPr>
            <a:endParaRPr lang="en-US" altLang="es-MX" sz="2400" dirty="0">
              <a:latin typeface="Tahoma" panose="020B0604030504040204" pitchFamily="34" charset="0"/>
              <a:ea typeface="Tahoma" panose="020B0604030504040204" pitchFamily="34" charset="0"/>
              <a:cs typeface="Tahoma" panose="020B0604030504040204" pitchFamily="34" charset="0"/>
            </a:endParaRPr>
          </a:p>
          <a:p>
            <a:pPr indent="-182880" algn="just" defTabSz="914400">
              <a:lnSpc>
                <a:spcPct val="90000"/>
              </a:lnSpc>
              <a:spcBef>
                <a:spcPct val="0"/>
              </a:spcBef>
              <a:spcAft>
                <a:spcPts val="600"/>
              </a:spcAft>
              <a:buClr>
                <a:schemeClr val="accent1"/>
              </a:buClr>
              <a:buFont typeface="Wingdings 2" pitchFamily="18" charset="2"/>
              <a:buChar char=""/>
            </a:pPr>
            <a:endParaRPr lang="en-US" altLang="es-MX" sz="2400" dirty="0">
              <a:latin typeface="Tahoma" panose="020B0604030504040204" pitchFamily="34" charset="0"/>
              <a:ea typeface="Tahoma" panose="020B0604030504040204" pitchFamily="34" charset="0"/>
              <a:cs typeface="Tahoma" panose="020B0604030504040204" pitchFamily="34" charset="0"/>
            </a:endParaRPr>
          </a:p>
        </p:txBody>
      </p:sp>
      <p:sp>
        <p:nvSpPr>
          <p:cNvPr id="5" name="Rectángulo 4">
            <a:extLst>
              <a:ext uri="{FF2B5EF4-FFF2-40B4-BE49-F238E27FC236}">
                <a16:creationId xmlns:a16="http://schemas.microsoft.com/office/drawing/2014/main" id="{99181830-2FA0-5D4F-B1C6-97FAE3042660}"/>
              </a:ext>
            </a:extLst>
          </p:cNvPr>
          <p:cNvSpPr/>
          <p:nvPr/>
        </p:nvSpPr>
        <p:spPr>
          <a:xfrm>
            <a:off x="307981" y="2612478"/>
            <a:ext cx="2181219" cy="1865126"/>
          </a:xfrm>
          <a:prstGeom prst="rect">
            <a:avLst/>
          </a:prstGeom>
        </p:spPr>
        <p:txBody>
          <a:bodyPr wrap="square">
            <a:spAutoFit/>
          </a:bodyPr>
          <a:lstStyle/>
          <a:p>
            <a:pPr algn="r" defTabSz="914400">
              <a:lnSpc>
                <a:spcPct val="90000"/>
              </a:lnSpc>
              <a:spcBef>
                <a:spcPct val="0"/>
              </a:spcBef>
              <a:spcAft>
                <a:spcPts val="600"/>
              </a:spcAft>
              <a:buNone/>
            </a:pPr>
            <a:r>
              <a:rPr lang="en-US" altLang="es-MX" sz="3200" spc="-60" dirty="0">
                <a:solidFill>
                  <a:schemeClr val="bg1"/>
                </a:solidFill>
                <a:latin typeface="Arial" panose="020B0604020202020204" pitchFamily="34" charset="0"/>
                <a:cs typeface="Arial" panose="020B0604020202020204" pitchFamily="34" charset="0"/>
              </a:rPr>
              <a:t>Otras novedades de la reforma</a:t>
            </a:r>
          </a:p>
        </p:txBody>
      </p:sp>
    </p:spTree>
    <p:extLst>
      <p:ext uri="{BB962C8B-B14F-4D97-AF65-F5344CB8AC3E}">
        <p14:creationId xmlns:p14="http://schemas.microsoft.com/office/powerpoint/2010/main" val="2242498587"/>
      </p:ext>
    </p:extLst>
  </p:cSld>
  <p:clrMapOvr>
    <a:masterClrMapping/>
  </p:clrMapOvr>
  <p:transition>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995245-B743-204B-863D-76F3CAB9DD7E}"/>
              </a:ext>
            </a:extLst>
          </p:cNvPr>
          <p:cNvSpPr txBox="1"/>
          <p:nvPr/>
        </p:nvSpPr>
        <p:spPr>
          <a:xfrm>
            <a:off x="2315642" y="2362682"/>
            <a:ext cx="3888308" cy="707886"/>
          </a:xfrm>
          <a:prstGeom prst="rect">
            <a:avLst/>
          </a:prstGeom>
          <a:noFill/>
        </p:spPr>
        <p:txBody>
          <a:bodyPr wrap="square" rtlCol="0">
            <a:spAutoFit/>
          </a:bodyPr>
          <a:lstStyle/>
          <a:p>
            <a:endParaRPr lang="es-MX" sz="4000" i="1" dirty="0"/>
          </a:p>
        </p:txBody>
      </p:sp>
      <p:sp>
        <p:nvSpPr>
          <p:cNvPr id="3" name="Rectángulo 2">
            <a:extLst>
              <a:ext uri="{FF2B5EF4-FFF2-40B4-BE49-F238E27FC236}">
                <a16:creationId xmlns:a16="http://schemas.microsoft.com/office/drawing/2014/main" id="{AE15BE40-3ECC-A547-8641-3F12FA3E4F8D}"/>
              </a:ext>
            </a:extLst>
          </p:cNvPr>
          <p:cNvSpPr/>
          <p:nvPr/>
        </p:nvSpPr>
        <p:spPr>
          <a:xfrm>
            <a:off x="274917" y="2362682"/>
            <a:ext cx="2315883" cy="1865126"/>
          </a:xfrm>
          <a:prstGeom prst="rect">
            <a:avLst/>
          </a:prstGeom>
        </p:spPr>
        <p:txBody>
          <a:bodyPr wrap="square">
            <a:spAutoFit/>
          </a:bodyPr>
          <a:lstStyle/>
          <a:p>
            <a:pPr algn="r" defTabSz="914400">
              <a:lnSpc>
                <a:spcPct val="90000"/>
              </a:lnSpc>
              <a:spcBef>
                <a:spcPct val="0"/>
              </a:spcBef>
              <a:spcAft>
                <a:spcPts val="600"/>
              </a:spcAft>
              <a:buNone/>
            </a:pPr>
            <a:r>
              <a:rPr lang="en-US" altLang="es-MX" sz="3200" spc="-60" dirty="0">
                <a:solidFill>
                  <a:schemeClr val="bg1"/>
                </a:solidFill>
                <a:latin typeface="Arial" panose="020B0604020202020204" pitchFamily="34" charset="0"/>
                <a:cs typeface="Arial" panose="020B0604020202020204" pitchFamily="34" charset="0"/>
              </a:rPr>
              <a:t>Otras novedades de la reforma</a:t>
            </a:r>
          </a:p>
        </p:txBody>
      </p:sp>
      <p:sp>
        <p:nvSpPr>
          <p:cNvPr id="5" name="Rectángulo 4">
            <a:extLst>
              <a:ext uri="{FF2B5EF4-FFF2-40B4-BE49-F238E27FC236}">
                <a16:creationId xmlns:a16="http://schemas.microsoft.com/office/drawing/2014/main" id="{CF0CDC69-135A-F84B-8B8F-B44E88C3DF4C}"/>
              </a:ext>
            </a:extLst>
          </p:cNvPr>
          <p:cNvSpPr/>
          <p:nvPr/>
        </p:nvSpPr>
        <p:spPr>
          <a:xfrm>
            <a:off x="4259796" y="1402419"/>
            <a:ext cx="6096000" cy="3785652"/>
          </a:xfrm>
          <a:prstGeom prst="rect">
            <a:avLst/>
          </a:prstGeom>
        </p:spPr>
        <p:txBody>
          <a:bodyPr>
            <a:spAutoFit/>
          </a:bodyPr>
          <a:lstStyle/>
          <a:p>
            <a:pPr algn="just">
              <a:spcBef>
                <a:spcPct val="0"/>
              </a:spcBef>
              <a:buFontTx/>
              <a:buNone/>
            </a:pPr>
            <a:r>
              <a:rPr lang="es-ES" altLang="es-MX" sz="2400" dirty="0">
                <a:solidFill>
                  <a:srgbClr val="000000"/>
                </a:solidFill>
                <a:latin typeface="Tahoma" pitchFamily="34" charset="0"/>
                <a:ea typeface="Tahoma" pitchFamily="34" charset="0"/>
                <a:cs typeface="Tahoma" pitchFamily="34" charset="0"/>
              </a:rPr>
              <a:t>Reconocimiento a los recibos de pago contenidos en comprobantes fiscales digitales por internet (CFDI).</a:t>
            </a:r>
          </a:p>
          <a:p>
            <a:pPr algn="just">
              <a:spcBef>
                <a:spcPct val="0"/>
              </a:spcBef>
              <a:buFontTx/>
              <a:buNone/>
            </a:pPr>
            <a:endParaRPr lang="es-ES" altLang="es-MX" sz="2400" dirty="0">
              <a:solidFill>
                <a:srgbClr val="000000"/>
              </a:solidFill>
              <a:latin typeface="Tahoma" pitchFamily="34" charset="0"/>
              <a:ea typeface="Tahoma" pitchFamily="34" charset="0"/>
              <a:cs typeface="Tahoma" pitchFamily="34" charset="0"/>
            </a:endParaRPr>
          </a:p>
          <a:p>
            <a:pPr algn="just">
              <a:spcBef>
                <a:spcPct val="0"/>
              </a:spcBef>
              <a:buFontTx/>
              <a:buNone/>
            </a:pPr>
            <a:r>
              <a:rPr lang="es-ES" altLang="es-MX" sz="2400" dirty="0">
                <a:solidFill>
                  <a:srgbClr val="000000"/>
                </a:solidFill>
                <a:latin typeface="Tahoma" pitchFamily="34" charset="0"/>
                <a:ea typeface="Tahoma" pitchFamily="34" charset="0"/>
                <a:cs typeface="Tahoma" pitchFamily="34" charset="0"/>
              </a:rPr>
              <a:t>Reconocimiento a los convenios privados de terminación de la relación de trabajo.</a:t>
            </a:r>
          </a:p>
          <a:p>
            <a:pPr algn="just">
              <a:spcBef>
                <a:spcPct val="0"/>
              </a:spcBef>
              <a:buFontTx/>
              <a:buNone/>
            </a:pPr>
            <a:endParaRPr lang="es-ES" altLang="es-MX" sz="2400" dirty="0">
              <a:solidFill>
                <a:srgbClr val="000000"/>
              </a:solidFill>
              <a:latin typeface="Tahoma" pitchFamily="34" charset="0"/>
              <a:ea typeface="Tahoma" pitchFamily="34" charset="0"/>
              <a:cs typeface="Tahoma" pitchFamily="34" charset="0"/>
            </a:endParaRPr>
          </a:p>
          <a:p>
            <a:pPr algn="just">
              <a:spcBef>
                <a:spcPct val="0"/>
              </a:spcBef>
              <a:buFontTx/>
              <a:buNone/>
            </a:pPr>
            <a:r>
              <a:rPr lang="es-ES" altLang="es-MX" sz="2400" dirty="0">
                <a:solidFill>
                  <a:srgbClr val="000000"/>
                </a:solidFill>
                <a:latin typeface="Tahoma" pitchFamily="34" charset="0"/>
                <a:ea typeface="Tahoma" pitchFamily="34" charset="0"/>
                <a:cs typeface="Tahoma" pitchFamily="34" charset="0"/>
              </a:rPr>
              <a:t>Sanciones por falsedad respecto al salario, jornada de trabajo o antigüedad del trabajador. </a:t>
            </a:r>
            <a:endParaRPr lang="es-MX" altLang="es-MX" sz="2400" dirty="0">
              <a:solidFill>
                <a:srgbClr val="00000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573809390"/>
      </p:ext>
    </p:extLst>
  </p:cSld>
  <p:clrMapOvr>
    <a:masterClrMapping/>
  </p:clrMapOvr>
  <p:transition>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995245-B743-204B-863D-76F3CAB9DD7E}"/>
              </a:ext>
            </a:extLst>
          </p:cNvPr>
          <p:cNvSpPr txBox="1"/>
          <p:nvPr/>
        </p:nvSpPr>
        <p:spPr>
          <a:xfrm>
            <a:off x="2315642" y="2362682"/>
            <a:ext cx="3888308" cy="707886"/>
          </a:xfrm>
          <a:prstGeom prst="rect">
            <a:avLst/>
          </a:prstGeom>
          <a:noFill/>
        </p:spPr>
        <p:txBody>
          <a:bodyPr wrap="square" rtlCol="0">
            <a:spAutoFit/>
          </a:bodyPr>
          <a:lstStyle/>
          <a:p>
            <a:endParaRPr lang="es-MX" sz="4000" i="1" dirty="0"/>
          </a:p>
        </p:txBody>
      </p:sp>
      <p:sp>
        <p:nvSpPr>
          <p:cNvPr id="3" name="Rectángulo 2">
            <a:extLst>
              <a:ext uri="{FF2B5EF4-FFF2-40B4-BE49-F238E27FC236}">
                <a16:creationId xmlns:a16="http://schemas.microsoft.com/office/drawing/2014/main" id="{AE15BE40-3ECC-A547-8641-3F12FA3E4F8D}"/>
              </a:ext>
            </a:extLst>
          </p:cNvPr>
          <p:cNvSpPr/>
          <p:nvPr/>
        </p:nvSpPr>
        <p:spPr>
          <a:xfrm>
            <a:off x="274917" y="2362682"/>
            <a:ext cx="2315883" cy="1865126"/>
          </a:xfrm>
          <a:prstGeom prst="rect">
            <a:avLst/>
          </a:prstGeom>
        </p:spPr>
        <p:txBody>
          <a:bodyPr wrap="square">
            <a:spAutoFit/>
          </a:bodyPr>
          <a:lstStyle/>
          <a:p>
            <a:pPr algn="r" defTabSz="914400">
              <a:lnSpc>
                <a:spcPct val="90000"/>
              </a:lnSpc>
              <a:spcBef>
                <a:spcPct val="0"/>
              </a:spcBef>
              <a:spcAft>
                <a:spcPts val="600"/>
              </a:spcAft>
              <a:buNone/>
            </a:pPr>
            <a:r>
              <a:rPr lang="en-US" altLang="es-MX" sz="3200" spc="-60" dirty="0">
                <a:solidFill>
                  <a:schemeClr val="bg1"/>
                </a:solidFill>
                <a:latin typeface="Arial" panose="020B0604020202020204" pitchFamily="34" charset="0"/>
                <a:cs typeface="Arial" panose="020B0604020202020204" pitchFamily="34" charset="0"/>
              </a:rPr>
              <a:t>Otras novedades de la reforma</a:t>
            </a:r>
          </a:p>
        </p:txBody>
      </p:sp>
      <p:sp>
        <p:nvSpPr>
          <p:cNvPr id="5" name="Rectángulo 4">
            <a:extLst>
              <a:ext uri="{FF2B5EF4-FFF2-40B4-BE49-F238E27FC236}">
                <a16:creationId xmlns:a16="http://schemas.microsoft.com/office/drawing/2014/main" id="{CF0CDC69-135A-F84B-8B8F-B44E88C3DF4C}"/>
              </a:ext>
            </a:extLst>
          </p:cNvPr>
          <p:cNvSpPr/>
          <p:nvPr/>
        </p:nvSpPr>
        <p:spPr>
          <a:xfrm>
            <a:off x="4342923" y="982176"/>
            <a:ext cx="6096000" cy="4893647"/>
          </a:xfrm>
          <a:prstGeom prst="rect">
            <a:avLst/>
          </a:prstGeom>
        </p:spPr>
        <p:txBody>
          <a:bodyPr>
            <a:spAutoFit/>
          </a:bodyPr>
          <a:lstStyle/>
          <a:p>
            <a:pPr algn="just"/>
            <a:r>
              <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rPr>
              <a:t>La negativa lisa y llana del despido y el ofrecimiento del trabajo, al contestar la demanda en los Tribunales Laborales, </a:t>
            </a:r>
            <a:r>
              <a:rPr lang="es-ES" sz="2400" b="1" dirty="0">
                <a:solidFill>
                  <a:srgbClr val="000000"/>
                </a:solidFill>
                <a:latin typeface="Tahoma" panose="020B0604030504040204" pitchFamily="34" charset="0"/>
                <a:ea typeface="Tahoma" panose="020B0604030504040204" pitchFamily="34" charset="0"/>
                <a:cs typeface="Tahoma" panose="020B0604030504040204" pitchFamily="34" charset="0"/>
              </a:rPr>
              <a:t>no revertirá la carga de la prueba sobre el hecho del despido.</a:t>
            </a:r>
            <a:r>
              <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rPr>
              <a:t> El patrón deberá acreditar que no despidió al trabajador.</a:t>
            </a:r>
          </a:p>
          <a:p>
            <a:pPr algn="just"/>
            <a:endPar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r>
              <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rPr>
              <a:t>En el proceso, la falta de entrega del aviso de rescisión al trabajador personalmente o por conducto del Tribunal, presumirá la separación no justificada, sin embargo, en el procedimiento se podrá  alegar y probar que el despido fue justificado.</a:t>
            </a:r>
          </a:p>
        </p:txBody>
      </p:sp>
    </p:spTree>
    <p:extLst>
      <p:ext uri="{BB962C8B-B14F-4D97-AF65-F5344CB8AC3E}">
        <p14:creationId xmlns:p14="http://schemas.microsoft.com/office/powerpoint/2010/main" val="297499657"/>
      </p:ext>
    </p:extLst>
  </p:cSld>
  <p:clrMapOvr>
    <a:masterClrMapping/>
  </p:clrMapOvr>
  <p:transition>
    <p:pull/>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663DA3BE-026F-4FFF-9647-110EB048A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9599"/>
            <a:ext cx="7052486"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674" name="Título 1">
            <a:extLst>
              <a:ext uri="{FF2B5EF4-FFF2-40B4-BE49-F238E27FC236}">
                <a16:creationId xmlns:a16="http://schemas.microsoft.com/office/drawing/2014/main" id="{9876A11C-1DCE-E146-8667-A71C2C73F19D}"/>
              </a:ext>
            </a:extLst>
          </p:cNvPr>
          <p:cNvSpPr>
            <a:spLocks noGrp="1"/>
          </p:cNvSpPr>
          <p:nvPr>
            <p:ph type="title"/>
          </p:nvPr>
        </p:nvSpPr>
        <p:spPr>
          <a:xfrm>
            <a:off x="289248" y="1123837"/>
            <a:ext cx="6451110" cy="1255469"/>
          </a:xfrm>
        </p:spPr>
        <p:txBody>
          <a:bodyPr>
            <a:normAutofit/>
          </a:bodyPr>
          <a:lstStyle/>
          <a:p>
            <a:r>
              <a:rPr lang="es-MX" altLang="es-MX">
                <a:latin typeface="Tahoma" panose="020B0604030504040204" pitchFamily="34" charset="0"/>
                <a:ea typeface="Tahoma" panose="020B0604030504040204" pitchFamily="34" charset="0"/>
                <a:cs typeface="Tahoma" panose="020B0604030504040204" pitchFamily="34" charset="0"/>
              </a:rPr>
              <a:t>Contratos Individuales de Trabajo</a:t>
            </a:r>
          </a:p>
        </p:txBody>
      </p:sp>
      <p:sp>
        <p:nvSpPr>
          <p:cNvPr id="3" name="Marcador de contenido 2">
            <a:extLst>
              <a:ext uri="{FF2B5EF4-FFF2-40B4-BE49-F238E27FC236}">
                <a16:creationId xmlns:a16="http://schemas.microsoft.com/office/drawing/2014/main" id="{72825E21-B1B3-C744-915F-CD3862BEE534}"/>
              </a:ext>
            </a:extLst>
          </p:cNvPr>
          <p:cNvSpPr>
            <a:spLocks noGrp="1"/>
          </p:cNvSpPr>
          <p:nvPr>
            <p:ph idx="1"/>
          </p:nvPr>
        </p:nvSpPr>
        <p:spPr>
          <a:xfrm>
            <a:off x="289248" y="2510395"/>
            <a:ext cx="6451109" cy="3274586"/>
          </a:xfrm>
        </p:spPr>
        <p:txBody>
          <a:bodyPr anchor="t">
            <a:normAutofit/>
          </a:bodyPr>
          <a:lstStyle/>
          <a:p>
            <a:pPr>
              <a:defRPr/>
            </a:pPr>
            <a:r>
              <a:rPr lang="es-ES" sz="2500" cap="none" dirty="0">
                <a:solidFill>
                  <a:srgbClr val="FFFFFF"/>
                </a:solidFill>
                <a:latin typeface="Tahoma" panose="020B0604030504040204" pitchFamily="34" charset="0"/>
                <a:ea typeface="Tahoma" panose="020B0604030504040204" pitchFamily="34" charset="0"/>
                <a:cs typeface="Tahoma" panose="020B0604030504040204" pitchFamily="34" charset="0"/>
              </a:rPr>
              <a:t>La designación de beneficiarios para pago de salarios y prestaciones devengadas y no cobradas a la muerte de los trabajadores o las que se generen por su fallecimiento o desaparición derivada de un acto delincuencial,  se realizará desde la firma del contrato individual de trabajo. </a:t>
            </a:r>
            <a:endParaRPr lang="es-MX" sz="2500" cap="none" dirty="0">
              <a:solidFill>
                <a:srgbClr val="FFFFFF"/>
              </a:solidFill>
              <a:latin typeface="Tahoma" panose="020B0604030504040204" pitchFamily="34" charset="0"/>
              <a:ea typeface="Tahoma" panose="020B0604030504040204" pitchFamily="34" charset="0"/>
              <a:cs typeface="Tahoma" panose="020B0604030504040204" pitchFamily="34" charset="0"/>
            </a:endParaRPr>
          </a:p>
        </p:txBody>
      </p:sp>
      <p:pic>
        <p:nvPicPr>
          <p:cNvPr id="28675" name="Graphic 6">
            <a:extLst>
              <a:ext uri="{FF2B5EF4-FFF2-40B4-BE49-F238E27FC236}">
                <a16:creationId xmlns:a16="http://schemas.microsoft.com/office/drawing/2014/main" id="{349FA973-BA9C-6D4D-9318-58B5643DE3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7552944" y="1535781"/>
            <a:ext cx="3778286" cy="3778286"/>
          </a:xfrm>
          <a:prstGeom prst="rect">
            <a:avLst/>
          </a:prstGeom>
          <a:noFill/>
        </p:spPr>
      </p:pic>
    </p:spTree>
    <p:extLst>
      <p:ext uri="{BB962C8B-B14F-4D97-AF65-F5344CB8AC3E}">
        <p14:creationId xmlns:p14="http://schemas.microsoft.com/office/powerpoint/2010/main" val="4016783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ítulo 1">
            <a:extLst>
              <a:ext uri="{FF2B5EF4-FFF2-40B4-BE49-F238E27FC236}">
                <a16:creationId xmlns:a16="http://schemas.microsoft.com/office/drawing/2014/main" id="{E02CAD76-63F4-904E-9D34-4E555DF12E1C}"/>
              </a:ext>
            </a:extLst>
          </p:cNvPr>
          <p:cNvSpPr>
            <a:spLocks noGrp="1"/>
          </p:cNvSpPr>
          <p:nvPr>
            <p:ph type="title"/>
          </p:nvPr>
        </p:nvSpPr>
        <p:spPr>
          <a:xfrm>
            <a:off x="294783" y="1382715"/>
            <a:ext cx="2752725" cy="1362074"/>
          </a:xfrm>
        </p:spPr>
        <p:txBody>
          <a:bodyPr>
            <a:normAutofit fontScale="90000"/>
          </a:bodyPr>
          <a:lstStyle/>
          <a:p>
            <a:r>
              <a:rPr lang="es-MX" altLang="es-MX" sz="3000" dirty="0">
                <a:solidFill>
                  <a:srgbClr val="FFFFFF"/>
                </a:solidFill>
                <a:latin typeface="Book Antiqua" panose="02040602050305030304" pitchFamily="18" charset="0"/>
              </a:rPr>
              <a:t>Trabajos Especiales</a:t>
            </a:r>
            <a:br>
              <a:rPr lang="es-MX" altLang="es-MX" sz="3000" dirty="0">
                <a:solidFill>
                  <a:srgbClr val="FFFFFF"/>
                </a:solidFill>
                <a:latin typeface="Book Antiqua" panose="02040602050305030304" pitchFamily="18" charset="0"/>
              </a:rPr>
            </a:br>
            <a:br>
              <a:rPr lang="es-MX" altLang="es-MX" sz="3000" dirty="0">
                <a:solidFill>
                  <a:srgbClr val="FFFFFF"/>
                </a:solidFill>
                <a:latin typeface="Book Antiqua" panose="02040602050305030304" pitchFamily="18" charset="0"/>
              </a:rPr>
            </a:br>
            <a:br>
              <a:rPr lang="es-MX" altLang="es-MX" sz="3000" dirty="0">
                <a:solidFill>
                  <a:srgbClr val="FFFFFF"/>
                </a:solidFill>
                <a:latin typeface="Book Antiqua" panose="02040602050305030304" pitchFamily="18" charset="0"/>
              </a:rPr>
            </a:br>
            <a:r>
              <a:rPr lang="es-MX" altLang="es-MX" sz="3000" dirty="0">
                <a:solidFill>
                  <a:srgbClr val="FFFFFF"/>
                </a:solidFill>
                <a:latin typeface="Book Antiqua" panose="02040602050305030304" pitchFamily="18" charset="0"/>
              </a:rPr>
              <a:t>Trabajadores del campo</a:t>
            </a:r>
          </a:p>
        </p:txBody>
      </p:sp>
      <p:sp>
        <p:nvSpPr>
          <p:cNvPr id="3" name="Marcador de contenido 2">
            <a:extLst>
              <a:ext uri="{FF2B5EF4-FFF2-40B4-BE49-F238E27FC236}">
                <a16:creationId xmlns:a16="http://schemas.microsoft.com/office/drawing/2014/main" id="{253D50CA-EEB8-1549-975D-D3C759D664C9}"/>
              </a:ext>
            </a:extLst>
          </p:cNvPr>
          <p:cNvSpPr>
            <a:spLocks noGrp="1"/>
          </p:cNvSpPr>
          <p:nvPr>
            <p:ph idx="1"/>
          </p:nvPr>
        </p:nvSpPr>
        <p:spPr>
          <a:xfrm>
            <a:off x="6095999" y="839260"/>
            <a:ext cx="4424855" cy="5351334"/>
          </a:xfrm>
        </p:spPr>
        <p:txBody>
          <a:bodyPr anchor="ctr">
            <a:noAutofit/>
          </a:bodyPr>
          <a:lstStyle/>
          <a:p>
            <a:pPr algn="just">
              <a:defRPr/>
            </a:pPr>
            <a:r>
              <a:rPr lang="es-ES" sz="2600" dirty="0">
                <a:solidFill>
                  <a:srgbClr val="000000"/>
                </a:solidFill>
                <a:latin typeface="Tahoma" pitchFamily="34" charset="0"/>
                <a:ea typeface="Tahoma" pitchFamily="34" charset="0"/>
                <a:cs typeface="Tahoma" pitchFamily="34" charset="0"/>
              </a:rPr>
              <a:t>Se adicionó el artículo 279 Quater, artículo 280 bis y la fracción XIV del artículo 283.</a:t>
            </a:r>
          </a:p>
          <a:p>
            <a:pPr algn="just">
              <a:defRPr/>
            </a:pPr>
            <a:r>
              <a:rPr lang="es-ES" sz="2600" dirty="0">
                <a:solidFill>
                  <a:srgbClr val="000000"/>
                </a:solidFill>
                <a:latin typeface="Tahoma" pitchFamily="34" charset="0"/>
                <a:ea typeface="Tahoma" pitchFamily="34" charset="0"/>
                <a:cs typeface="Tahoma" pitchFamily="34" charset="0"/>
              </a:rPr>
              <a:t>Se modificó la fracción II del artículo 283</a:t>
            </a:r>
            <a:endParaRPr lang="es-MX" sz="2600" dirty="0">
              <a:solidFill>
                <a:srgbClr val="000000"/>
              </a:solidFill>
              <a:latin typeface="Tahoma" pitchFamily="34" charset="0"/>
              <a:ea typeface="Tahoma" pitchFamily="34" charset="0"/>
              <a:cs typeface="Tahoma" pitchFamily="34" charset="0"/>
            </a:endParaRPr>
          </a:p>
        </p:txBody>
      </p:sp>
      <p:pic>
        <p:nvPicPr>
          <p:cNvPr id="29700" name="Imagen 8">
            <a:extLst>
              <a:ext uri="{FF2B5EF4-FFF2-40B4-BE49-F238E27FC236}">
                <a16:creationId xmlns:a16="http://schemas.microsoft.com/office/drawing/2014/main" id="{3562F5D0-A4A4-234B-9E5D-D80BDB5F51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3733" y="3556000"/>
            <a:ext cx="4775199" cy="1919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9810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31" name="Rectangle 71">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32" name="Rectangle 73">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5133" name="Rectangle 75">
            <a:extLst>
              <a:ext uri="{FF2B5EF4-FFF2-40B4-BE49-F238E27FC236}">
                <a16:creationId xmlns:a16="http://schemas.microsoft.com/office/drawing/2014/main" id="{90EB472E-7CA6-4C2D-81E9-CD39A44F0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4" name="Rectangle 77">
            <a:extLst>
              <a:ext uri="{FF2B5EF4-FFF2-40B4-BE49-F238E27FC236}">
                <a16:creationId xmlns:a16="http://schemas.microsoft.com/office/drawing/2014/main" id="{AE0A0486-F672-4FEF-A0A9-E6C3B7E3A5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3289875" cy="5334001"/>
          </a:xfrm>
          <a:prstGeom prst="rect">
            <a:avLst/>
          </a:prstGeom>
          <a:solidFill>
            <a:srgbClr val="C8C8C8">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5" name="Rectangle 79">
            <a:extLst>
              <a:ext uri="{FF2B5EF4-FFF2-40B4-BE49-F238E27FC236}">
                <a16:creationId xmlns:a16="http://schemas.microsoft.com/office/drawing/2014/main" id="{4689BC21-5566-4B70-91EA-44B4299CB3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11870" y="761999"/>
            <a:ext cx="8790301" cy="3810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23" name="Rectángulo 1">
            <a:extLst>
              <a:ext uri="{FF2B5EF4-FFF2-40B4-BE49-F238E27FC236}">
                <a16:creationId xmlns:a16="http://schemas.microsoft.com/office/drawing/2014/main" id="{DA37DCA3-56BC-EB4D-A579-F6AC13B6BA0F}"/>
              </a:ext>
            </a:extLst>
          </p:cNvPr>
          <p:cNvSpPr>
            <a:spLocks noChangeArrowheads="1"/>
          </p:cNvSpPr>
          <p:nvPr/>
        </p:nvSpPr>
        <p:spPr bwMode="auto">
          <a:xfrm>
            <a:off x="3722622" y="1298448"/>
            <a:ext cx="7187529" cy="2951819"/>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b">
            <a:normAutofit fontScale="92500"/>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defTabSz="914400">
              <a:lnSpc>
                <a:spcPct val="90000"/>
              </a:lnSpc>
              <a:spcBef>
                <a:spcPct val="0"/>
              </a:spcBef>
              <a:spcAft>
                <a:spcPts val="600"/>
              </a:spcAft>
            </a:pPr>
            <a:r>
              <a:rPr lang="en-US" altLang="es-MX" sz="4900" spc="-100" dirty="0">
                <a:solidFill>
                  <a:srgbClr val="FFFFFF"/>
                </a:solidFill>
                <a:latin typeface="Tahoma" pitchFamily="34" charset="0"/>
                <a:ea typeface="Tahoma" pitchFamily="34" charset="0"/>
                <a:cs typeface="Tahoma" pitchFamily="34" charset="0"/>
              </a:rPr>
              <a:t>El 1ro de mayo de 2019, se publicó una reforma a la Ley Federal del Trabajo que fue denominada como:</a:t>
            </a:r>
          </a:p>
        </p:txBody>
      </p:sp>
      <p:sp>
        <p:nvSpPr>
          <p:cNvPr id="82" name="Rectangle 81">
            <a:extLst>
              <a:ext uri="{FF2B5EF4-FFF2-40B4-BE49-F238E27FC236}">
                <a16:creationId xmlns:a16="http://schemas.microsoft.com/office/drawing/2014/main" id="{7F1FCE6A-97BC-41EB-809A-50936E0F9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00889" y="4684418"/>
            <a:ext cx="8801282" cy="1411582"/>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a:extLst>
              <a:ext uri="{FF2B5EF4-FFF2-40B4-BE49-F238E27FC236}">
                <a16:creationId xmlns:a16="http://schemas.microsoft.com/office/drawing/2014/main" id="{EFB9CB4B-9B85-EB45-9AFF-648509AC2565}"/>
              </a:ext>
            </a:extLst>
          </p:cNvPr>
          <p:cNvSpPr/>
          <p:nvPr/>
        </p:nvSpPr>
        <p:spPr>
          <a:xfrm>
            <a:off x="285322" y="1534774"/>
            <a:ext cx="2719229" cy="3539430"/>
          </a:xfrm>
          <a:prstGeom prst="rect">
            <a:avLst/>
          </a:prstGeom>
        </p:spPr>
        <p:txBody>
          <a:bodyPr wrap="square">
            <a:spAutoFit/>
          </a:bodyPr>
          <a:lstStyle/>
          <a:p>
            <a:pPr>
              <a:spcAft>
                <a:spcPts val="600"/>
              </a:spcAft>
            </a:pPr>
            <a:r>
              <a:rPr lang="es-ES" altLang="es-MX" sz="2800" dirty="0">
                <a:latin typeface="Tahoma" panose="020B0604030504040204" pitchFamily="34" charset="0"/>
                <a:ea typeface="Tahoma" panose="020B0604030504040204" pitchFamily="34" charset="0"/>
                <a:cs typeface="Tahoma" panose="020B0604030504040204" pitchFamily="34" charset="0"/>
              </a:rPr>
              <a:t>“Reforma Laboral en materia de Justicia Laboral, Libertad Sindical y Negociación Colectiva.” </a:t>
            </a:r>
            <a:endParaRPr lang="es-MX" altLang="es-MX"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1534062"/>
      </p:ext>
    </p:extLst>
  </p:cSld>
  <p:clrMapOvr>
    <a:masterClrMapping/>
  </p:clrMapOvr>
  <p:transition>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ítulo 1">
            <a:extLst>
              <a:ext uri="{FF2B5EF4-FFF2-40B4-BE49-F238E27FC236}">
                <a16:creationId xmlns:a16="http://schemas.microsoft.com/office/drawing/2014/main" id="{E02CAD76-63F4-904E-9D34-4E555DF12E1C}"/>
              </a:ext>
            </a:extLst>
          </p:cNvPr>
          <p:cNvSpPr>
            <a:spLocks noGrp="1"/>
          </p:cNvSpPr>
          <p:nvPr>
            <p:ph type="title"/>
          </p:nvPr>
        </p:nvSpPr>
        <p:spPr>
          <a:xfrm>
            <a:off x="290513" y="1516153"/>
            <a:ext cx="2752725" cy="1362074"/>
          </a:xfrm>
        </p:spPr>
        <p:txBody>
          <a:bodyPr>
            <a:normAutofit fontScale="90000"/>
          </a:bodyPr>
          <a:lstStyle/>
          <a:p>
            <a:r>
              <a:rPr lang="es-MX" altLang="es-MX" sz="3000" dirty="0">
                <a:latin typeface="Book Antiqua" panose="02040602050305030304" pitchFamily="18" charset="0"/>
              </a:rPr>
              <a:t>Trabajos Especiales</a:t>
            </a:r>
            <a:br>
              <a:rPr lang="es-MX" altLang="es-MX" sz="3000" dirty="0">
                <a:latin typeface="Book Antiqua" panose="02040602050305030304" pitchFamily="18" charset="0"/>
              </a:rPr>
            </a:br>
            <a:br>
              <a:rPr lang="es-MX" altLang="es-MX" sz="3000" dirty="0">
                <a:latin typeface="Book Antiqua" panose="02040602050305030304" pitchFamily="18" charset="0"/>
              </a:rPr>
            </a:br>
            <a:br>
              <a:rPr lang="es-MX" altLang="es-MX" sz="3000" dirty="0">
                <a:latin typeface="Book Antiqua" panose="02040602050305030304" pitchFamily="18" charset="0"/>
              </a:rPr>
            </a:br>
            <a:r>
              <a:rPr lang="es-MX" altLang="es-MX" sz="3000" dirty="0">
                <a:latin typeface="Book Antiqua" panose="02040602050305030304" pitchFamily="18" charset="0"/>
              </a:rPr>
              <a:t>Trabajadores del campo</a:t>
            </a:r>
            <a:endParaRPr lang="es-MX" altLang="es-MX" sz="3000" dirty="0">
              <a:solidFill>
                <a:srgbClr val="FFFFFF"/>
              </a:solidFill>
              <a:latin typeface="Book Antiqua" panose="02040602050305030304" pitchFamily="18" charset="0"/>
            </a:endParaRPr>
          </a:p>
        </p:txBody>
      </p:sp>
      <p:sp>
        <p:nvSpPr>
          <p:cNvPr id="3" name="Marcador de contenido 2">
            <a:extLst>
              <a:ext uri="{FF2B5EF4-FFF2-40B4-BE49-F238E27FC236}">
                <a16:creationId xmlns:a16="http://schemas.microsoft.com/office/drawing/2014/main" id="{253D50CA-EEB8-1549-975D-D3C759D664C9}"/>
              </a:ext>
            </a:extLst>
          </p:cNvPr>
          <p:cNvSpPr>
            <a:spLocks noGrp="1"/>
          </p:cNvSpPr>
          <p:nvPr>
            <p:ph idx="1"/>
          </p:nvPr>
        </p:nvSpPr>
        <p:spPr>
          <a:xfrm>
            <a:off x="5858932" y="1065214"/>
            <a:ext cx="4510618" cy="4721225"/>
          </a:xfrm>
        </p:spPr>
        <p:txBody>
          <a:bodyPr anchor="ctr">
            <a:noAutofit/>
          </a:bodyPr>
          <a:lstStyle/>
          <a:p>
            <a:pPr algn="just"/>
            <a:r>
              <a:rPr lang="es-MX" sz="2400" b="1" dirty="0">
                <a:solidFill>
                  <a:schemeClr val="tx1"/>
                </a:solidFill>
              </a:rPr>
              <a:t>Artículo 279 Quáter.- </a:t>
            </a:r>
            <a:r>
              <a:rPr lang="es-MX" sz="2400" dirty="0">
                <a:solidFill>
                  <a:schemeClr val="tx1"/>
                </a:solidFill>
              </a:rPr>
              <a:t>El patrón llevará un padrón especial de los trabajadores contratados por estacionalidades, para registrar la acumulación de éstas a fin de establecer la antigüedad en el trabajo y, con base en la suma de éstas, calcular las prestaciones y derechos derivados del tiempo sumado de trabajo. </a:t>
            </a:r>
          </a:p>
        </p:txBody>
      </p:sp>
      <p:pic>
        <p:nvPicPr>
          <p:cNvPr id="29700" name="Imagen 8">
            <a:extLst>
              <a:ext uri="{FF2B5EF4-FFF2-40B4-BE49-F238E27FC236}">
                <a16:creationId xmlns:a16="http://schemas.microsoft.com/office/drawing/2014/main" id="{3562F5D0-A4A4-234B-9E5D-D80BDB5F51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3733" y="3556000"/>
            <a:ext cx="4775199" cy="1919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1795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ítulo 1">
            <a:extLst>
              <a:ext uri="{FF2B5EF4-FFF2-40B4-BE49-F238E27FC236}">
                <a16:creationId xmlns:a16="http://schemas.microsoft.com/office/drawing/2014/main" id="{E02CAD76-63F4-904E-9D34-4E555DF12E1C}"/>
              </a:ext>
            </a:extLst>
          </p:cNvPr>
          <p:cNvSpPr>
            <a:spLocks noGrp="1"/>
          </p:cNvSpPr>
          <p:nvPr>
            <p:ph type="title"/>
          </p:nvPr>
        </p:nvSpPr>
        <p:spPr>
          <a:xfrm>
            <a:off x="290513" y="1516153"/>
            <a:ext cx="2752725" cy="1362074"/>
          </a:xfrm>
        </p:spPr>
        <p:txBody>
          <a:bodyPr>
            <a:normAutofit fontScale="90000"/>
          </a:bodyPr>
          <a:lstStyle/>
          <a:p>
            <a:r>
              <a:rPr lang="es-MX" altLang="es-MX" sz="3000" dirty="0">
                <a:latin typeface="Book Antiqua" panose="02040602050305030304" pitchFamily="18" charset="0"/>
              </a:rPr>
              <a:t>Trabajos Especiales</a:t>
            </a:r>
            <a:br>
              <a:rPr lang="es-MX" altLang="es-MX" sz="3000" dirty="0">
                <a:latin typeface="Book Antiqua" panose="02040602050305030304" pitchFamily="18" charset="0"/>
              </a:rPr>
            </a:br>
            <a:br>
              <a:rPr lang="es-MX" altLang="es-MX" sz="3000" dirty="0">
                <a:latin typeface="Book Antiqua" panose="02040602050305030304" pitchFamily="18" charset="0"/>
              </a:rPr>
            </a:br>
            <a:br>
              <a:rPr lang="es-MX" altLang="es-MX" sz="3000" dirty="0">
                <a:latin typeface="Book Antiqua" panose="02040602050305030304" pitchFamily="18" charset="0"/>
              </a:rPr>
            </a:br>
            <a:r>
              <a:rPr lang="es-MX" altLang="es-MX" sz="3000" dirty="0">
                <a:latin typeface="Book Antiqua" panose="02040602050305030304" pitchFamily="18" charset="0"/>
              </a:rPr>
              <a:t>Trabajadores del campo</a:t>
            </a:r>
            <a:endParaRPr lang="es-MX" altLang="es-MX" sz="3000" dirty="0">
              <a:solidFill>
                <a:srgbClr val="FFFFFF"/>
              </a:solidFill>
              <a:latin typeface="Book Antiqua" panose="02040602050305030304" pitchFamily="18" charset="0"/>
            </a:endParaRPr>
          </a:p>
        </p:txBody>
      </p:sp>
      <p:sp>
        <p:nvSpPr>
          <p:cNvPr id="3" name="Marcador de contenido 2">
            <a:extLst>
              <a:ext uri="{FF2B5EF4-FFF2-40B4-BE49-F238E27FC236}">
                <a16:creationId xmlns:a16="http://schemas.microsoft.com/office/drawing/2014/main" id="{253D50CA-EEB8-1549-975D-D3C759D664C9}"/>
              </a:ext>
            </a:extLst>
          </p:cNvPr>
          <p:cNvSpPr>
            <a:spLocks noGrp="1"/>
          </p:cNvSpPr>
          <p:nvPr>
            <p:ph idx="1"/>
          </p:nvPr>
        </p:nvSpPr>
        <p:spPr>
          <a:xfrm>
            <a:off x="5594351" y="1065214"/>
            <a:ext cx="5687207" cy="4721225"/>
          </a:xfrm>
        </p:spPr>
        <p:txBody>
          <a:bodyPr anchor="ctr">
            <a:noAutofit/>
          </a:bodyPr>
          <a:lstStyle/>
          <a:p>
            <a:pPr algn="just"/>
            <a:r>
              <a:rPr lang="es-MX" sz="2400" b="1" dirty="0">
                <a:solidFill>
                  <a:schemeClr val="tx1"/>
                </a:solidFill>
              </a:rPr>
              <a:t>Artículo 280 Bis.- </a:t>
            </a:r>
            <a:r>
              <a:rPr lang="es-MX" sz="2400" dirty="0">
                <a:solidFill>
                  <a:schemeClr val="tx1"/>
                </a:solidFill>
              </a:rPr>
              <a:t>La Comisión Nacional de los Salarios Mínimos fijará los salarios mínimos profesionales de las y los trabajadores del campo debiendo tomar en consideración, entre otras las circunstancias siguientes: </a:t>
            </a:r>
          </a:p>
          <a:p>
            <a:pPr lvl="0" algn="just"/>
            <a:r>
              <a:rPr lang="es-MX" sz="2400" b="1" dirty="0">
                <a:solidFill>
                  <a:schemeClr val="tx1"/>
                </a:solidFill>
              </a:rPr>
              <a:t>La naturaleza, cantidad y calidad de los trabajos; </a:t>
            </a:r>
            <a:endParaRPr lang="es-MX" sz="2400" dirty="0">
              <a:solidFill>
                <a:schemeClr val="tx1"/>
              </a:solidFill>
            </a:endParaRPr>
          </a:p>
          <a:p>
            <a:pPr lvl="0" algn="just"/>
            <a:r>
              <a:rPr lang="es-MX" sz="2400" b="1" dirty="0">
                <a:solidFill>
                  <a:schemeClr val="tx1"/>
                </a:solidFill>
              </a:rPr>
              <a:t>El desgaste físico ocasionado por las condiciones del trabajo, y </a:t>
            </a:r>
            <a:endParaRPr lang="es-MX" sz="2400" dirty="0">
              <a:solidFill>
                <a:schemeClr val="tx1"/>
              </a:solidFill>
            </a:endParaRPr>
          </a:p>
          <a:p>
            <a:pPr algn="just"/>
            <a:r>
              <a:rPr lang="es-MX" sz="2400" b="1" dirty="0">
                <a:solidFill>
                  <a:schemeClr val="tx1"/>
                </a:solidFill>
              </a:rPr>
              <a:t>III. </a:t>
            </a:r>
            <a:r>
              <a:rPr lang="es-MX" sz="2400" dirty="0">
                <a:solidFill>
                  <a:schemeClr val="tx1"/>
                </a:solidFill>
              </a:rPr>
              <a:t>Los salarios y prestaciones percibidas por los trabajadores de establecimientos y empresas dedicadas a la producción de productos agrícolas. </a:t>
            </a:r>
          </a:p>
        </p:txBody>
      </p:sp>
      <p:pic>
        <p:nvPicPr>
          <p:cNvPr id="29700" name="Imagen 8">
            <a:extLst>
              <a:ext uri="{FF2B5EF4-FFF2-40B4-BE49-F238E27FC236}">
                <a16:creationId xmlns:a16="http://schemas.microsoft.com/office/drawing/2014/main" id="{3562F5D0-A4A4-234B-9E5D-D80BDB5F51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3733" y="3556000"/>
            <a:ext cx="4775199" cy="1919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7701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ítulo 1">
            <a:extLst>
              <a:ext uri="{FF2B5EF4-FFF2-40B4-BE49-F238E27FC236}">
                <a16:creationId xmlns:a16="http://schemas.microsoft.com/office/drawing/2014/main" id="{E02CAD76-63F4-904E-9D34-4E555DF12E1C}"/>
              </a:ext>
            </a:extLst>
          </p:cNvPr>
          <p:cNvSpPr>
            <a:spLocks noGrp="1"/>
          </p:cNvSpPr>
          <p:nvPr>
            <p:ph type="title"/>
          </p:nvPr>
        </p:nvSpPr>
        <p:spPr>
          <a:xfrm>
            <a:off x="290513" y="1516153"/>
            <a:ext cx="2752725" cy="1362074"/>
          </a:xfrm>
        </p:spPr>
        <p:txBody>
          <a:bodyPr>
            <a:normAutofit fontScale="90000"/>
          </a:bodyPr>
          <a:lstStyle/>
          <a:p>
            <a:r>
              <a:rPr lang="es-MX" altLang="es-MX" sz="3000" dirty="0">
                <a:latin typeface="Book Antiqua" panose="02040602050305030304" pitchFamily="18" charset="0"/>
              </a:rPr>
              <a:t>Trabajos Especiales</a:t>
            </a:r>
            <a:br>
              <a:rPr lang="es-MX" altLang="es-MX" sz="3000" dirty="0">
                <a:latin typeface="Book Antiqua" panose="02040602050305030304" pitchFamily="18" charset="0"/>
              </a:rPr>
            </a:br>
            <a:br>
              <a:rPr lang="es-MX" altLang="es-MX" sz="3000" dirty="0">
                <a:latin typeface="Book Antiqua" panose="02040602050305030304" pitchFamily="18" charset="0"/>
              </a:rPr>
            </a:br>
            <a:br>
              <a:rPr lang="es-MX" altLang="es-MX" sz="3000" dirty="0">
                <a:latin typeface="Book Antiqua" panose="02040602050305030304" pitchFamily="18" charset="0"/>
              </a:rPr>
            </a:br>
            <a:r>
              <a:rPr lang="es-MX" altLang="es-MX" sz="3000" dirty="0">
                <a:latin typeface="Book Antiqua" panose="02040602050305030304" pitchFamily="18" charset="0"/>
              </a:rPr>
              <a:t>Trabajadores del campo</a:t>
            </a:r>
            <a:endParaRPr lang="es-MX" altLang="es-MX" sz="3000" dirty="0">
              <a:solidFill>
                <a:srgbClr val="FFFFFF"/>
              </a:solidFill>
              <a:latin typeface="Book Antiqua" panose="02040602050305030304" pitchFamily="18" charset="0"/>
            </a:endParaRPr>
          </a:p>
        </p:txBody>
      </p:sp>
      <p:sp>
        <p:nvSpPr>
          <p:cNvPr id="3" name="Marcador de contenido 2">
            <a:extLst>
              <a:ext uri="{FF2B5EF4-FFF2-40B4-BE49-F238E27FC236}">
                <a16:creationId xmlns:a16="http://schemas.microsoft.com/office/drawing/2014/main" id="{253D50CA-EEB8-1549-975D-D3C759D664C9}"/>
              </a:ext>
            </a:extLst>
          </p:cNvPr>
          <p:cNvSpPr>
            <a:spLocks noGrp="1"/>
          </p:cNvSpPr>
          <p:nvPr>
            <p:ph idx="1"/>
          </p:nvPr>
        </p:nvSpPr>
        <p:spPr>
          <a:xfrm>
            <a:off x="5594351" y="1065214"/>
            <a:ext cx="5936589" cy="4721225"/>
          </a:xfrm>
        </p:spPr>
        <p:txBody>
          <a:bodyPr anchor="ctr">
            <a:noAutofit/>
          </a:bodyPr>
          <a:lstStyle/>
          <a:p>
            <a:pPr algn="just"/>
            <a:r>
              <a:rPr lang="es-MX" sz="2400" b="1" dirty="0">
                <a:solidFill>
                  <a:schemeClr val="tx1"/>
                </a:solidFill>
              </a:rPr>
              <a:t>Artículo 283.- </a:t>
            </a:r>
            <a:r>
              <a:rPr lang="es-MX" sz="2400" dirty="0">
                <a:solidFill>
                  <a:schemeClr val="tx1"/>
                </a:solidFill>
              </a:rPr>
              <a:t>Los patrones tienen las obligaciones especiales siguientes: </a:t>
            </a:r>
            <a:r>
              <a:rPr lang="es-MX" sz="2400" b="1" dirty="0">
                <a:solidFill>
                  <a:schemeClr val="tx1"/>
                </a:solidFill>
              </a:rPr>
              <a:t>I. ... </a:t>
            </a:r>
            <a:endParaRPr lang="es-MX" sz="2400" dirty="0">
              <a:solidFill>
                <a:schemeClr val="tx1"/>
              </a:solidFill>
            </a:endParaRPr>
          </a:p>
          <a:p>
            <a:pPr algn="just"/>
            <a:r>
              <a:rPr lang="es-MX" sz="2400" b="1" dirty="0">
                <a:solidFill>
                  <a:schemeClr val="tx1"/>
                </a:solidFill>
              </a:rPr>
              <a:t>II. </a:t>
            </a:r>
            <a:r>
              <a:rPr lang="es-MX" sz="2400" dirty="0">
                <a:solidFill>
                  <a:schemeClr val="tx1"/>
                </a:solidFill>
              </a:rPr>
              <a:t>Suministrar gratuitamente a los trabajadores habitaciones adecuadas e higiénicas, </a:t>
            </a:r>
            <a:r>
              <a:rPr lang="es-MX" sz="2400" b="1" dirty="0">
                <a:solidFill>
                  <a:schemeClr val="tx1"/>
                </a:solidFill>
              </a:rPr>
              <a:t>con agua potable, dotadas de piso firme</a:t>
            </a:r>
            <a:r>
              <a:rPr lang="es-MX" sz="2400" dirty="0">
                <a:solidFill>
                  <a:schemeClr val="tx1"/>
                </a:solidFill>
              </a:rPr>
              <a:t> y proporcionales al número de familiares o dependientes económicos que los acompañen y, en su caso, un predio individual o colectivo, para la cría de animales de corral; </a:t>
            </a:r>
          </a:p>
          <a:p>
            <a:pPr marL="0" indent="0" algn="just">
              <a:buNone/>
            </a:pPr>
            <a:br>
              <a:rPr lang="es-MX" sz="2400" b="1" dirty="0">
                <a:solidFill>
                  <a:schemeClr val="tx1"/>
                </a:solidFill>
              </a:rPr>
            </a:br>
            <a:r>
              <a:rPr lang="es-MX" sz="2400" b="1" dirty="0">
                <a:solidFill>
                  <a:schemeClr val="tx1"/>
                </a:solidFill>
              </a:rPr>
              <a:t>XIV. </a:t>
            </a:r>
            <a:r>
              <a:rPr lang="es-MX" sz="2400" dirty="0">
                <a:solidFill>
                  <a:schemeClr val="tx1"/>
                </a:solidFill>
              </a:rPr>
              <a:t>Impartirles capacitación en el trabajo para el uso de los medios y equipos de seguridad y protección para el trabajo</a:t>
            </a:r>
            <a:r>
              <a:rPr lang="es-MX" sz="2400" b="1" dirty="0">
                <a:solidFill>
                  <a:schemeClr val="tx1"/>
                </a:solidFill>
              </a:rPr>
              <a:t>. </a:t>
            </a:r>
            <a:endParaRPr lang="es-MX" sz="2400" dirty="0">
              <a:solidFill>
                <a:schemeClr val="tx1"/>
              </a:solidFill>
            </a:endParaRPr>
          </a:p>
        </p:txBody>
      </p:sp>
      <p:pic>
        <p:nvPicPr>
          <p:cNvPr id="29700" name="Imagen 8">
            <a:extLst>
              <a:ext uri="{FF2B5EF4-FFF2-40B4-BE49-F238E27FC236}">
                <a16:creationId xmlns:a16="http://schemas.microsoft.com/office/drawing/2014/main" id="{3562F5D0-A4A4-234B-9E5D-D80BDB5F51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3734" y="3556000"/>
            <a:ext cx="4426418" cy="1919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3970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ítulo 1">
            <a:extLst>
              <a:ext uri="{FF2B5EF4-FFF2-40B4-BE49-F238E27FC236}">
                <a16:creationId xmlns:a16="http://schemas.microsoft.com/office/drawing/2014/main" id="{E02CAD76-63F4-904E-9D34-4E555DF12E1C}"/>
              </a:ext>
            </a:extLst>
          </p:cNvPr>
          <p:cNvSpPr>
            <a:spLocks noGrp="1"/>
          </p:cNvSpPr>
          <p:nvPr>
            <p:ph type="title"/>
          </p:nvPr>
        </p:nvSpPr>
        <p:spPr>
          <a:xfrm>
            <a:off x="290513" y="839259"/>
            <a:ext cx="2752725" cy="1362074"/>
          </a:xfrm>
        </p:spPr>
        <p:txBody>
          <a:bodyPr/>
          <a:lstStyle/>
          <a:p>
            <a:r>
              <a:rPr lang="es-MX" altLang="es-MX" sz="3000" dirty="0">
                <a:solidFill>
                  <a:srgbClr val="FFFFFF"/>
                </a:solidFill>
                <a:latin typeface="Book Antiqua" panose="02040602050305030304" pitchFamily="18" charset="0"/>
              </a:rPr>
              <a:t>Trabajos Especiales</a:t>
            </a:r>
          </a:p>
        </p:txBody>
      </p:sp>
      <p:sp>
        <p:nvSpPr>
          <p:cNvPr id="3" name="Marcador de contenido 2">
            <a:extLst>
              <a:ext uri="{FF2B5EF4-FFF2-40B4-BE49-F238E27FC236}">
                <a16:creationId xmlns:a16="http://schemas.microsoft.com/office/drawing/2014/main" id="{253D50CA-EEB8-1549-975D-D3C759D664C9}"/>
              </a:ext>
            </a:extLst>
          </p:cNvPr>
          <p:cNvSpPr>
            <a:spLocks noGrp="1"/>
          </p:cNvSpPr>
          <p:nvPr>
            <p:ph idx="1"/>
          </p:nvPr>
        </p:nvSpPr>
        <p:spPr>
          <a:xfrm>
            <a:off x="6096000" y="1065214"/>
            <a:ext cx="4273550" cy="4721225"/>
          </a:xfrm>
        </p:spPr>
        <p:txBody>
          <a:bodyPr anchor="ctr">
            <a:noAutofit/>
          </a:bodyPr>
          <a:lstStyle/>
          <a:p>
            <a:pPr algn="just">
              <a:defRPr/>
            </a:pPr>
            <a:r>
              <a:rPr lang="es-ES" sz="2400" b="1" dirty="0">
                <a:solidFill>
                  <a:srgbClr val="000000"/>
                </a:solidFill>
                <a:latin typeface="Tahoma" panose="020B0604030504040204" pitchFamily="34" charset="0"/>
                <a:ea typeface="Tahoma" panose="020B0604030504040204" pitchFamily="34" charset="0"/>
                <a:cs typeface="Tahoma" panose="020B0604030504040204" pitchFamily="34" charset="0"/>
              </a:rPr>
              <a:t>Trabajadores del Hogar. </a:t>
            </a:r>
            <a:r>
              <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rPr>
              <a:t>Inscripción obligatoria al IMSS.</a:t>
            </a:r>
          </a:p>
          <a:p>
            <a:pPr marL="0" indent="0" algn="just">
              <a:buNone/>
              <a:defRPr/>
            </a:pPr>
            <a:endPar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defRPr/>
            </a:pPr>
            <a:r>
              <a:rPr lang="es-ES" sz="2400" b="1" dirty="0">
                <a:solidFill>
                  <a:srgbClr val="000000"/>
                </a:solidFill>
                <a:latin typeface="Tahoma" panose="020B0604030504040204" pitchFamily="34" charset="0"/>
                <a:ea typeface="Tahoma" panose="020B0604030504040204" pitchFamily="34" charset="0"/>
                <a:cs typeface="Tahoma" panose="020B0604030504040204" pitchFamily="34" charset="0"/>
              </a:rPr>
              <a:t>Trabajadores de Minas. </a:t>
            </a:r>
            <a:r>
              <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rPr>
              <a:t>Multa para casos de trabajadores mineros, cuando por omisión del patrón se produzca un riesgo de trabajo que provoque la muerte del trabajador. La multa será de hasta 5 mil veces la UMA.  </a:t>
            </a:r>
            <a:endParaRPr lang="es-MX"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pic>
        <p:nvPicPr>
          <p:cNvPr id="29700" name="Imagen 8">
            <a:extLst>
              <a:ext uri="{FF2B5EF4-FFF2-40B4-BE49-F238E27FC236}">
                <a16:creationId xmlns:a16="http://schemas.microsoft.com/office/drawing/2014/main" id="{3562F5D0-A4A4-234B-9E5D-D80BDB5F51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3733" y="3556000"/>
            <a:ext cx="4775199" cy="1919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041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DADC4F84-175A-4AB1-916C-1E5796E1E0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24" name="Graphic 6">
            <a:extLst>
              <a:ext uri="{FF2B5EF4-FFF2-40B4-BE49-F238E27FC236}">
                <a16:creationId xmlns:a16="http://schemas.microsoft.com/office/drawing/2014/main" id="{D7AA8B67-3514-BC4C-8BC9-C5A06FA04859}"/>
              </a:ext>
            </a:extLst>
          </p:cNvPr>
          <p:cNvPicPr>
            <a:picLocks noChangeAspect="1" noChangeArrowheads="1"/>
          </p:cNvPicPr>
          <p:nvPr/>
        </p:nvPicPr>
        <p:blipFill rotWithShape="1">
          <a:blip r:embed="rId2">
            <a:alphaModFix amt="25000"/>
            <a:extLst>
              <a:ext uri="{28A0092B-C50C-407E-A947-70E740481C1C}">
                <a14:useLocalDpi xmlns:a14="http://schemas.microsoft.com/office/drawing/2010/main" val="0"/>
              </a:ext>
            </a:extLst>
          </a:blip>
          <a:srcRect t="19774" b="23976"/>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2" name="Título 1">
            <a:extLst>
              <a:ext uri="{FF2B5EF4-FFF2-40B4-BE49-F238E27FC236}">
                <a16:creationId xmlns:a16="http://schemas.microsoft.com/office/drawing/2014/main" id="{DD1E0A5A-7892-674A-8084-2723C2BF5147}"/>
              </a:ext>
            </a:extLst>
          </p:cNvPr>
          <p:cNvSpPr>
            <a:spLocks noGrp="1"/>
          </p:cNvSpPr>
          <p:nvPr>
            <p:ph type="title"/>
          </p:nvPr>
        </p:nvSpPr>
        <p:spPr>
          <a:xfrm>
            <a:off x="252918" y="1123837"/>
            <a:ext cx="3051113" cy="4601183"/>
          </a:xfrm>
        </p:spPr>
        <p:txBody>
          <a:bodyPr>
            <a:normAutofit/>
          </a:bodyPr>
          <a:lstStyle/>
          <a:p>
            <a:r>
              <a:rPr lang="es-MX" altLang="es-MX">
                <a:solidFill>
                  <a:schemeClr val="tx1"/>
                </a:solidFill>
                <a:latin typeface="Book Antiqua" panose="02040602050305030304" pitchFamily="18" charset="0"/>
              </a:rPr>
              <a:t>Obligaciones Patronales</a:t>
            </a:r>
          </a:p>
        </p:txBody>
      </p:sp>
      <p:sp>
        <p:nvSpPr>
          <p:cNvPr id="3" name="Marcador de contenido 2">
            <a:extLst>
              <a:ext uri="{FF2B5EF4-FFF2-40B4-BE49-F238E27FC236}">
                <a16:creationId xmlns:a16="http://schemas.microsoft.com/office/drawing/2014/main" id="{550B08E8-3BF7-1C46-B3E9-98288A1C21E2}"/>
              </a:ext>
            </a:extLst>
          </p:cNvPr>
          <p:cNvSpPr>
            <a:spLocks noGrp="1"/>
          </p:cNvSpPr>
          <p:nvPr>
            <p:ph idx="1"/>
          </p:nvPr>
        </p:nvSpPr>
        <p:spPr>
          <a:xfrm>
            <a:off x="3081868" y="270933"/>
            <a:ext cx="8857214" cy="6112933"/>
          </a:xfrm>
        </p:spPr>
        <p:txBody>
          <a:bodyPr>
            <a:normAutofit/>
          </a:bodyPr>
          <a:lstStyle/>
          <a:p>
            <a:pPr marL="0" indent="0">
              <a:buNone/>
              <a:defRPr/>
            </a:pPr>
            <a:r>
              <a:rPr lang="es-ES" sz="2300" dirty="0">
                <a:solidFill>
                  <a:schemeClr val="tx1"/>
                </a:solidFill>
                <a:latin typeface="Book Antiqua" panose="02040602050305030304" pitchFamily="18" charset="0"/>
              </a:rPr>
              <a:t>Se crean nuevas obligaciones patronales incluyendo: </a:t>
            </a:r>
          </a:p>
          <a:p>
            <a:pPr marL="0" indent="0">
              <a:buNone/>
              <a:defRPr/>
            </a:pPr>
            <a:endParaRPr lang="es-ES" sz="2300" dirty="0">
              <a:solidFill>
                <a:schemeClr val="tx1"/>
              </a:solidFill>
              <a:latin typeface="Book Antiqua" panose="02040602050305030304" pitchFamily="18" charset="0"/>
            </a:endParaRPr>
          </a:p>
          <a:p>
            <a:pPr>
              <a:defRPr/>
            </a:pPr>
            <a:r>
              <a:rPr lang="es-ES" sz="2300" dirty="0">
                <a:solidFill>
                  <a:schemeClr val="tx1"/>
                </a:solidFill>
                <a:latin typeface="Book Antiqua" panose="02040602050305030304" pitchFamily="18" charset="0"/>
              </a:rPr>
              <a:t>Implementar un protocolo para prevenir discriminación de género y atención de casos de violencia y acoso u hostigamiento sexual; </a:t>
            </a:r>
          </a:p>
          <a:p>
            <a:pPr>
              <a:defRPr/>
            </a:pPr>
            <a:endParaRPr lang="es-ES" sz="2300" dirty="0">
              <a:solidFill>
                <a:schemeClr val="tx1"/>
              </a:solidFill>
              <a:latin typeface="Book Antiqua" panose="02040602050305030304" pitchFamily="18" charset="0"/>
            </a:endParaRPr>
          </a:p>
          <a:p>
            <a:pPr>
              <a:defRPr/>
            </a:pPr>
            <a:r>
              <a:rPr lang="es-ES" sz="2300" dirty="0">
                <a:solidFill>
                  <a:schemeClr val="tx1"/>
                </a:solidFill>
                <a:latin typeface="Book Antiqua" panose="02040602050305030304" pitchFamily="18" charset="0"/>
              </a:rPr>
              <a:t>Colaborar en los procedimientos de consulta relacionados con la representatividad sindical;</a:t>
            </a:r>
          </a:p>
          <a:p>
            <a:pPr>
              <a:defRPr/>
            </a:pPr>
            <a:endParaRPr lang="es-ES" sz="2300" dirty="0">
              <a:solidFill>
                <a:schemeClr val="tx1"/>
              </a:solidFill>
              <a:latin typeface="Book Antiqua" panose="02040602050305030304" pitchFamily="18" charset="0"/>
            </a:endParaRPr>
          </a:p>
          <a:p>
            <a:pPr>
              <a:defRPr/>
            </a:pPr>
            <a:r>
              <a:rPr lang="es-ES" sz="2300" dirty="0">
                <a:solidFill>
                  <a:schemeClr val="tx1"/>
                </a:solidFill>
                <a:latin typeface="Book Antiqua" panose="02040602050305030304" pitchFamily="18" charset="0"/>
              </a:rPr>
              <a:t>Modificar formatos de contratación para incluir la designación de beneficiarios; y </a:t>
            </a:r>
          </a:p>
          <a:p>
            <a:pPr>
              <a:defRPr/>
            </a:pPr>
            <a:endParaRPr lang="es-ES" sz="2300" dirty="0">
              <a:solidFill>
                <a:schemeClr val="tx1"/>
              </a:solidFill>
              <a:latin typeface="Book Antiqua" panose="02040602050305030304" pitchFamily="18" charset="0"/>
            </a:endParaRPr>
          </a:p>
          <a:p>
            <a:pPr>
              <a:defRPr/>
            </a:pPr>
            <a:r>
              <a:rPr lang="es-ES" sz="2300" dirty="0">
                <a:solidFill>
                  <a:schemeClr val="tx1"/>
                </a:solidFill>
                <a:latin typeface="Book Antiqua" panose="02040602050305030304" pitchFamily="18" charset="0"/>
              </a:rPr>
              <a:t>Entregar a sus trabajadores un ejemplar impreso del contrato colectivo de trabajo inicial o de su revisión.</a:t>
            </a:r>
          </a:p>
          <a:p>
            <a:pPr>
              <a:defRPr/>
            </a:pPr>
            <a:endParaRPr lang="es-MX" sz="1900" dirty="0">
              <a:solidFill>
                <a:schemeClr val="tx1"/>
              </a:solidFill>
            </a:endParaRPr>
          </a:p>
        </p:txBody>
      </p:sp>
    </p:spTree>
    <p:extLst>
      <p:ext uri="{BB962C8B-B14F-4D97-AF65-F5344CB8AC3E}">
        <p14:creationId xmlns:p14="http://schemas.microsoft.com/office/powerpoint/2010/main" val="3155638941"/>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DA178560-78C9-4CB5-BE46-05302CDA8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747" name="Graphic 6">
            <a:extLst>
              <a:ext uri="{FF2B5EF4-FFF2-40B4-BE49-F238E27FC236}">
                <a16:creationId xmlns:a16="http://schemas.microsoft.com/office/drawing/2014/main" id="{336F6E77-24DA-5E4B-8C57-939F2721F2E0}"/>
              </a:ext>
            </a:extLst>
          </p:cNvPr>
          <p:cNvPicPr>
            <a:picLocks noChangeAspect="1"/>
          </p:cNvPicPr>
          <p:nvPr/>
        </p:nvPicPr>
        <p:blipFill rotWithShape="1">
          <a:blip r:embed="rId2">
            <a:extLst>
              <a:ext uri="{28A0092B-C50C-407E-A947-70E740481C1C}">
                <a14:useLocalDpi xmlns:a14="http://schemas.microsoft.com/office/drawing/2010/main" val="0"/>
              </a:ext>
            </a:extLst>
          </a:blip>
          <a:srcRect t="24420" b="19316"/>
          <a:stretch/>
        </p:blipFill>
        <p:spPr bwMode="auto">
          <a:xfrm>
            <a:off x="20" y="1"/>
            <a:ext cx="12188932" cy="6858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 name="Rectangle 73">
            <a:extLst>
              <a:ext uri="{FF2B5EF4-FFF2-40B4-BE49-F238E27FC236}">
                <a16:creationId xmlns:a16="http://schemas.microsoft.com/office/drawing/2014/main" id="{69461EC9-A94F-4225-B526-5C862F340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745" name="Título 1">
            <a:extLst>
              <a:ext uri="{FF2B5EF4-FFF2-40B4-BE49-F238E27FC236}">
                <a16:creationId xmlns:a16="http://schemas.microsoft.com/office/drawing/2014/main" id="{179CDCBB-81E1-2D4D-B933-5D6CFA98DE8D}"/>
              </a:ext>
            </a:extLst>
          </p:cNvPr>
          <p:cNvSpPr>
            <a:spLocks noGrp="1"/>
          </p:cNvSpPr>
          <p:nvPr>
            <p:ph type="title"/>
          </p:nvPr>
        </p:nvSpPr>
        <p:spPr>
          <a:xfrm>
            <a:off x="252919" y="1123837"/>
            <a:ext cx="2947482" cy="4601183"/>
          </a:xfrm>
        </p:spPr>
        <p:txBody>
          <a:bodyPr>
            <a:normAutofit/>
          </a:bodyPr>
          <a:lstStyle/>
          <a:p>
            <a:r>
              <a:rPr lang="es-MX" altLang="es-MX" sz="2800">
                <a:latin typeface="Book Antiqua" panose="02040602050305030304" pitchFamily="18" charset="0"/>
              </a:rPr>
              <a:t>Representatividad Sindical</a:t>
            </a:r>
          </a:p>
        </p:txBody>
      </p:sp>
      <p:sp>
        <p:nvSpPr>
          <p:cNvPr id="76" name="Rectangle 75">
            <a:extLst>
              <a:ext uri="{FF2B5EF4-FFF2-40B4-BE49-F238E27FC236}">
                <a16:creationId xmlns:a16="http://schemas.microsoft.com/office/drawing/2014/main" id="{D87160F7-FCB2-48B7-8BB8-BEFF45F6BF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97130" y="754144"/>
            <a:ext cx="7865196" cy="5335760"/>
          </a:xfrm>
          <a:prstGeom prst="rect">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Marcador de contenido 2">
            <a:extLst>
              <a:ext uri="{FF2B5EF4-FFF2-40B4-BE49-F238E27FC236}">
                <a16:creationId xmlns:a16="http://schemas.microsoft.com/office/drawing/2014/main" id="{5A303B31-239D-0140-8B84-7258EB6BACB7}"/>
              </a:ext>
            </a:extLst>
          </p:cNvPr>
          <p:cNvSpPr>
            <a:spLocks noGrp="1"/>
          </p:cNvSpPr>
          <p:nvPr>
            <p:ph idx="1"/>
          </p:nvPr>
        </p:nvSpPr>
        <p:spPr>
          <a:xfrm>
            <a:off x="3972128" y="971055"/>
            <a:ext cx="7315200" cy="4901938"/>
          </a:xfrm>
        </p:spPr>
        <p:txBody>
          <a:bodyPr>
            <a:normAutofit/>
          </a:bodyPr>
          <a:lstStyle/>
          <a:p>
            <a:pPr>
              <a:defRPr/>
            </a:pPr>
            <a:r>
              <a:rPr lang="es-ES" sz="2400" dirty="0">
                <a:latin typeface="Book Antiqua" panose="02040602050305030304" pitchFamily="18" charset="0"/>
              </a:rPr>
              <a:t>Se implementará un modelo que busca garantizar la libre elección de las directivas sindicales mediante el voto personal, libre, directo y secreto de los trabajadores.</a:t>
            </a:r>
          </a:p>
          <a:p>
            <a:pPr>
              <a:defRPr/>
            </a:pPr>
            <a:endParaRPr lang="es-ES" sz="2400" dirty="0">
              <a:latin typeface="Book Antiqua" panose="02040602050305030304" pitchFamily="18" charset="0"/>
            </a:endParaRPr>
          </a:p>
          <a:p>
            <a:pPr>
              <a:defRPr/>
            </a:pPr>
            <a:r>
              <a:rPr lang="es-ES" sz="2400" dirty="0">
                <a:latin typeface="Book Antiqua" panose="02040602050305030304" pitchFamily="18" charset="0"/>
              </a:rPr>
              <a:t>La reforma ataca directamente a los esquemas tradicionales de contratos colectivos de protección.</a:t>
            </a:r>
          </a:p>
          <a:p>
            <a:pPr>
              <a:defRPr/>
            </a:pPr>
            <a:endParaRPr lang="es-ES" sz="2400" dirty="0">
              <a:latin typeface="Book Antiqua" panose="02040602050305030304" pitchFamily="18" charset="0"/>
            </a:endParaRPr>
          </a:p>
          <a:p>
            <a:pPr>
              <a:defRPr/>
            </a:pPr>
            <a:r>
              <a:rPr lang="es-ES" sz="2400" dirty="0">
                <a:latin typeface="Book Antiqua" panose="02040602050305030304" pitchFamily="18" charset="0"/>
              </a:rPr>
              <a:t>Los actos de injerencia serán sancionados con multas de hasta 5000 veces la UMA.</a:t>
            </a:r>
          </a:p>
          <a:p>
            <a:pPr>
              <a:defRPr/>
            </a:pPr>
            <a:endParaRPr lang="es-MX" dirty="0"/>
          </a:p>
        </p:txBody>
      </p:sp>
      <p:sp>
        <p:nvSpPr>
          <p:cNvPr id="78" name="Rectangle 77">
            <a:extLst>
              <a:ext uri="{FF2B5EF4-FFF2-40B4-BE49-F238E27FC236}">
                <a16:creationId xmlns:a16="http://schemas.microsoft.com/office/drawing/2014/main" id="{E9282B84-621E-4580-80B7-222118AE44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863066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69" name="Título 1">
            <a:extLst>
              <a:ext uri="{FF2B5EF4-FFF2-40B4-BE49-F238E27FC236}">
                <a16:creationId xmlns:a16="http://schemas.microsoft.com/office/drawing/2014/main" id="{FE2163D8-8BAB-F74E-A891-0B706EC26CA4}"/>
              </a:ext>
            </a:extLst>
          </p:cNvPr>
          <p:cNvSpPr>
            <a:spLocks noGrp="1"/>
          </p:cNvSpPr>
          <p:nvPr>
            <p:ph type="title"/>
          </p:nvPr>
        </p:nvSpPr>
        <p:spPr>
          <a:xfrm>
            <a:off x="252919" y="1123837"/>
            <a:ext cx="2947482" cy="4601183"/>
          </a:xfrm>
        </p:spPr>
        <p:txBody>
          <a:bodyPr>
            <a:normAutofit/>
          </a:bodyPr>
          <a:lstStyle/>
          <a:p>
            <a:r>
              <a:rPr lang="es-MX" altLang="es-MX" sz="2800">
                <a:latin typeface="Book Antiqua" panose="02040602050305030304" pitchFamily="18" charset="0"/>
              </a:rPr>
              <a:t>Constancia de Representatividad</a:t>
            </a:r>
          </a:p>
        </p:txBody>
      </p:sp>
      <p:sp>
        <p:nvSpPr>
          <p:cNvPr id="3" name="Marcador de contenido 2">
            <a:extLst>
              <a:ext uri="{FF2B5EF4-FFF2-40B4-BE49-F238E27FC236}">
                <a16:creationId xmlns:a16="http://schemas.microsoft.com/office/drawing/2014/main" id="{F4680C20-6980-174A-9F5C-F6B59A9A8EB9}"/>
              </a:ext>
            </a:extLst>
          </p:cNvPr>
          <p:cNvSpPr>
            <a:spLocks noGrp="1"/>
          </p:cNvSpPr>
          <p:nvPr>
            <p:ph idx="1"/>
          </p:nvPr>
        </p:nvSpPr>
        <p:spPr>
          <a:xfrm>
            <a:off x="3771900" y="626787"/>
            <a:ext cx="4682066" cy="5595281"/>
          </a:xfrm>
        </p:spPr>
        <p:txBody>
          <a:bodyPr>
            <a:normAutofit/>
          </a:bodyPr>
          <a:lstStyle/>
          <a:p>
            <a:pPr>
              <a:defRPr/>
            </a:pPr>
            <a:r>
              <a:rPr lang="es-ES" sz="2800" dirty="0">
                <a:latin typeface="Book Antiqua" panose="02040602050305030304" pitchFamily="18" charset="0"/>
              </a:rPr>
              <a:t>Esta constancia será un requisito indispensable para aquellos sindicatos que busquen: </a:t>
            </a:r>
          </a:p>
          <a:p>
            <a:pPr>
              <a:defRPr/>
            </a:pPr>
            <a:endParaRPr lang="es-ES" sz="2800" dirty="0">
              <a:latin typeface="Book Antiqua" panose="02040602050305030304" pitchFamily="18" charset="0"/>
            </a:endParaRPr>
          </a:p>
          <a:p>
            <a:pPr lvl="1">
              <a:buFont typeface="Wingdings" panose="05000000000000000000" pitchFamily="2" charset="2"/>
              <a:buChar char="q"/>
              <a:defRPr/>
            </a:pPr>
            <a:r>
              <a:rPr lang="es-ES" sz="2800" dirty="0">
                <a:latin typeface="Book Antiqua" panose="02040602050305030304" pitchFamily="18" charset="0"/>
              </a:rPr>
              <a:t>Celebrar un contrato colectivo de trabajo; o </a:t>
            </a:r>
          </a:p>
          <a:p>
            <a:pPr marL="342900" lvl="1" indent="0">
              <a:buNone/>
              <a:defRPr/>
            </a:pPr>
            <a:endParaRPr lang="es-ES" sz="2800" dirty="0">
              <a:latin typeface="Book Antiqua" panose="02040602050305030304" pitchFamily="18" charset="0"/>
            </a:endParaRPr>
          </a:p>
          <a:p>
            <a:pPr lvl="1">
              <a:buFont typeface="Wingdings" panose="05000000000000000000" pitchFamily="2" charset="2"/>
              <a:buChar char="q"/>
              <a:defRPr/>
            </a:pPr>
            <a:r>
              <a:rPr lang="es-ES" sz="2800" dirty="0">
                <a:latin typeface="Book Antiqua" panose="02040602050305030304" pitchFamily="18" charset="0"/>
              </a:rPr>
              <a:t>Ejercitar el derecho de huelga por firma de contrato colectivo de trabajo.</a:t>
            </a:r>
          </a:p>
          <a:p>
            <a:pPr>
              <a:defRPr/>
            </a:pPr>
            <a:endParaRPr lang="es-MX" dirty="0"/>
          </a:p>
        </p:txBody>
      </p:sp>
      <p:pic>
        <p:nvPicPr>
          <p:cNvPr id="32771" name="Graphic 6">
            <a:extLst>
              <a:ext uri="{FF2B5EF4-FFF2-40B4-BE49-F238E27FC236}">
                <a16:creationId xmlns:a16="http://schemas.microsoft.com/office/drawing/2014/main" id="{1A6E47C7-D316-A84E-8D67-51E17EA9D3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9025466" y="1691640"/>
            <a:ext cx="2267373" cy="226737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275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ítulo 1">
            <a:extLst>
              <a:ext uri="{FF2B5EF4-FFF2-40B4-BE49-F238E27FC236}">
                <a16:creationId xmlns:a16="http://schemas.microsoft.com/office/drawing/2014/main" id="{F835F6FA-14B1-6E42-92EC-623EE6B66FD5}"/>
              </a:ext>
            </a:extLst>
          </p:cNvPr>
          <p:cNvSpPr>
            <a:spLocks noGrp="1"/>
          </p:cNvSpPr>
          <p:nvPr>
            <p:ph type="title"/>
          </p:nvPr>
        </p:nvSpPr>
        <p:spPr>
          <a:xfrm>
            <a:off x="93133" y="2393949"/>
            <a:ext cx="3191934" cy="3329517"/>
          </a:xfrm>
        </p:spPr>
        <p:txBody>
          <a:bodyPr>
            <a:normAutofit/>
          </a:bodyPr>
          <a:lstStyle/>
          <a:p>
            <a:r>
              <a:rPr lang="es-MX" altLang="es-MX" sz="3000" dirty="0">
                <a:solidFill>
                  <a:srgbClr val="FFFFFF"/>
                </a:solidFill>
                <a:latin typeface="Book Antiqua" panose="02040602050305030304" pitchFamily="18" charset="0"/>
              </a:rPr>
              <a:t>Revisión de Contratos Colectivos</a:t>
            </a:r>
          </a:p>
        </p:txBody>
      </p:sp>
      <p:sp>
        <p:nvSpPr>
          <p:cNvPr id="33795" name="Marcador de contenido 2">
            <a:extLst>
              <a:ext uri="{FF2B5EF4-FFF2-40B4-BE49-F238E27FC236}">
                <a16:creationId xmlns:a16="http://schemas.microsoft.com/office/drawing/2014/main" id="{A91EAA8E-527A-134B-A552-0DCA9A5F5D86}"/>
              </a:ext>
            </a:extLst>
          </p:cNvPr>
          <p:cNvSpPr>
            <a:spLocks noGrp="1"/>
          </p:cNvSpPr>
          <p:nvPr>
            <p:ph idx="1"/>
          </p:nvPr>
        </p:nvSpPr>
        <p:spPr>
          <a:xfrm>
            <a:off x="3674533" y="386557"/>
            <a:ext cx="7941734" cy="5641710"/>
          </a:xfrm>
        </p:spPr>
        <p:txBody>
          <a:bodyPr anchor="ctr">
            <a:normAutofit/>
          </a:bodyPr>
          <a:lstStyle/>
          <a:p>
            <a:pPr algn="just"/>
            <a:r>
              <a:rPr lang="es-ES" altLang="es-MX" sz="2800" dirty="0">
                <a:solidFill>
                  <a:srgbClr val="C00000"/>
                </a:solidFill>
                <a:latin typeface="Book Antiqua" panose="02040602050305030304" pitchFamily="18" charset="0"/>
              </a:rPr>
              <a:t>Nuevo requisito para el depósito de un contrato colectivo de trabajo nuevo o la revisión al contrato colectivo de trabajo:</a:t>
            </a:r>
          </a:p>
          <a:p>
            <a:pPr algn="just"/>
            <a:endParaRPr lang="es-ES" altLang="es-MX" sz="2800" dirty="0">
              <a:solidFill>
                <a:srgbClr val="000000"/>
              </a:solidFill>
              <a:latin typeface="Book Antiqua" panose="02040602050305030304" pitchFamily="18" charset="0"/>
            </a:endParaRPr>
          </a:p>
          <a:p>
            <a:pPr algn="just"/>
            <a:r>
              <a:rPr lang="es-ES" altLang="es-MX" sz="2800" dirty="0">
                <a:solidFill>
                  <a:srgbClr val="000000"/>
                </a:solidFill>
                <a:latin typeface="Book Antiqua" panose="02040602050305030304" pitchFamily="18" charset="0"/>
              </a:rPr>
              <a:t>La mayoría de los trabajadores cubiertos por el mismo aprueben su contenido. </a:t>
            </a:r>
          </a:p>
          <a:p>
            <a:pPr algn="just"/>
            <a:r>
              <a:rPr lang="es-ES" altLang="es-MX" sz="2800" dirty="0">
                <a:solidFill>
                  <a:srgbClr val="000000"/>
                </a:solidFill>
                <a:latin typeface="Book Antiqua" panose="02040602050305030304" pitchFamily="18" charset="0"/>
              </a:rPr>
              <a:t>Aquellos contratos colectivos de trabajo que no se revisen en los próximos cuatro años, cumpliendo dichos requisitos se darán por terminados.</a:t>
            </a:r>
          </a:p>
          <a:p>
            <a:endParaRPr lang="es-MX" altLang="es-MX" sz="1800" dirty="0">
              <a:solidFill>
                <a:srgbClr val="000000"/>
              </a:solidFill>
            </a:endParaRPr>
          </a:p>
        </p:txBody>
      </p:sp>
      <p:pic>
        <p:nvPicPr>
          <p:cNvPr id="33797" name="Imagen 4">
            <a:extLst>
              <a:ext uri="{FF2B5EF4-FFF2-40B4-BE49-F238E27FC236}">
                <a16:creationId xmlns:a16="http://schemas.microsoft.com/office/drawing/2014/main" id="{04474C57-17C9-374F-8903-289CFB1EDE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8858"/>
            <a:ext cx="3420533"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02750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ítulo 1">
            <a:extLst>
              <a:ext uri="{FF2B5EF4-FFF2-40B4-BE49-F238E27FC236}">
                <a16:creationId xmlns:a16="http://schemas.microsoft.com/office/drawing/2014/main" id="{00216CBD-BD7F-8E40-961E-981F41AC21EA}"/>
              </a:ext>
            </a:extLst>
          </p:cNvPr>
          <p:cNvSpPr>
            <a:spLocks noGrp="1"/>
          </p:cNvSpPr>
          <p:nvPr>
            <p:ph type="title"/>
          </p:nvPr>
        </p:nvSpPr>
        <p:spPr>
          <a:xfrm>
            <a:off x="575733" y="859897"/>
            <a:ext cx="2362200" cy="657225"/>
          </a:xfrm>
        </p:spPr>
        <p:txBody>
          <a:bodyPr>
            <a:normAutofit/>
          </a:bodyPr>
          <a:lstStyle/>
          <a:p>
            <a:r>
              <a:rPr lang="es-MX" altLang="es-MX" sz="4000" dirty="0">
                <a:solidFill>
                  <a:schemeClr val="bg1"/>
                </a:solidFill>
                <a:latin typeface="Book Antiqua" panose="02040602050305030304" pitchFamily="18" charset="0"/>
              </a:rPr>
              <a:t>  Huelga</a:t>
            </a:r>
          </a:p>
        </p:txBody>
      </p:sp>
      <p:sp>
        <p:nvSpPr>
          <p:cNvPr id="3" name="Marcador de contenido 2">
            <a:extLst>
              <a:ext uri="{FF2B5EF4-FFF2-40B4-BE49-F238E27FC236}">
                <a16:creationId xmlns:a16="http://schemas.microsoft.com/office/drawing/2014/main" id="{92861682-3045-0745-9A36-DE9EA8C9D7DE}"/>
              </a:ext>
            </a:extLst>
          </p:cNvPr>
          <p:cNvSpPr>
            <a:spLocks noGrp="1"/>
          </p:cNvSpPr>
          <p:nvPr>
            <p:ph idx="1"/>
          </p:nvPr>
        </p:nvSpPr>
        <p:spPr>
          <a:xfrm>
            <a:off x="3488267" y="558800"/>
            <a:ext cx="8280400" cy="6011333"/>
          </a:xfrm>
        </p:spPr>
        <p:txBody>
          <a:bodyPr anchor="ctr">
            <a:normAutofit/>
          </a:bodyPr>
          <a:lstStyle/>
          <a:p>
            <a:pPr algn="just">
              <a:defRPr/>
            </a:pPr>
            <a:r>
              <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rPr>
              <a:t>Se busca eliminar los emplazamientos a huelga “por extorsión”, cuando es por firma de contrato, ya que previamente se deberá de contar con la constancia de representatividad.</a:t>
            </a:r>
          </a:p>
          <a:p>
            <a:pPr algn="just">
              <a:defRPr/>
            </a:pPr>
            <a:endPar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defRPr/>
            </a:pPr>
            <a:r>
              <a:rPr lang="es-ES" sz="2400" dirty="0">
                <a:solidFill>
                  <a:srgbClr val="000000"/>
                </a:solidFill>
                <a:latin typeface="Tahoma" panose="020B0604030504040204" pitchFamily="34" charset="0"/>
                <a:ea typeface="Tahoma" panose="020B0604030504040204" pitchFamily="34" charset="0"/>
                <a:cs typeface="Tahoma" panose="020B0604030504040204" pitchFamily="34" charset="0"/>
              </a:rPr>
              <a:t>Se puede solicitar al tribunal que resuelva sobre la imputabilidad de la huelga a la decisión del Tribunal, pero en el caso del patrón solo podrá solicitarlo hasta 60 días después de estallada la huelga. (art. 937 LFT)</a:t>
            </a:r>
          </a:p>
        </p:txBody>
      </p:sp>
      <p:pic>
        <p:nvPicPr>
          <p:cNvPr id="34819" name="Graphic 6">
            <a:extLst>
              <a:ext uri="{FF2B5EF4-FFF2-40B4-BE49-F238E27FC236}">
                <a16:creationId xmlns:a16="http://schemas.microsoft.com/office/drawing/2014/main" id="{C5C2DDDB-FE22-3141-8695-6953A33AB86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3308" y="2371197"/>
            <a:ext cx="2714625"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96345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75">
            <a:extLst>
              <a:ext uri="{FF2B5EF4-FFF2-40B4-BE49-F238E27FC236}">
                <a16:creationId xmlns:a16="http://schemas.microsoft.com/office/drawing/2014/main" id="{DA178560-78C9-4CB5-BE46-05302CDA8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843" name="Graphic 6">
            <a:extLst>
              <a:ext uri="{FF2B5EF4-FFF2-40B4-BE49-F238E27FC236}">
                <a16:creationId xmlns:a16="http://schemas.microsoft.com/office/drawing/2014/main" id="{D9752883-F0D5-F843-9E0F-00191177CF04}"/>
              </a:ext>
            </a:extLst>
          </p:cNvPr>
          <p:cNvPicPr>
            <a:picLocks noChangeAspect="1"/>
          </p:cNvPicPr>
          <p:nvPr/>
        </p:nvPicPr>
        <p:blipFill rotWithShape="1">
          <a:blip r:embed="rId2">
            <a:extLst>
              <a:ext uri="{28A0092B-C50C-407E-A947-70E740481C1C}">
                <a14:useLocalDpi xmlns:a14="http://schemas.microsoft.com/office/drawing/2010/main" val="0"/>
              </a:ext>
            </a:extLst>
          </a:blip>
          <a:srcRect t="21993" b="21743"/>
          <a:stretch/>
        </p:blipFill>
        <p:spPr bwMode="auto">
          <a:xfrm>
            <a:off x="20" y="1"/>
            <a:ext cx="12188932" cy="6858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7" name="Rectangle 76">
            <a:extLst>
              <a:ext uri="{FF2B5EF4-FFF2-40B4-BE49-F238E27FC236}">
                <a16:creationId xmlns:a16="http://schemas.microsoft.com/office/drawing/2014/main" id="{69461EC9-A94F-4225-B526-5C862F340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ED136C5A-895E-624B-8E3B-300F192227A5}"/>
              </a:ext>
            </a:extLst>
          </p:cNvPr>
          <p:cNvSpPr>
            <a:spLocks noGrp="1"/>
          </p:cNvSpPr>
          <p:nvPr>
            <p:ph type="title"/>
          </p:nvPr>
        </p:nvSpPr>
        <p:spPr>
          <a:xfrm>
            <a:off x="252919" y="1123837"/>
            <a:ext cx="2817585" cy="4601183"/>
          </a:xfrm>
        </p:spPr>
        <p:txBody>
          <a:bodyPr>
            <a:normAutofit/>
          </a:bodyPr>
          <a:lstStyle/>
          <a:p>
            <a:pPr>
              <a:defRPr/>
            </a:pPr>
            <a:r>
              <a:rPr lang="es-MX" sz="3300" dirty="0">
                <a:latin typeface="Book Antiqua" panose="02040602050305030304" pitchFamily="18" charset="0"/>
              </a:rPr>
              <a:t>Procedimiento de Consulta y estatutos Sindicales</a:t>
            </a:r>
          </a:p>
        </p:txBody>
      </p:sp>
      <p:sp>
        <p:nvSpPr>
          <p:cNvPr id="79" name="Rectangle 78">
            <a:extLst>
              <a:ext uri="{FF2B5EF4-FFF2-40B4-BE49-F238E27FC236}">
                <a16:creationId xmlns:a16="http://schemas.microsoft.com/office/drawing/2014/main" id="{D87160F7-FCB2-48B7-8BB8-BEFF45F6BF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97130" y="754144"/>
            <a:ext cx="7865196" cy="5335760"/>
          </a:xfrm>
          <a:prstGeom prst="rect">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Marcador de contenido 2">
            <a:extLst>
              <a:ext uri="{FF2B5EF4-FFF2-40B4-BE49-F238E27FC236}">
                <a16:creationId xmlns:a16="http://schemas.microsoft.com/office/drawing/2014/main" id="{1BEF36A1-3219-5345-B36E-FD8EE2493269}"/>
              </a:ext>
            </a:extLst>
          </p:cNvPr>
          <p:cNvSpPr>
            <a:spLocks noGrp="1"/>
          </p:cNvSpPr>
          <p:nvPr>
            <p:ph idx="1"/>
          </p:nvPr>
        </p:nvSpPr>
        <p:spPr>
          <a:xfrm>
            <a:off x="3689218" y="754143"/>
            <a:ext cx="7598110" cy="5528124"/>
          </a:xfrm>
        </p:spPr>
        <p:txBody>
          <a:bodyPr>
            <a:normAutofit/>
          </a:bodyPr>
          <a:lstStyle/>
          <a:p>
            <a:pPr marL="0" indent="0" algn="just">
              <a:buNone/>
              <a:defRPr/>
            </a:pPr>
            <a:r>
              <a:rPr lang="es-ES" sz="2500" dirty="0">
                <a:solidFill>
                  <a:schemeClr val="tx1"/>
                </a:solidFill>
                <a:latin typeface="Tahoma" panose="020B0604030504040204" pitchFamily="34" charset="0"/>
                <a:ea typeface="Tahoma" panose="020B0604030504040204" pitchFamily="34" charset="0"/>
                <a:cs typeface="Tahoma" panose="020B0604030504040204" pitchFamily="34" charset="0"/>
              </a:rPr>
              <a:t>Las organizaciones sindicales tendrán un plazo máximo de un año a partir de la entrada en vigor del presente Decreto, para incluir en sus estatutos los procedimientos de consulta conforme a los establecido en los artículos 390 Bis y 390 Ter de la Ley Federal del Trabajo.</a:t>
            </a:r>
          </a:p>
          <a:p>
            <a:pPr algn="just">
              <a:buNone/>
              <a:defRPr/>
            </a:pPr>
            <a:endParaRPr lang="es-ES" sz="1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buNone/>
              <a:defRPr/>
            </a:pPr>
            <a:r>
              <a:rPr lang="es-ES" sz="2500" dirty="0">
                <a:solidFill>
                  <a:schemeClr val="tx1"/>
                </a:solidFill>
                <a:latin typeface="Tahoma" panose="020B0604030504040204" pitchFamily="34" charset="0"/>
                <a:ea typeface="Tahoma" panose="020B0604030504040204" pitchFamily="34" charset="0"/>
                <a:cs typeface="Tahoma" panose="020B0604030504040204" pitchFamily="34" charset="0"/>
              </a:rPr>
              <a:t>Posibilidad de que el trabajador ejerza su derecho de no pagar cuotas sindicales.</a:t>
            </a:r>
          </a:p>
          <a:p>
            <a:pPr algn="just">
              <a:buNone/>
              <a:defRPr/>
            </a:pPr>
            <a:endParaRPr lang="es-ES" sz="1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buNone/>
              <a:defRPr/>
            </a:pPr>
            <a:r>
              <a:rPr lang="es-ES" sz="2500" dirty="0">
                <a:solidFill>
                  <a:schemeClr val="tx1"/>
                </a:solidFill>
                <a:latin typeface="Tahoma" panose="020B0604030504040204" pitchFamily="34" charset="0"/>
                <a:ea typeface="Tahoma" panose="020B0604030504040204" pitchFamily="34" charset="0"/>
                <a:cs typeface="Tahoma" panose="020B0604030504040204" pitchFamily="34" charset="0"/>
              </a:rPr>
              <a:t>Se deberán de modificar respecto al procedimiento de elección de las directivas sindicales mediante el voto personal, libre, directo y secreto de los trabajadores. A más tardar en  Diciembre de 2019.</a:t>
            </a:r>
            <a:endParaRPr lang="es-MX"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defRPr/>
            </a:pPr>
            <a:endParaRPr lang="es-MX" dirty="0">
              <a:latin typeface="Book Antiqua" panose="02040602050305030304" pitchFamily="18" charset="0"/>
            </a:endParaRPr>
          </a:p>
        </p:txBody>
      </p:sp>
      <p:sp>
        <p:nvSpPr>
          <p:cNvPr id="81" name="Rectangle 80">
            <a:extLst>
              <a:ext uri="{FF2B5EF4-FFF2-40B4-BE49-F238E27FC236}">
                <a16:creationId xmlns:a16="http://schemas.microsoft.com/office/drawing/2014/main" id="{E9282B84-621E-4580-80B7-222118AE44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79469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9" name="Rectangle 18">
            <a:extLst>
              <a:ext uri="{FF2B5EF4-FFF2-40B4-BE49-F238E27FC236}">
                <a16:creationId xmlns:a16="http://schemas.microsoft.com/office/drawing/2014/main" id="{2F4AD318-2FB6-4C6E-931E-58E404FA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1A118E35-1CBF-4863-8497-F4DF1A166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Freeform: Shape 22">
            <a:extLst>
              <a:ext uri="{FF2B5EF4-FFF2-40B4-BE49-F238E27FC236}">
                <a16:creationId xmlns:a16="http://schemas.microsoft.com/office/drawing/2014/main" id="{6E187274-5DC2-4BE0-AF99-925D6D973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a:extLst>
              <a:ext uri="{FF2B5EF4-FFF2-40B4-BE49-F238E27FC236}">
                <a16:creationId xmlns:a16="http://schemas.microsoft.com/office/drawing/2014/main" id="{2E764279-D29A-CB43-8D88-F485D5BCDF65}"/>
              </a:ext>
            </a:extLst>
          </p:cNvPr>
          <p:cNvSpPr/>
          <p:nvPr/>
        </p:nvSpPr>
        <p:spPr>
          <a:xfrm>
            <a:off x="1069849" y="1298448"/>
            <a:ext cx="7056444" cy="3255264"/>
          </a:xfrm>
          <a:prstGeom prst="rect">
            <a:avLst/>
          </a:prstGeom>
        </p:spPr>
        <p:txBody>
          <a:bodyPr vert="horz" lIns="91440" tIns="45720" rIns="91440" bIns="45720" rtlCol="0" anchor="b">
            <a:normAutofit/>
          </a:bodyPr>
          <a:lstStyle/>
          <a:p>
            <a:pPr algn="just" defTabSz="914400">
              <a:lnSpc>
                <a:spcPct val="90000"/>
              </a:lnSpc>
              <a:spcBef>
                <a:spcPct val="0"/>
              </a:spcBef>
              <a:spcAft>
                <a:spcPts val="600"/>
              </a:spcAft>
            </a:pPr>
            <a:r>
              <a:rPr lang="en-US" altLang="es-MX" sz="5500" spc="-100" dirty="0">
                <a:solidFill>
                  <a:schemeClr val="accent1"/>
                </a:solidFill>
                <a:latin typeface="Tahoma" pitchFamily="34" charset="0"/>
                <a:ea typeface="Tahoma" pitchFamily="34" charset="0"/>
                <a:cs typeface="Tahoma" pitchFamily="34" charset="0"/>
              </a:rPr>
              <a:t>El 2 de mayo de 2019 entró en vigor la Reforma a la Ley Federal del Trabajo</a:t>
            </a:r>
          </a:p>
        </p:txBody>
      </p:sp>
    </p:spTree>
    <p:extLst>
      <p:ext uri="{BB962C8B-B14F-4D97-AF65-F5344CB8AC3E}">
        <p14:creationId xmlns:p14="http://schemas.microsoft.com/office/powerpoint/2010/main" val="1003000384"/>
      </p:ext>
    </p:extLst>
  </p:cSld>
  <p:clrMapOvr>
    <a:masterClrMapping/>
  </p:clrMapOvr>
  <p:transition>
    <p:pull/>
  </p:transition>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 name="Rectangle 96">
            <a:extLst>
              <a:ext uri="{FF2B5EF4-FFF2-40B4-BE49-F238E27FC236}">
                <a16:creationId xmlns:a16="http://schemas.microsoft.com/office/drawing/2014/main" id="{46D56025-432C-47A6-AE3E-5E57DF3E0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3" name="Rectangle 98">
            <a:extLst>
              <a:ext uri="{FF2B5EF4-FFF2-40B4-BE49-F238E27FC236}">
                <a16:creationId xmlns:a16="http://schemas.microsoft.com/office/drawing/2014/main" id="{72D1A8B8-7523-49FA-B7DD-AE0B2271C7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4" name="Rectangle 100">
            <a:extLst>
              <a:ext uri="{FF2B5EF4-FFF2-40B4-BE49-F238E27FC236}">
                <a16:creationId xmlns:a16="http://schemas.microsoft.com/office/drawing/2014/main" id="{FF1DECD9-B209-40D3-86B5-F589B8502E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02">
            <a:extLst>
              <a:ext uri="{FF2B5EF4-FFF2-40B4-BE49-F238E27FC236}">
                <a16:creationId xmlns:a16="http://schemas.microsoft.com/office/drawing/2014/main" id="{B427809D-EC2A-421F-A150-A5A350FE4B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57974"/>
            <a:ext cx="11707367" cy="25380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ED136C5A-895E-624B-8E3B-300F192227A5}"/>
              </a:ext>
            </a:extLst>
          </p:cNvPr>
          <p:cNvSpPr>
            <a:spLocks noGrp="1"/>
          </p:cNvSpPr>
          <p:nvPr>
            <p:ph type="title"/>
          </p:nvPr>
        </p:nvSpPr>
        <p:spPr>
          <a:xfrm>
            <a:off x="1069848" y="3908245"/>
            <a:ext cx="10210862" cy="1326227"/>
          </a:xfrm>
        </p:spPr>
        <p:txBody>
          <a:bodyPr vert="horz" lIns="91440" tIns="45720" rIns="91440" bIns="45720" rtlCol="0" anchor="b">
            <a:normAutofit/>
          </a:bodyPr>
          <a:lstStyle/>
          <a:p>
            <a:pPr>
              <a:defRPr/>
            </a:pPr>
            <a:r>
              <a:rPr lang="en-US" sz="4100" spc="-100" dirty="0"/>
              <a:t>PLAZOS PARA LA IMPLEMENTACIÓN DE LA REFORMA</a:t>
            </a:r>
          </a:p>
        </p:txBody>
      </p:sp>
      <p:pic>
        <p:nvPicPr>
          <p:cNvPr id="8" name="Imagen 7">
            <a:extLst>
              <a:ext uri="{FF2B5EF4-FFF2-40B4-BE49-F238E27FC236}">
                <a16:creationId xmlns:a16="http://schemas.microsoft.com/office/drawing/2014/main" id="{C780FBC8-8A07-D44B-8594-0047D6538270}"/>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947649" y="498629"/>
            <a:ext cx="2495842" cy="2754421"/>
          </a:xfrm>
          <a:prstGeom prst="rect">
            <a:avLst/>
          </a:prstGeom>
        </p:spPr>
      </p:pic>
      <p:sp>
        <p:nvSpPr>
          <p:cNvPr id="6" name="CuadroTexto 5">
            <a:extLst>
              <a:ext uri="{FF2B5EF4-FFF2-40B4-BE49-F238E27FC236}">
                <a16:creationId xmlns:a16="http://schemas.microsoft.com/office/drawing/2014/main" id="{72578FA1-266D-E545-84CE-430FBCA087CA}"/>
              </a:ext>
            </a:extLst>
          </p:cNvPr>
          <p:cNvSpPr txBox="1"/>
          <p:nvPr/>
        </p:nvSpPr>
        <p:spPr>
          <a:xfrm>
            <a:off x="9809618" y="6870700"/>
            <a:ext cx="2382382" cy="200055"/>
          </a:xfrm>
          <a:prstGeom prst="rect">
            <a:avLst/>
          </a:prstGeom>
          <a:solidFill>
            <a:srgbClr val="000000"/>
          </a:solidFill>
        </p:spPr>
        <p:txBody>
          <a:bodyPr wrap="none" rtlCol="0">
            <a:spAutoFit/>
          </a:bodyPr>
          <a:lstStyle/>
          <a:p>
            <a:pPr algn="r">
              <a:spcAft>
                <a:spcPts val="600"/>
              </a:spcAft>
            </a:pPr>
            <a:r>
              <a:rPr lang="es-MX" sz="700">
                <a:solidFill>
                  <a:srgbClr val="FFFFFF"/>
                </a:solidFill>
                <a:hlinkClick r:id="rId4" tooltip="https://es.wikipedia.org/wiki/Reloj_de_pulsera">
                  <a:extLst>
                    <a:ext uri="{A12FA001-AC4F-418D-AE19-62706E023703}">
                      <ahyp:hlinkClr xmlns:ahyp="http://schemas.microsoft.com/office/drawing/2018/hyperlinkcolor" val="tx"/>
                    </a:ext>
                  </a:extLst>
                </a:hlinkClick>
              </a:rPr>
              <a:t>Esta foto</a:t>
            </a:r>
            <a:r>
              <a:rPr lang="es-MX" sz="700">
                <a:solidFill>
                  <a:srgbClr val="FFFFFF"/>
                </a:solidFill>
              </a:rPr>
              <a:t> de Autor desconocido está bajo licencia </a:t>
            </a:r>
            <a:r>
              <a:rPr lang="es-MX" sz="700">
                <a:solidFill>
                  <a:srgbClr val="FFFFFF"/>
                </a:solidFill>
                <a:hlinkClick r:id="rId5" tooltip="https://creativecommons.org/licenses/by-sa/3.0/">
                  <a:extLst>
                    <a:ext uri="{A12FA001-AC4F-418D-AE19-62706E023703}">
                      <ahyp:hlinkClr xmlns:ahyp="http://schemas.microsoft.com/office/drawing/2018/hyperlinkcolor" val="tx"/>
                    </a:ext>
                  </a:extLst>
                </a:hlinkClick>
              </a:rPr>
              <a:t>CC BY-SA</a:t>
            </a:r>
            <a:endParaRPr lang="es-MX" sz="700">
              <a:solidFill>
                <a:srgbClr val="FFFFFF"/>
              </a:solidFill>
            </a:endParaRPr>
          </a:p>
        </p:txBody>
      </p:sp>
    </p:spTree>
    <p:extLst>
      <p:ext uri="{BB962C8B-B14F-4D97-AF65-F5344CB8AC3E}">
        <p14:creationId xmlns:p14="http://schemas.microsoft.com/office/powerpoint/2010/main" val="28335970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ítulo 1">
            <a:extLst>
              <a:ext uri="{FF2B5EF4-FFF2-40B4-BE49-F238E27FC236}">
                <a16:creationId xmlns:a16="http://schemas.microsoft.com/office/drawing/2014/main" id="{8F40C004-1929-D04F-B53F-A07F04F03244}"/>
              </a:ext>
            </a:extLst>
          </p:cNvPr>
          <p:cNvSpPr>
            <a:spLocks noGrp="1"/>
          </p:cNvSpPr>
          <p:nvPr>
            <p:ph type="title"/>
          </p:nvPr>
        </p:nvSpPr>
        <p:spPr>
          <a:xfrm>
            <a:off x="1600754" y="1087374"/>
            <a:ext cx="8983489" cy="1000978"/>
          </a:xfrm>
        </p:spPr>
        <p:txBody>
          <a:bodyPr>
            <a:normAutofit/>
          </a:bodyPr>
          <a:lstStyle/>
          <a:p>
            <a:pPr>
              <a:defRPr/>
            </a:pPr>
            <a:r>
              <a:rPr lang="es-MX">
                <a:latin typeface="Book Antiqua" panose="02040602050305030304" pitchFamily="18" charset="0"/>
              </a:rPr>
              <a:t>3 meses</a:t>
            </a:r>
          </a:p>
        </p:txBody>
      </p:sp>
      <p:sp>
        <p:nvSpPr>
          <p:cNvPr id="76" name="Rectangle 75">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Rectangle 77">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 name="Rectangle 79">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6867" name="Marcador de contenido 2">
            <a:extLst>
              <a:ext uri="{FF2B5EF4-FFF2-40B4-BE49-F238E27FC236}">
                <a16:creationId xmlns:a16="http://schemas.microsoft.com/office/drawing/2014/main" id="{9F3C7702-68E5-CE44-8B8E-1E70535A4179}"/>
              </a:ext>
            </a:extLst>
          </p:cNvPr>
          <p:cNvSpPr>
            <a:spLocks noGrp="1"/>
          </p:cNvSpPr>
          <p:nvPr>
            <p:ph idx="1"/>
          </p:nvPr>
        </p:nvSpPr>
        <p:spPr>
          <a:xfrm>
            <a:off x="1600753" y="2535446"/>
            <a:ext cx="8983489" cy="3554457"/>
          </a:xfrm>
        </p:spPr>
        <p:txBody>
          <a:bodyPr>
            <a:normAutofit/>
          </a:bodyPr>
          <a:lstStyle/>
          <a:p>
            <a:pPr algn="just"/>
            <a:r>
              <a:rPr lang="es-MX" altLang="es-MX" sz="2800" dirty="0">
                <a:solidFill>
                  <a:schemeClr val="tx1"/>
                </a:solidFill>
                <a:latin typeface="Tahoma" panose="020B0604030504040204" pitchFamily="34" charset="0"/>
                <a:ea typeface="Tahoma" panose="020B0604030504040204" pitchFamily="34" charset="0"/>
                <a:cs typeface="Tahoma" panose="020B0604030504040204" pitchFamily="34" charset="0"/>
              </a:rPr>
              <a:t>Protocolo para efectuar la verificación de la consulta le establezca la Secretaría del Trabajo y Previsión Social. (La Junta Federal tendrá la intervención que ahí se señale)</a:t>
            </a:r>
          </a:p>
          <a:p>
            <a:pPr marL="0" indent="0">
              <a:buNone/>
            </a:pPr>
            <a:r>
              <a:rPr lang="es-MX" altLang="es-MX" sz="2800" dirty="0">
                <a:solidFill>
                  <a:schemeClr val="tx1"/>
                </a:solidFill>
                <a:latin typeface="Tahoma" panose="020B0604030504040204" pitchFamily="34" charset="0"/>
                <a:ea typeface="Tahoma" panose="020B0604030504040204" pitchFamily="34" charset="0"/>
                <a:cs typeface="Tahoma" panose="020B0604030504040204" pitchFamily="34" charset="0"/>
              </a:rPr>
              <a:t> (Publicada el 31 de julio de 2019 DOF)</a:t>
            </a:r>
          </a:p>
        </p:txBody>
      </p:sp>
    </p:spTree>
    <p:extLst>
      <p:ext uri="{BB962C8B-B14F-4D97-AF65-F5344CB8AC3E}">
        <p14:creationId xmlns:p14="http://schemas.microsoft.com/office/powerpoint/2010/main" val="8882193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Freeform: Shape 137">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8F40C004-1929-D04F-B53F-A07F04F03244}"/>
              </a:ext>
            </a:extLst>
          </p:cNvPr>
          <p:cNvSpPr>
            <a:spLocks noGrp="1"/>
          </p:cNvSpPr>
          <p:nvPr>
            <p:ph type="title"/>
          </p:nvPr>
        </p:nvSpPr>
        <p:spPr>
          <a:xfrm>
            <a:off x="494260" y="1683144"/>
            <a:ext cx="2774922" cy="3491712"/>
          </a:xfrm>
        </p:spPr>
        <p:txBody>
          <a:bodyPr>
            <a:normAutofit/>
          </a:bodyPr>
          <a:lstStyle/>
          <a:p>
            <a:pPr>
              <a:defRPr/>
            </a:pPr>
            <a:r>
              <a:rPr lang="es-MX" dirty="0">
                <a:latin typeface="Book Antiqua" panose="02040602050305030304" pitchFamily="18" charset="0"/>
              </a:rPr>
              <a:t>120 días</a:t>
            </a:r>
          </a:p>
        </p:txBody>
      </p:sp>
      <p:sp>
        <p:nvSpPr>
          <p:cNvPr id="36867" name="Marcador de contenido 2">
            <a:extLst>
              <a:ext uri="{FF2B5EF4-FFF2-40B4-BE49-F238E27FC236}">
                <a16:creationId xmlns:a16="http://schemas.microsoft.com/office/drawing/2014/main" id="{9F3C7702-68E5-CE44-8B8E-1E70535A4179}"/>
              </a:ext>
            </a:extLst>
          </p:cNvPr>
          <p:cNvSpPr>
            <a:spLocks noGrp="1"/>
          </p:cNvSpPr>
          <p:nvPr>
            <p:ph idx="1"/>
          </p:nvPr>
        </p:nvSpPr>
        <p:spPr>
          <a:xfrm>
            <a:off x="4361606" y="1683143"/>
            <a:ext cx="6627377" cy="3491713"/>
          </a:xfrm>
        </p:spPr>
        <p:txBody>
          <a:bodyPr>
            <a:normAutofit/>
          </a:bodyPr>
          <a:lstStyle/>
          <a:p>
            <a:r>
              <a:rPr lang="es-MX" altLang="es-MX" sz="2600" dirty="0">
                <a:solidFill>
                  <a:schemeClr val="tx1"/>
                </a:solidFill>
                <a:latin typeface="Tahoma" panose="020B0604030504040204" pitchFamily="34" charset="0"/>
                <a:ea typeface="Tahoma" panose="020B0604030504040204" pitchFamily="34" charset="0"/>
                <a:cs typeface="Tahoma" panose="020B0604030504040204" pitchFamily="34" charset="0"/>
              </a:rPr>
              <a:t>Programa y plan de trabajo de las Juntas Locales y Federal, para la conclusión de los asuntos en trámite.</a:t>
            </a:r>
          </a:p>
          <a:p>
            <a:pPr marL="0" indent="0">
              <a:buNone/>
            </a:pPr>
            <a:r>
              <a:rPr lang="es-MX" altLang="es-MX" sz="2600" dirty="0">
                <a:solidFill>
                  <a:schemeClr val="tx1"/>
                </a:solidFill>
                <a:latin typeface="Tahoma" panose="020B0604030504040204" pitchFamily="34" charset="0"/>
                <a:ea typeface="Tahoma" panose="020B0604030504040204" pitchFamily="34" charset="0"/>
                <a:cs typeface="Tahoma" panose="020B0604030504040204" pitchFamily="34" charset="0"/>
              </a:rPr>
              <a:t>(La Junta Federal presentó su programa el 29 de agostode 2019)</a:t>
            </a:r>
          </a:p>
        </p:txBody>
      </p:sp>
      <p:sp>
        <p:nvSpPr>
          <p:cNvPr id="140" name="Freeform: Shape 13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749701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B40F92-C777-9348-9C01-026422DD0E17}"/>
              </a:ext>
            </a:extLst>
          </p:cNvPr>
          <p:cNvSpPr>
            <a:spLocks noGrp="1"/>
          </p:cNvSpPr>
          <p:nvPr>
            <p:ph type="title"/>
          </p:nvPr>
        </p:nvSpPr>
        <p:spPr>
          <a:xfrm>
            <a:off x="252919" y="1123837"/>
            <a:ext cx="2947482" cy="4601183"/>
          </a:xfrm>
        </p:spPr>
        <p:txBody>
          <a:bodyPr>
            <a:normAutofit/>
          </a:bodyPr>
          <a:lstStyle/>
          <a:p>
            <a:pPr>
              <a:defRPr/>
            </a:pPr>
            <a:r>
              <a:rPr lang="es-MX" sz="4000" dirty="0">
                <a:latin typeface="Book Antiqua" panose="02040602050305030304" pitchFamily="18" charset="0"/>
              </a:rPr>
              <a:t>   180 días</a:t>
            </a:r>
          </a:p>
        </p:txBody>
      </p:sp>
      <p:graphicFrame>
        <p:nvGraphicFramePr>
          <p:cNvPr id="37893" name="Marcador de contenido 2">
            <a:extLst>
              <a:ext uri="{FF2B5EF4-FFF2-40B4-BE49-F238E27FC236}">
                <a16:creationId xmlns:a16="http://schemas.microsoft.com/office/drawing/2014/main" id="{C2CE9998-3E63-448F-9569-A8A9E7C83F8C}"/>
              </a:ext>
            </a:extLst>
          </p:cNvPr>
          <p:cNvGraphicFramePr>
            <a:graphicFrameLocks noGrp="1"/>
          </p:cNvGraphicFramePr>
          <p:nvPr>
            <p:ph idx="1"/>
            <p:extLst>
              <p:ext uri="{D42A27DB-BD31-4B8C-83A1-F6EECF244321}">
                <p14:modId xmlns:p14="http://schemas.microsoft.com/office/powerpoint/2010/main" val="1620026944"/>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7594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4DA2902A-FA5D-45A8-81EE-4342D330F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E22B538A-2A50-48E0-89A4-F2D2EEB12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7030" y="-5522982"/>
            <a:ext cx="384048" cy="1143001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 name="Rectangle 75">
            <a:extLst>
              <a:ext uri="{FF2B5EF4-FFF2-40B4-BE49-F238E27FC236}">
                <a16:creationId xmlns:a16="http://schemas.microsoft.com/office/drawing/2014/main" id="{D319273A-84F0-4EF0-9ABB-6725351DB0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228428" y="272368"/>
            <a:ext cx="1741251" cy="114300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74A6A29F-0FAA-744E-BEF5-7F87169C8DA0}"/>
              </a:ext>
            </a:extLst>
          </p:cNvPr>
          <p:cNvSpPr>
            <a:spLocks noGrp="1"/>
          </p:cNvSpPr>
          <p:nvPr>
            <p:ph type="title"/>
          </p:nvPr>
        </p:nvSpPr>
        <p:spPr>
          <a:xfrm>
            <a:off x="643467" y="5500796"/>
            <a:ext cx="10905066" cy="938698"/>
          </a:xfrm>
        </p:spPr>
        <p:txBody>
          <a:bodyPr>
            <a:normAutofit/>
          </a:bodyPr>
          <a:lstStyle/>
          <a:p>
            <a:pPr algn="ctr">
              <a:defRPr/>
            </a:pPr>
            <a:r>
              <a:rPr lang="es-MX" sz="4000" dirty="0">
                <a:latin typeface="Book Antiqua" panose="02040602050305030304" pitchFamily="18" charset="0"/>
              </a:rPr>
              <a:t>240 días</a:t>
            </a:r>
          </a:p>
        </p:txBody>
      </p:sp>
      <p:sp>
        <p:nvSpPr>
          <p:cNvPr id="38915" name="Marcador de contenido 2">
            <a:extLst>
              <a:ext uri="{FF2B5EF4-FFF2-40B4-BE49-F238E27FC236}">
                <a16:creationId xmlns:a16="http://schemas.microsoft.com/office/drawing/2014/main" id="{78B5E562-6515-994F-BF51-A221B3B94DD5}"/>
              </a:ext>
            </a:extLst>
          </p:cNvPr>
          <p:cNvSpPr>
            <a:spLocks noGrp="1"/>
          </p:cNvSpPr>
          <p:nvPr>
            <p:ph idx="1"/>
          </p:nvPr>
        </p:nvSpPr>
        <p:spPr>
          <a:xfrm>
            <a:off x="643467" y="864108"/>
            <a:ext cx="10905066" cy="3785689"/>
          </a:xfrm>
        </p:spPr>
        <p:txBody>
          <a:bodyPr>
            <a:normAutofit/>
          </a:bodyPr>
          <a:lstStyle/>
          <a:p>
            <a:r>
              <a:rPr lang="es-MX" altLang="es-MX" sz="2800" dirty="0">
                <a:latin typeface="Tahoma" panose="020B0604030504040204" pitchFamily="34" charset="0"/>
                <a:ea typeface="Tahoma" panose="020B0604030504040204" pitchFamily="34" charset="0"/>
                <a:cs typeface="Tahoma" panose="020B0604030504040204" pitchFamily="34" charset="0"/>
              </a:rPr>
              <a:t>Adecuación de los estatutos sindicales. </a:t>
            </a:r>
          </a:p>
          <a:p>
            <a:r>
              <a:rPr lang="es-MX" altLang="es-MX" sz="2800" dirty="0">
                <a:latin typeface="Tahoma" panose="020B0604030504040204" pitchFamily="34" charset="0"/>
                <a:ea typeface="Tahoma" panose="020B0604030504040204" pitchFamily="34" charset="0"/>
                <a:cs typeface="Tahoma" panose="020B0604030504040204" pitchFamily="34" charset="0"/>
              </a:rPr>
              <a:t>Las organizaciones sindicales deberán adecuar sus estatutos a las disposiciones señaladas en la Ley en el tema de renovación de la mesa directiva, demas disposiciones aplicables.</a:t>
            </a:r>
          </a:p>
        </p:txBody>
      </p:sp>
    </p:spTree>
    <p:extLst>
      <p:ext uri="{BB962C8B-B14F-4D97-AF65-F5344CB8AC3E}">
        <p14:creationId xmlns:p14="http://schemas.microsoft.com/office/powerpoint/2010/main" val="23028620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64D545DB-8A58-4FDC-8FF8-F99D917C37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3F02532-0429-47BE-B7D5-89B31C0C80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6729" y="757325"/>
            <a:ext cx="3549144" cy="5329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D073518-F454-1F4A-BFA1-50596E126E99}"/>
              </a:ext>
            </a:extLst>
          </p:cNvPr>
          <p:cNvSpPr>
            <a:spLocks noGrp="1"/>
          </p:cNvSpPr>
          <p:nvPr>
            <p:ph type="title"/>
          </p:nvPr>
        </p:nvSpPr>
        <p:spPr>
          <a:xfrm>
            <a:off x="8389648" y="1123837"/>
            <a:ext cx="2947482" cy="4601183"/>
          </a:xfrm>
        </p:spPr>
        <p:txBody>
          <a:bodyPr>
            <a:normAutofit/>
          </a:bodyPr>
          <a:lstStyle/>
          <a:p>
            <a:pPr>
              <a:defRPr/>
            </a:pPr>
            <a:r>
              <a:rPr lang="es-MX" dirty="0">
                <a:latin typeface="Tahoma" pitchFamily="34" charset="0"/>
                <a:ea typeface="Tahoma" pitchFamily="34" charset="0"/>
                <a:cs typeface="Tahoma" pitchFamily="34" charset="0"/>
              </a:rPr>
              <a:t>      1 año</a:t>
            </a:r>
          </a:p>
        </p:txBody>
      </p:sp>
      <p:sp>
        <p:nvSpPr>
          <p:cNvPr id="39939" name="Marcador de contenido 2">
            <a:extLst>
              <a:ext uri="{FF2B5EF4-FFF2-40B4-BE49-F238E27FC236}">
                <a16:creationId xmlns:a16="http://schemas.microsoft.com/office/drawing/2014/main" id="{80EB1C4F-9AA6-C246-B4BA-43F43B01AF91}"/>
              </a:ext>
            </a:extLst>
          </p:cNvPr>
          <p:cNvSpPr>
            <a:spLocks noGrp="1"/>
          </p:cNvSpPr>
          <p:nvPr>
            <p:ph idx="1"/>
          </p:nvPr>
        </p:nvSpPr>
        <p:spPr>
          <a:xfrm>
            <a:off x="643466" y="864108"/>
            <a:ext cx="6987135" cy="5120640"/>
          </a:xfrm>
        </p:spPr>
        <p:txBody>
          <a:bodyPr>
            <a:normAutofit/>
          </a:bodyPr>
          <a:lstStyle/>
          <a:p>
            <a:pPr algn="just"/>
            <a:r>
              <a:rPr lang="es-MX" altLang="es-MX" sz="2800" dirty="0">
                <a:solidFill>
                  <a:schemeClr val="tx1"/>
                </a:solidFill>
                <a:latin typeface="Tahoma" panose="020B0604030504040204" pitchFamily="34" charset="0"/>
                <a:ea typeface="Tahoma" panose="020B0604030504040204" pitchFamily="34" charset="0"/>
                <a:cs typeface="Tahoma" panose="020B0604030504040204" pitchFamily="34" charset="0"/>
              </a:rPr>
              <a:t>Las organizaciones sindicales deberan adecuar sus procedimientos de consulta a las normas establecidos en los artículos 390 Bis y 390 Ter de la Ley Federal del Trabajo.</a:t>
            </a:r>
          </a:p>
        </p:txBody>
      </p:sp>
      <p:sp>
        <p:nvSpPr>
          <p:cNvPr id="76" name="Rectangle 75">
            <a:extLst>
              <a:ext uri="{FF2B5EF4-FFF2-40B4-BE49-F238E27FC236}">
                <a16:creationId xmlns:a16="http://schemas.microsoft.com/office/drawing/2014/main" id="{E3401C9A-B20D-42B0-B7C0-0E4D1CE585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4060"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953444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 name="Rectangle 73">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76" name="Rectangle 75">
            <a:extLst>
              <a:ext uri="{FF2B5EF4-FFF2-40B4-BE49-F238E27FC236}">
                <a16:creationId xmlns:a16="http://schemas.microsoft.com/office/drawing/2014/main" id="{5E58EE06-9B03-4D70-A63C-13660A9C8F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520A257B-6D54-40C8-8E37-BA113BEB8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 name="Rectangle 79">
            <a:extLst>
              <a:ext uri="{FF2B5EF4-FFF2-40B4-BE49-F238E27FC236}">
                <a16:creationId xmlns:a16="http://schemas.microsoft.com/office/drawing/2014/main" id="{EF92EDE9-7E29-473D-8499-DB2B58541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381"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F03D93E2-D5A8-D84E-B4FF-91BF1E492ACD}"/>
              </a:ext>
            </a:extLst>
          </p:cNvPr>
          <p:cNvSpPr>
            <a:spLocks noGrp="1"/>
          </p:cNvSpPr>
          <p:nvPr>
            <p:ph type="title"/>
          </p:nvPr>
        </p:nvSpPr>
        <p:spPr>
          <a:xfrm>
            <a:off x="3372114" y="1083731"/>
            <a:ext cx="8184221" cy="4758797"/>
          </a:xfrm>
        </p:spPr>
        <p:txBody>
          <a:bodyPr vert="horz" lIns="91440" tIns="45720" rIns="91440" bIns="45720" rtlCol="0" anchor="ctr">
            <a:normAutofit/>
          </a:bodyPr>
          <a:lstStyle/>
          <a:p>
            <a:pPr>
              <a:defRPr/>
            </a:pPr>
            <a:r>
              <a:rPr lang="en-US" sz="7200" spc="-100" dirty="0"/>
              <a:t>              </a:t>
            </a:r>
            <a:r>
              <a:rPr lang="en-US" sz="7200" spc="-100" dirty="0">
                <a:latin typeface="Tahoma" pitchFamily="34" charset="0"/>
                <a:ea typeface="Tahoma" pitchFamily="34" charset="0"/>
                <a:cs typeface="Tahoma" pitchFamily="34" charset="0"/>
              </a:rPr>
              <a:t>2 años</a:t>
            </a:r>
          </a:p>
        </p:txBody>
      </p:sp>
      <p:sp>
        <p:nvSpPr>
          <p:cNvPr id="40963" name="Marcador de contenido 2">
            <a:extLst>
              <a:ext uri="{FF2B5EF4-FFF2-40B4-BE49-F238E27FC236}">
                <a16:creationId xmlns:a16="http://schemas.microsoft.com/office/drawing/2014/main" id="{F3256B8E-963B-1344-B566-A3847D2A1C29}"/>
              </a:ext>
            </a:extLst>
          </p:cNvPr>
          <p:cNvSpPr>
            <a:spLocks noGrp="1"/>
          </p:cNvSpPr>
          <p:nvPr>
            <p:ph idx="1"/>
          </p:nvPr>
        </p:nvSpPr>
        <p:spPr>
          <a:xfrm>
            <a:off x="361614" y="1151995"/>
            <a:ext cx="2560123" cy="4690534"/>
          </a:xfrm>
        </p:spPr>
        <p:txBody>
          <a:bodyPr vert="horz" lIns="91440" tIns="45720" rIns="91440" bIns="45720" rtlCol="0" anchor="ctr">
            <a:normAutofit/>
          </a:bodyPr>
          <a:lstStyle/>
          <a:p>
            <a:pPr marL="0" indent="0" algn="r">
              <a:buNone/>
            </a:pPr>
            <a:r>
              <a:rPr lang="en-US" altLang="es-MX" sz="3600" dirty="0"/>
              <a:t>Inicio de funciones de la Centro Federal de Conciliación y Registro Laboral.</a:t>
            </a:r>
          </a:p>
        </p:txBody>
      </p:sp>
    </p:spTree>
    <p:extLst>
      <p:ext uri="{BB962C8B-B14F-4D97-AF65-F5344CB8AC3E}">
        <p14:creationId xmlns:p14="http://schemas.microsoft.com/office/powerpoint/2010/main" val="1918840092"/>
      </p:ext>
    </p:extLst>
  </p:cSld>
  <p:clrMapOvr>
    <a:overrideClrMapping bg1="dk1" tx1="lt1" bg2="dk2" tx2="lt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 name="Rectangle 73">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76" name="Rectangle 75">
            <a:extLst>
              <a:ext uri="{FF2B5EF4-FFF2-40B4-BE49-F238E27FC236}">
                <a16:creationId xmlns:a16="http://schemas.microsoft.com/office/drawing/2014/main" id="{827C386B-FBEE-434F-B519-2A935AF426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C7F0728C-FDAF-3C43-8887-A5607B38544C}"/>
              </a:ext>
            </a:extLst>
          </p:cNvPr>
          <p:cNvSpPr>
            <a:spLocks noGrp="1"/>
          </p:cNvSpPr>
          <p:nvPr>
            <p:ph type="title"/>
          </p:nvPr>
        </p:nvSpPr>
        <p:spPr>
          <a:xfrm>
            <a:off x="1516351" y="772833"/>
            <a:ext cx="6597678" cy="2071967"/>
          </a:xfrm>
        </p:spPr>
        <p:txBody>
          <a:bodyPr vert="horz" lIns="91440" tIns="45720" rIns="91440" bIns="45720" rtlCol="0" anchor="b">
            <a:normAutofit/>
          </a:bodyPr>
          <a:lstStyle/>
          <a:p>
            <a:pPr>
              <a:defRPr/>
            </a:pPr>
            <a:r>
              <a:rPr lang="en-US" sz="6000" spc="-100" dirty="0">
                <a:solidFill>
                  <a:schemeClr val="tx1"/>
                </a:solidFill>
                <a:latin typeface="Tahoma" pitchFamily="34" charset="0"/>
                <a:ea typeface="Tahoma" pitchFamily="34" charset="0"/>
                <a:cs typeface="Tahoma" pitchFamily="34" charset="0"/>
              </a:rPr>
              <a:t>3 años</a:t>
            </a:r>
          </a:p>
        </p:txBody>
      </p:sp>
      <p:sp>
        <p:nvSpPr>
          <p:cNvPr id="41987" name="Marcador de contenido 2">
            <a:extLst>
              <a:ext uri="{FF2B5EF4-FFF2-40B4-BE49-F238E27FC236}">
                <a16:creationId xmlns:a16="http://schemas.microsoft.com/office/drawing/2014/main" id="{3A2CE349-2FC6-7C47-B6BC-466FF851B25F}"/>
              </a:ext>
            </a:extLst>
          </p:cNvPr>
          <p:cNvSpPr>
            <a:spLocks noGrp="1"/>
          </p:cNvSpPr>
          <p:nvPr>
            <p:ph idx="1"/>
          </p:nvPr>
        </p:nvSpPr>
        <p:spPr>
          <a:xfrm>
            <a:off x="1524009" y="3251200"/>
            <a:ext cx="7433724" cy="2852584"/>
          </a:xfrm>
        </p:spPr>
        <p:txBody>
          <a:bodyPr vert="horz" lIns="91440" tIns="45720" rIns="91440" bIns="45720" rtlCol="0" anchor="t">
            <a:normAutofit/>
          </a:bodyPr>
          <a:lstStyle/>
          <a:p>
            <a:pPr marL="0" indent="0" algn="just">
              <a:buNone/>
            </a:pPr>
            <a:r>
              <a:rPr lang="en-US" altLang="es-MX" sz="3600" dirty="0">
                <a:solidFill>
                  <a:schemeClr val="accent1"/>
                </a:solidFill>
              </a:rPr>
              <a:t>Plazo máximo para el inicio de funciones de la Autoridad Conciliadora Local y Tribunales Locales.</a:t>
            </a:r>
          </a:p>
        </p:txBody>
      </p:sp>
      <p:sp>
        <p:nvSpPr>
          <p:cNvPr id="78" name="Rectangle 77">
            <a:extLst>
              <a:ext uri="{FF2B5EF4-FFF2-40B4-BE49-F238E27FC236}">
                <a16:creationId xmlns:a16="http://schemas.microsoft.com/office/drawing/2014/main" id="{66085C62-ADF2-4CC0-B14D-F4B678F116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72832"/>
            <a:ext cx="1194619"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 name="Rectangle 79">
            <a:extLst>
              <a:ext uri="{FF2B5EF4-FFF2-40B4-BE49-F238E27FC236}">
                <a16:creationId xmlns:a16="http://schemas.microsoft.com/office/drawing/2014/main" id="{034EF5D1-2322-4C79-BA38-EDD477732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16784" y="758952"/>
            <a:ext cx="278312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088724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ítulo 1">
            <a:extLst>
              <a:ext uri="{FF2B5EF4-FFF2-40B4-BE49-F238E27FC236}">
                <a16:creationId xmlns:a16="http://schemas.microsoft.com/office/drawing/2014/main" id="{DDA5D925-9B7C-2B47-A539-FCDA205EA464}"/>
              </a:ext>
            </a:extLst>
          </p:cNvPr>
          <p:cNvSpPr>
            <a:spLocks noGrp="1"/>
          </p:cNvSpPr>
          <p:nvPr>
            <p:ph type="title"/>
          </p:nvPr>
        </p:nvSpPr>
        <p:spPr>
          <a:xfrm>
            <a:off x="4953554" y="1020599"/>
            <a:ext cx="1921379" cy="1000978"/>
          </a:xfrm>
        </p:spPr>
        <p:txBody>
          <a:bodyPr>
            <a:normAutofit/>
          </a:bodyPr>
          <a:lstStyle/>
          <a:p>
            <a:pPr>
              <a:defRPr/>
            </a:pPr>
            <a:r>
              <a:rPr lang="es-MX" sz="4400" dirty="0">
                <a:latin typeface="Tahoma" pitchFamily="34" charset="0"/>
                <a:ea typeface="Tahoma" pitchFamily="34" charset="0"/>
                <a:cs typeface="Tahoma" pitchFamily="34" charset="0"/>
              </a:rPr>
              <a:t>4 años</a:t>
            </a:r>
          </a:p>
        </p:txBody>
      </p:sp>
      <p:sp>
        <p:nvSpPr>
          <p:cNvPr id="76" name="Rectangle 75">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Rectangle 77">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 name="Rectangle 79">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3011" name="Marcador de contenido 2">
            <a:extLst>
              <a:ext uri="{FF2B5EF4-FFF2-40B4-BE49-F238E27FC236}">
                <a16:creationId xmlns:a16="http://schemas.microsoft.com/office/drawing/2014/main" id="{115548CE-711E-794E-B625-9041B8945AA7}"/>
              </a:ext>
            </a:extLst>
          </p:cNvPr>
          <p:cNvSpPr>
            <a:spLocks noGrp="1"/>
          </p:cNvSpPr>
          <p:nvPr>
            <p:ph idx="1"/>
          </p:nvPr>
        </p:nvSpPr>
        <p:spPr>
          <a:xfrm>
            <a:off x="1600753" y="2535446"/>
            <a:ext cx="8983489" cy="3554457"/>
          </a:xfrm>
        </p:spPr>
        <p:txBody>
          <a:bodyPr>
            <a:normAutofit/>
          </a:bodyPr>
          <a:lstStyle/>
          <a:p>
            <a:pPr algn="just"/>
            <a:r>
              <a:rPr lang="es-MX" altLang="es-MX" sz="3600" dirty="0">
                <a:solidFill>
                  <a:schemeClr val="tx1"/>
                </a:solidFill>
                <a:latin typeface="Tahoma" panose="020B0604030504040204" pitchFamily="34" charset="0"/>
                <a:ea typeface="Tahoma" panose="020B0604030504040204" pitchFamily="34" charset="0"/>
                <a:cs typeface="Tahoma" panose="020B0604030504040204" pitchFamily="34" charset="0"/>
              </a:rPr>
              <a:t>Plazo máximo para el inicio de funciones de la Autoridad Conciliadora Federal y Tribunales Federales. </a:t>
            </a:r>
          </a:p>
        </p:txBody>
      </p:sp>
    </p:spTree>
    <p:extLst>
      <p:ext uri="{BB962C8B-B14F-4D97-AF65-F5344CB8AC3E}">
        <p14:creationId xmlns:p14="http://schemas.microsoft.com/office/powerpoint/2010/main" val="3761308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3 CuadroTexto">
            <a:extLst>
              <a:ext uri="{FF2B5EF4-FFF2-40B4-BE49-F238E27FC236}">
                <a16:creationId xmlns:a16="http://schemas.microsoft.com/office/drawing/2014/main" id="{D92AB4C0-295C-FD4E-9637-F50E4E075E77}"/>
              </a:ext>
            </a:extLst>
          </p:cNvPr>
          <p:cNvSpPr txBox="1">
            <a:spLocks noChangeArrowheads="1"/>
          </p:cNvSpPr>
          <p:nvPr/>
        </p:nvSpPr>
        <p:spPr bwMode="auto">
          <a:xfrm>
            <a:off x="257049" y="1264581"/>
            <a:ext cx="3078818" cy="308728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b">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defTabSz="914400">
              <a:lnSpc>
                <a:spcPct val="90000"/>
              </a:lnSpc>
              <a:spcBef>
                <a:spcPct val="0"/>
              </a:spcBef>
              <a:spcAft>
                <a:spcPts val="600"/>
              </a:spcAft>
              <a:buNone/>
            </a:pPr>
            <a:r>
              <a:rPr lang="en-US" altLang="es-ES_tradnl" sz="4100" b="1" spc="-100" dirty="0">
                <a:solidFill>
                  <a:srgbClr val="FFFFFF"/>
                </a:solidFill>
                <a:latin typeface="+mj-lt"/>
                <a:ea typeface="+mj-ea"/>
                <a:cs typeface="+mj-cs"/>
              </a:rPr>
              <a:t>Muchas gracias por su atención</a:t>
            </a:r>
          </a:p>
        </p:txBody>
      </p:sp>
      <p:pic>
        <p:nvPicPr>
          <p:cNvPr id="4" name="3 Imagen" descr="logoBOA JPEG.jpg">
            <a:extLst>
              <a:ext uri="{FF2B5EF4-FFF2-40B4-BE49-F238E27FC236}">
                <a16:creationId xmlns:a16="http://schemas.microsoft.com/office/drawing/2014/main" id="{6C0613CB-9AA8-FA41-9536-B42AB2A94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4977243" y="1571004"/>
            <a:ext cx="6138366" cy="254742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a16="http://schemas.microsoft.com/office/drawing/2014/main" id="{352B0DAE-A606-4647-8ADF-B1267D8DE32C}"/>
              </a:ext>
            </a:extLst>
          </p:cNvPr>
          <p:cNvSpPr/>
          <p:nvPr/>
        </p:nvSpPr>
        <p:spPr>
          <a:xfrm>
            <a:off x="4977243" y="6107668"/>
            <a:ext cx="6138366" cy="369332"/>
          </a:xfrm>
          <a:prstGeom prst="rect">
            <a:avLst/>
          </a:prstGeom>
        </p:spPr>
        <p:txBody>
          <a:bodyPr wrap="square">
            <a:spAutoFit/>
          </a:bodyPr>
          <a:lstStyle/>
          <a:p>
            <a:pPr>
              <a:spcBef>
                <a:spcPct val="0"/>
              </a:spcBef>
              <a:spcAft>
                <a:spcPts val="600"/>
              </a:spcAft>
            </a:pPr>
            <a:r>
              <a:rPr lang="es-MX" altLang="es-ES_tradnl" b="1" dirty="0">
                <a:latin typeface="Tahoma" panose="020B0604030504040204" pitchFamily="34" charset="0"/>
                <a:cs typeface="Tahoma" panose="020B0604030504040204" pitchFamily="34" charset="0"/>
              </a:rPr>
              <a:t>GUADALAJARA, JALISCO, 27 DE FEBRERO DE 2020</a:t>
            </a:r>
          </a:p>
        </p:txBody>
      </p:sp>
    </p:spTree>
    <p:extLst>
      <p:ext uri="{BB962C8B-B14F-4D97-AF65-F5344CB8AC3E}">
        <p14:creationId xmlns:p14="http://schemas.microsoft.com/office/powerpoint/2010/main" val="3542576107"/>
      </p:ext>
    </p:extLst>
  </p:cSld>
  <p:clrMapOvr>
    <a:masterClrMapping/>
  </p:clrMapOvr>
  <p:transition>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ángulo 1">
            <a:extLst>
              <a:ext uri="{FF2B5EF4-FFF2-40B4-BE49-F238E27FC236}">
                <a16:creationId xmlns:a16="http://schemas.microsoft.com/office/drawing/2014/main" id="{DA37DCA3-56BC-EB4D-A579-F6AC13B6BA0F}"/>
              </a:ext>
            </a:extLst>
          </p:cNvPr>
          <p:cNvSpPr>
            <a:spLocks noChangeArrowheads="1"/>
          </p:cNvSpPr>
          <p:nvPr/>
        </p:nvSpPr>
        <p:spPr bwMode="auto">
          <a:xfrm>
            <a:off x="3117850" y="161186"/>
            <a:ext cx="67691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s-ES" altLang="es-MX" sz="2800" b="1" dirty="0">
                <a:solidFill>
                  <a:schemeClr val="tx2"/>
                </a:solidFill>
                <a:latin typeface="Book Antiqua" panose="02040602050305030304" pitchFamily="18" charset="0"/>
                <a:cs typeface="Arial" panose="020B0604020202020204" pitchFamily="34" charset="0"/>
              </a:rPr>
              <a:t>ANTECEDENTES DE LA REFORMA:</a:t>
            </a:r>
            <a:endParaRPr lang="es-MX" altLang="es-MX" sz="2800" b="1" dirty="0">
              <a:solidFill>
                <a:schemeClr val="tx2"/>
              </a:solidFill>
              <a:latin typeface="Book Antiqua" panose="02040602050305030304" pitchFamily="18" charset="0"/>
              <a:cs typeface="Arial" panose="020B0604020202020204" pitchFamily="34" charset="0"/>
            </a:endParaRPr>
          </a:p>
        </p:txBody>
      </p:sp>
      <p:grpSp>
        <p:nvGrpSpPr>
          <p:cNvPr id="4" name="Grupo 3">
            <a:extLst>
              <a:ext uri="{FF2B5EF4-FFF2-40B4-BE49-F238E27FC236}">
                <a16:creationId xmlns:a16="http://schemas.microsoft.com/office/drawing/2014/main" id="{E4DB06C2-1DCC-9641-BB61-6DEB6A6DC3FB}"/>
              </a:ext>
            </a:extLst>
          </p:cNvPr>
          <p:cNvGrpSpPr/>
          <p:nvPr/>
        </p:nvGrpSpPr>
        <p:grpSpPr>
          <a:xfrm>
            <a:off x="4695502" y="1217040"/>
            <a:ext cx="5055624" cy="1200329"/>
            <a:chOff x="0" y="0"/>
            <a:chExt cx="5055624" cy="1484345"/>
          </a:xfrm>
        </p:grpSpPr>
        <p:sp>
          <p:nvSpPr>
            <p:cNvPr id="5" name="Rectángulo redondeado 4">
              <a:extLst>
                <a:ext uri="{FF2B5EF4-FFF2-40B4-BE49-F238E27FC236}">
                  <a16:creationId xmlns:a16="http://schemas.microsoft.com/office/drawing/2014/main" id="{1ECC925A-7968-EB4A-B3B9-B1986CF82C99}"/>
                </a:ext>
              </a:extLst>
            </p:cNvPr>
            <p:cNvSpPr/>
            <p:nvPr/>
          </p:nvSpPr>
          <p:spPr>
            <a:xfrm>
              <a:off x="0" y="0"/>
              <a:ext cx="5055624" cy="1484345"/>
            </a:xfrm>
            <a:prstGeom prst="roundRect">
              <a:avLst>
                <a:gd name="adj" fmla="val 10000"/>
              </a:avLst>
            </a:prstGeom>
            <a:ln>
              <a:solidFill>
                <a:schemeClr val="tx2"/>
              </a:solidFill>
            </a:ln>
          </p:spPr>
          <p:style>
            <a:lnRef idx="2">
              <a:schemeClr val="accent1"/>
            </a:lnRef>
            <a:fillRef idx="1">
              <a:schemeClr val="lt1"/>
            </a:fillRef>
            <a:effectRef idx="0">
              <a:schemeClr val="accent1"/>
            </a:effectRef>
            <a:fontRef idx="minor">
              <a:schemeClr val="dk1"/>
            </a:fontRef>
          </p:style>
        </p:sp>
        <p:sp>
          <p:nvSpPr>
            <p:cNvPr id="6" name="CuadroTexto 5">
              <a:extLst>
                <a:ext uri="{FF2B5EF4-FFF2-40B4-BE49-F238E27FC236}">
                  <a16:creationId xmlns:a16="http://schemas.microsoft.com/office/drawing/2014/main" id="{AA0DEAB6-1F9F-5D4F-BE66-9AA8C553099F}"/>
                </a:ext>
              </a:extLst>
            </p:cNvPr>
            <p:cNvSpPr txBox="1"/>
            <p:nvPr/>
          </p:nvSpPr>
          <p:spPr>
            <a:xfrm>
              <a:off x="66656" y="79324"/>
              <a:ext cx="4768911" cy="1397395"/>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91440" tIns="91440" rIns="91440" bIns="91440" numCol="1" spcCol="1270" anchor="ctr" anchorCtr="0">
              <a:noAutofit/>
            </a:bodyPr>
            <a:lstStyle/>
            <a:p>
              <a:pPr algn="just" defTabSz="1066800">
                <a:lnSpc>
                  <a:spcPct val="90000"/>
                </a:lnSpc>
                <a:spcBef>
                  <a:spcPct val="0"/>
                </a:spcBef>
                <a:spcAft>
                  <a:spcPct val="35000"/>
                </a:spcAft>
              </a:pPr>
              <a:r>
                <a:rPr lang="es-ES" sz="2400" dirty="0">
                  <a:latin typeface="Tahoma" pitchFamily="34" charset="0"/>
                  <a:ea typeface="Tahoma" pitchFamily="34" charset="0"/>
                  <a:cs typeface="Tahoma" pitchFamily="34" charset="0"/>
                </a:rPr>
                <a:t>La reforma Constitucional en materia de justicia laboral . 2016-2017</a:t>
              </a:r>
              <a:endParaRPr lang="en-US" sz="2400" dirty="0">
                <a:latin typeface="Tahoma" pitchFamily="34" charset="0"/>
                <a:ea typeface="Tahoma" pitchFamily="34" charset="0"/>
                <a:cs typeface="Tahoma" pitchFamily="34" charset="0"/>
              </a:endParaRPr>
            </a:p>
          </p:txBody>
        </p:sp>
      </p:grpSp>
      <p:grpSp>
        <p:nvGrpSpPr>
          <p:cNvPr id="7" name="Grupo 6">
            <a:extLst>
              <a:ext uri="{FF2B5EF4-FFF2-40B4-BE49-F238E27FC236}">
                <a16:creationId xmlns:a16="http://schemas.microsoft.com/office/drawing/2014/main" id="{2E6373A6-FA05-834E-967C-2D9F38719723}"/>
              </a:ext>
            </a:extLst>
          </p:cNvPr>
          <p:cNvGrpSpPr/>
          <p:nvPr/>
        </p:nvGrpSpPr>
        <p:grpSpPr>
          <a:xfrm>
            <a:off x="3568188" y="2686828"/>
            <a:ext cx="5055624" cy="1200329"/>
            <a:chOff x="446084" y="1731736"/>
            <a:chExt cx="5055624" cy="1484345"/>
          </a:xfrm>
        </p:grpSpPr>
        <p:sp>
          <p:nvSpPr>
            <p:cNvPr id="8" name="Rectángulo redondeado 7">
              <a:extLst>
                <a:ext uri="{FF2B5EF4-FFF2-40B4-BE49-F238E27FC236}">
                  <a16:creationId xmlns:a16="http://schemas.microsoft.com/office/drawing/2014/main" id="{BB6ED170-45C3-8041-BE41-1C8295448859}"/>
                </a:ext>
              </a:extLst>
            </p:cNvPr>
            <p:cNvSpPr/>
            <p:nvPr/>
          </p:nvSpPr>
          <p:spPr>
            <a:xfrm>
              <a:off x="446084" y="1731736"/>
              <a:ext cx="5055624" cy="1484345"/>
            </a:xfrm>
            <a:prstGeom prst="roundRect">
              <a:avLst>
                <a:gd name="adj" fmla="val 10000"/>
              </a:avLst>
            </a:prstGeom>
          </p:spPr>
          <p:style>
            <a:lnRef idx="2">
              <a:schemeClr val="accent1"/>
            </a:lnRef>
            <a:fillRef idx="1">
              <a:schemeClr val="lt1"/>
            </a:fillRef>
            <a:effectRef idx="0">
              <a:schemeClr val="accent1"/>
            </a:effectRef>
            <a:fontRef idx="minor">
              <a:schemeClr val="dk1"/>
            </a:fontRef>
          </p:style>
        </p:sp>
        <p:sp>
          <p:nvSpPr>
            <p:cNvPr id="9" name="CuadroTexto 8">
              <a:extLst>
                <a:ext uri="{FF2B5EF4-FFF2-40B4-BE49-F238E27FC236}">
                  <a16:creationId xmlns:a16="http://schemas.microsoft.com/office/drawing/2014/main" id="{6DBB5572-2D7C-484D-8234-3305346B18D3}"/>
                </a:ext>
              </a:extLst>
            </p:cNvPr>
            <p:cNvSpPr txBox="1"/>
            <p:nvPr/>
          </p:nvSpPr>
          <p:spPr>
            <a:xfrm>
              <a:off x="489559" y="1775212"/>
              <a:ext cx="4860601" cy="1440869"/>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91440" tIns="91440" rIns="91440" bIns="91440" numCol="1" spcCol="1270" anchor="ctr" anchorCtr="0">
              <a:noAutofit/>
            </a:bodyPr>
            <a:lstStyle/>
            <a:p>
              <a:pPr algn="just" defTabSz="1066800">
                <a:lnSpc>
                  <a:spcPct val="90000"/>
                </a:lnSpc>
                <a:spcBef>
                  <a:spcPct val="0"/>
                </a:spcBef>
                <a:spcAft>
                  <a:spcPct val="35000"/>
                </a:spcAft>
              </a:pPr>
              <a:r>
                <a:rPr lang="es-ES" sz="2400" dirty="0">
                  <a:latin typeface="Book Antiqua" panose="02040602050305030304" pitchFamily="18" charset="0"/>
                </a:rPr>
                <a:t>El Convenio 98 de la OIT sobre los derechos de sindicación y de negociación colectiva.</a:t>
              </a:r>
              <a:endParaRPr lang="en-US" sz="2400" dirty="0">
                <a:latin typeface="Book Antiqua" panose="02040602050305030304" pitchFamily="18" charset="0"/>
              </a:endParaRPr>
            </a:p>
          </p:txBody>
        </p:sp>
      </p:grpSp>
      <p:grpSp>
        <p:nvGrpSpPr>
          <p:cNvPr id="16" name="Grupo 15">
            <a:extLst>
              <a:ext uri="{FF2B5EF4-FFF2-40B4-BE49-F238E27FC236}">
                <a16:creationId xmlns:a16="http://schemas.microsoft.com/office/drawing/2014/main" id="{4DEE6701-620A-CF4F-9014-404F346BDC32}"/>
              </a:ext>
            </a:extLst>
          </p:cNvPr>
          <p:cNvGrpSpPr/>
          <p:nvPr/>
        </p:nvGrpSpPr>
        <p:grpSpPr>
          <a:xfrm>
            <a:off x="3568188" y="2686829"/>
            <a:ext cx="5055624" cy="1484345"/>
            <a:chOff x="892169" y="3463472"/>
            <a:chExt cx="5055624" cy="1484345"/>
          </a:xfrm>
        </p:grpSpPr>
        <p:sp>
          <p:nvSpPr>
            <p:cNvPr id="17" name="Rectángulo redondeado 16">
              <a:extLst>
                <a:ext uri="{FF2B5EF4-FFF2-40B4-BE49-F238E27FC236}">
                  <a16:creationId xmlns:a16="http://schemas.microsoft.com/office/drawing/2014/main" id="{B2C76EF0-4EC7-4141-96ED-7D8D530667F9}"/>
                </a:ext>
              </a:extLst>
            </p:cNvPr>
            <p:cNvSpPr/>
            <p:nvPr/>
          </p:nvSpPr>
          <p:spPr>
            <a:xfrm>
              <a:off x="892169" y="3463472"/>
              <a:ext cx="5055624" cy="1484345"/>
            </a:xfrm>
            <a:prstGeom prst="roundRect">
              <a:avLst>
                <a:gd name="adj" fmla="val 10000"/>
              </a:avLst>
            </a:prstGeom>
            <a:ln>
              <a:solidFill>
                <a:schemeClr val="tx2"/>
              </a:solidFill>
            </a:ln>
          </p:spPr>
          <p:style>
            <a:lnRef idx="2">
              <a:schemeClr val="accent1"/>
            </a:lnRef>
            <a:fillRef idx="1">
              <a:schemeClr val="lt1"/>
            </a:fillRef>
            <a:effectRef idx="0">
              <a:schemeClr val="accent1"/>
            </a:effectRef>
            <a:fontRef idx="minor">
              <a:schemeClr val="dk1"/>
            </a:fontRef>
          </p:style>
        </p:sp>
        <p:sp>
          <p:nvSpPr>
            <p:cNvPr id="18" name="CuadroTexto 17">
              <a:extLst>
                <a:ext uri="{FF2B5EF4-FFF2-40B4-BE49-F238E27FC236}">
                  <a16:creationId xmlns:a16="http://schemas.microsoft.com/office/drawing/2014/main" id="{F22194CA-FDDA-7E42-A2D1-E48CFB6963D1}"/>
                </a:ext>
              </a:extLst>
            </p:cNvPr>
            <p:cNvSpPr txBox="1"/>
            <p:nvPr/>
          </p:nvSpPr>
          <p:spPr>
            <a:xfrm>
              <a:off x="1011418" y="3491926"/>
              <a:ext cx="4860601" cy="1397395"/>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91440" tIns="91440" rIns="91440" bIns="91440" numCol="1" spcCol="1270" anchor="ctr" anchorCtr="0">
              <a:noAutofit/>
            </a:bodyPr>
            <a:lstStyle/>
            <a:p>
              <a:pPr lvl="0" algn="just"/>
              <a:r>
                <a:rPr lang="es-ES" sz="2400" dirty="0">
                  <a:latin typeface="Tahoma" pitchFamily="34" charset="0"/>
                  <a:ea typeface="Tahoma" pitchFamily="34" charset="0"/>
                  <a:cs typeface="Tahoma" pitchFamily="34" charset="0"/>
                </a:rPr>
                <a:t>El Convenio 98 de la OIT sobre los derechos de sindicación y de negociación colectiva. (1949) Ratificado el 2018</a:t>
              </a:r>
              <a:endParaRPr lang="en-US" sz="2400" dirty="0">
                <a:latin typeface="Tahoma" pitchFamily="34" charset="0"/>
                <a:ea typeface="Tahoma" pitchFamily="34" charset="0"/>
                <a:cs typeface="Tahoma" pitchFamily="34" charset="0"/>
              </a:endParaRPr>
            </a:p>
          </p:txBody>
        </p:sp>
      </p:grpSp>
      <p:grpSp>
        <p:nvGrpSpPr>
          <p:cNvPr id="19" name="Grupo 18">
            <a:extLst>
              <a:ext uri="{FF2B5EF4-FFF2-40B4-BE49-F238E27FC236}">
                <a16:creationId xmlns:a16="http://schemas.microsoft.com/office/drawing/2014/main" id="{9BEA6029-3C6D-D448-9D18-3A20ABB13E27}"/>
              </a:ext>
            </a:extLst>
          </p:cNvPr>
          <p:cNvGrpSpPr/>
          <p:nvPr/>
        </p:nvGrpSpPr>
        <p:grpSpPr>
          <a:xfrm>
            <a:off x="2154021" y="4429206"/>
            <a:ext cx="5055624" cy="1484345"/>
            <a:chOff x="892169" y="3463472"/>
            <a:chExt cx="5055624" cy="1484345"/>
          </a:xfrm>
        </p:grpSpPr>
        <p:sp>
          <p:nvSpPr>
            <p:cNvPr id="20" name="Rectángulo redondeado 19">
              <a:extLst>
                <a:ext uri="{FF2B5EF4-FFF2-40B4-BE49-F238E27FC236}">
                  <a16:creationId xmlns:a16="http://schemas.microsoft.com/office/drawing/2014/main" id="{898FA3CD-87B4-AC4A-9F1F-CF9BDFDB081E}"/>
                </a:ext>
              </a:extLst>
            </p:cNvPr>
            <p:cNvSpPr/>
            <p:nvPr/>
          </p:nvSpPr>
          <p:spPr>
            <a:xfrm>
              <a:off x="892169" y="3463472"/>
              <a:ext cx="5055624" cy="1484345"/>
            </a:xfrm>
            <a:prstGeom prst="roundRect">
              <a:avLst>
                <a:gd name="adj" fmla="val 10000"/>
              </a:avLst>
            </a:prstGeom>
            <a:ln>
              <a:solidFill>
                <a:schemeClr val="tx2"/>
              </a:solidFill>
            </a:ln>
          </p:spPr>
          <p:style>
            <a:lnRef idx="2">
              <a:schemeClr val="accent1"/>
            </a:lnRef>
            <a:fillRef idx="1">
              <a:schemeClr val="lt1"/>
            </a:fillRef>
            <a:effectRef idx="0">
              <a:schemeClr val="accent1"/>
            </a:effectRef>
            <a:fontRef idx="minor">
              <a:schemeClr val="dk1"/>
            </a:fontRef>
          </p:style>
        </p:sp>
        <p:sp>
          <p:nvSpPr>
            <p:cNvPr id="21" name="CuadroTexto 20">
              <a:extLst>
                <a:ext uri="{FF2B5EF4-FFF2-40B4-BE49-F238E27FC236}">
                  <a16:creationId xmlns:a16="http://schemas.microsoft.com/office/drawing/2014/main" id="{699A0C67-03B0-D741-B2C6-BDC113613F90}"/>
                </a:ext>
              </a:extLst>
            </p:cNvPr>
            <p:cNvSpPr txBox="1"/>
            <p:nvPr/>
          </p:nvSpPr>
          <p:spPr>
            <a:xfrm>
              <a:off x="935644" y="3506947"/>
              <a:ext cx="4762600" cy="1397395"/>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91440" tIns="91440" rIns="91440" bIns="91440" numCol="1" spcCol="1270" anchor="ctr" anchorCtr="0">
              <a:noAutofit/>
            </a:bodyPr>
            <a:lstStyle/>
            <a:p>
              <a:pPr algn="just" defTabSz="1066800">
                <a:lnSpc>
                  <a:spcPct val="90000"/>
                </a:lnSpc>
                <a:spcBef>
                  <a:spcPct val="0"/>
                </a:spcBef>
                <a:spcAft>
                  <a:spcPct val="35000"/>
                </a:spcAft>
              </a:pPr>
              <a:r>
                <a:rPr lang="es-ES" sz="2400" dirty="0">
                  <a:latin typeface="Tahoma" pitchFamily="34" charset="0"/>
                  <a:ea typeface="Tahoma" pitchFamily="34" charset="0"/>
                  <a:cs typeface="Tahoma" pitchFamily="34" charset="0"/>
                </a:rPr>
                <a:t>Las obligaciones, contenidas en Anexo 23-A de Capítulo Laboral del  T-MEC.</a:t>
              </a:r>
              <a:endParaRPr lang="en-US" sz="2400" dirty="0">
                <a:latin typeface="Tahoma" pitchFamily="34" charset="0"/>
                <a:ea typeface="Tahoma" pitchFamily="34" charset="0"/>
                <a:cs typeface="Tahoma" pitchFamily="34" charset="0"/>
              </a:endParaRPr>
            </a:p>
          </p:txBody>
        </p:sp>
      </p:grpSp>
      <p:sp>
        <p:nvSpPr>
          <p:cNvPr id="2" name="Flecha abajo 1">
            <a:extLst>
              <a:ext uri="{FF2B5EF4-FFF2-40B4-BE49-F238E27FC236}">
                <a16:creationId xmlns:a16="http://schemas.microsoft.com/office/drawing/2014/main" id="{704DCB6C-504D-7948-B54B-DCAFDA347C78}"/>
              </a:ext>
            </a:extLst>
          </p:cNvPr>
          <p:cNvSpPr/>
          <p:nvPr/>
        </p:nvSpPr>
        <p:spPr>
          <a:xfrm>
            <a:off x="8914150" y="2062895"/>
            <a:ext cx="484632" cy="978408"/>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s-MX"/>
          </a:p>
        </p:txBody>
      </p:sp>
      <p:sp>
        <p:nvSpPr>
          <p:cNvPr id="3" name="Flecha abajo 2">
            <a:extLst>
              <a:ext uri="{FF2B5EF4-FFF2-40B4-BE49-F238E27FC236}">
                <a16:creationId xmlns:a16="http://schemas.microsoft.com/office/drawing/2014/main" id="{23FD6B1D-618E-424D-A49D-71D50EF50721}"/>
              </a:ext>
            </a:extLst>
          </p:cNvPr>
          <p:cNvSpPr/>
          <p:nvPr/>
        </p:nvSpPr>
        <p:spPr>
          <a:xfrm>
            <a:off x="7361028" y="3940002"/>
            <a:ext cx="484632" cy="978408"/>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s-MX"/>
          </a:p>
        </p:txBody>
      </p:sp>
    </p:spTree>
    <p:extLst>
      <p:ext uri="{BB962C8B-B14F-4D97-AF65-F5344CB8AC3E}">
        <p14:creationId xmlns:p14="http://schemas.microsoft.com/office/powerpoint/2010/main" val="449922531"/>
      </p:ext>
    </p:extLst>
  </p:cSld>
  <p:clrMapOvr>
    <a:masterClrMapping/>
  </p:clrMapOvr>
  <p:transition>
    <p:pull/>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C9EC6C74-53A2-4F7F-B1BA-11496B105E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Rectangle 74">
            <a:extLst>
              <a:ext uri="{FF2B5EF4-FFF2-40B4-BE49-F238E27FC236}">
                <a16:creationId xmlns:a16="http://schemas.microsoft.com/office/drawing/2014/main" id="{6B21CDB9-62E9-478E-ADD6-D1595D57A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47" name="Rectángulo 1">
            <a:extLst>
              <a:ext uri="{FF2B5EF4-FFF2-40B4-BE49-F238E27FC236}">
                <a16:creationId xmlns:a16="http://schemas.microsoft.com/office/drawing/2014/main" id="{8A85B1AB-4182-C04F-B6A1-520BD2AD0FF6}"/>
              </a:ext>
            </a:extLst>
          </p:cNvPr>
          <p:cNvSpPr>
            <a:spLocks noChangeArrowheads="1"/>
          </p:cNvSpPr>
          <p:nvPr/>
        </p:nvSpPr>
        <p:spPr bwMode="auto">
          <a:xfrm>
            <a:off x="252919" y="1123837"/>
            <a:ext cx="2947482" cy="460118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914400">
              <a:lnSpc>
                <a:spcPct val="90000"/>
              </a:lnSpc>
              <a:spcBef>
                <a:spcPct val="0"/>
              </a:spcBef>
              <a:spcAft>
                <a:spcPts val="600"/>
              </a:spcAft>
            </a:pPr>
            <a:r>
              <a:rPr lang="en-US" altLang="es-MX" sz="3600" spc="-60" dirty="0">
                <a:solidFill>
                  <a:srgbClr val="FFFFFF"/>
                </a:solidFill>
                <a:latin typeface="+mj-lt"/>
                <a:ea typeface="+mj-ea"/>
                <a:cs typeface="+mj-cs"/>
              </a:rPr>
              <a:t>       Algunos</a:t>
            </a:r>
          </a:p>
          <a:p>
            <a:pPr defTabSz="914400">
              <a:lnSpc>
                <a:spcPct val="90000"/>
              </a:lnSpc>
              <a:spcBef>
                <a:spcPct val="0"/>
              </a:spcBef>
              <a:spcAft>
                <a:spcPts val="600"/>
              </a:spcAft>
            </a:pPr>
            <a:r>
              <a:rPr lang="en-US" altLang="es-MX" sz="3600" spc="-60" dirty="0">
                <a:solidFill>
                  <a:srgbClr val="FFFFFF"/>
                </a:solidFill>
                <a:latin typeface="+mj-lt"/>
                <a:ea typeface="+mj-ea"/>
                <a:cs typeface="+mj-cs"/>
              </a:rPr>
              <a:t>      Cambios</a:t>
            </a:r>
          </a:p>
        </p:txBody>
      </p:sp>
      <p:sp>
        <p:nvSpPr>
          <p:cNvPr id="6148" name="Rectángulo 2">
            <a:extLst>
              <a:ext uri="{FF2B5EF4-FFF2-40B4-BE49-F238E27FC236}">
                <a16:creationId xmlns:a16="http://schemas.microsoft.com/office/drawing/2014/main" id="{3ECF8E37-C21F-6140-A902-E314D4DA657F}"/>
              </a:ext>
            </a:extLst>
          </p:cNvPr>
          <p:cNvSpPr>
            <a:spLocks noChangeArrowheads="1"/>
          </p:cNvSpPr>
          <p:nvPr/>
        </p:nvSpPr>
        <p:spPr bwMode="auto">
          <a:xfrm>
            <a:off x="3723425" y="758952"/>
            <a:ext cx="4280544" cy="556116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indent="-182880" algn="just" defTabSz="914400">
              <a:lnSpc>
                <a:spcPct val="90000"/>
              </a:lnSpc>
              <a:spcAft>
                <a:spcPts val="600"/>
              </a:spcAft>
              <a:buClr>
                <a:schemeClr val="accent1"/>
              </a:buClr>
              <a:buFont typeface="Wingdings 2" pitchFamily="18" charset="2"/>
              <a:buChar char=""/>
            </a:pPr>
            <a:r>
              <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Se sustituye:</a:t>
            </a:r>
          </a:p>
          <a:p>
            <a:pPr algn="just" defTabSz="914400">
              <a:lnSpc>
                <a:spcPct val="90000"/>
              </a:lnSpc>
              <a:spcAft>
                <a:spcPts val="600"/>
              </a:spcAft>
              <a:buClr>
                <a:schemeClr val="accent1"/>
              </a:buClr>
            </a:pPr>
            <a:endPar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lgn="just" defTabSz="914400">
              <a:lnSpc>
                <a:spcPct val="90000"/>
              </a:lnSpc>
              <a:spcAft>
                <a:spcPts val="600"/>
              </a:spcAft>
              <a:buClr>
                <a:schemeClr val="accent1"/>
              </a:buClr>
            </a:pPr>
            <a:r>
              <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 ”Junta de Conciliación”, por </a:t>
            </a:r>
            <a:r>
              <a:rPr lang="en-US" altLang="es-MX" sz="24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“Tribunales”</a:t>
            </a:r>
            <a:r>
              <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t>
            </a:r>
          </a:p>
          <a:p>
            <a:pPr algn="just" defTabSz="914400">
              <a:lnSpc>
                <a:spcPct val="90000"/>
              </a:lnSpc>
              <a:spcAft>
                <a:spcPts val="600"/>
              </a:spcAft>
              <a:buClr>
                <a:schemeClr val="accent1"/>
              </a:buClr>
            </a:pPr>
            <a:endPar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indent="-182880" algn="just" defTabSz="914400">
              <a:lnSpc>
                <a:spcPct val="90000"/>
              </a:lnSpc>
              <a:spcAft>
                <a:spcPts val="600"/>
              </a:spcAft>
              <a:buClr>
                <a:schemeClr val="accent1"/>
              </a:buClr>
              <a:buFont typeface="Wingdings 2" pitchFamily="18" charset="2"/>
              <a:buChar char=""/>
            </a:pPr>
            <a:r>
              <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“Trabajadores Domésticos”, por </a:t>
            </a:r>
            <a:r>
              <a:rPr lang="en-US" altLang="es-MX" sz="24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“Trabajadores del Hogar”</a:t>
            </a:r>
            <a:r>
              <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t>
            </a:r>
          </a:p>
          <a:p>
            <a:pPr indent="-182880" defTabSz="914400">
              <a:lnSpc>
                <a:spcPct val="90000"/>
              </a:lnSpc>
              <a:spcAft>
                <a:spcPts val="600"/>
              </a:spcAft>
              <a:buClr>
                <a:schemeClr val="accent1"/>
              </a:buClr>
              <a:buFont typeface="Wingdings 2" pitchFamily="18" charset="2"/>
              <a:buChar char=""/>
            </a:pPr>
            <a:endPar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indent="-182880" defTabSz="914400">
              <a:lnSpc>
                <a:spcPct val="90000"/>
              </a:lnSpc>
              <a:spcAft>
                <a:spcPts val="600"/>
              </a:spcAft>
              <a:buClr>
                <a:schemeClr val="accent1"/>
              </a:buClr>
              <a:buFont typeface="Wingdings 2" pitchFamily="18" charset="2"/>
              <a:buChar char=""/>
            </a:pPr>
            <a:endPar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indent="-182880" defTabSz="914400">
              <a:lnSpc>
                <a:spcPct val="90000"/>
              </a:lnSpc>
              <a:spcAft>
                <a:spcPts val="600"/>
              </a:spcAft>
              <a:buClr>
                <a:schemeClr val="accent1"/>
              </a:buClr>
              <a:buFont typeface="Wingdings 2" pitchFamily="18" charset="2"/>
              <a:buChar char=""/>
            </a:pPr>
            <a:endParaRPr lang="en-US" altLang="es-MX" dirty="0">
              <a:solidFill>
                <a:schemeClr val="tx1">
                  <a:lumMod val="75000"/>
                  <a:lumOff val="25000"/>
                </a:schemeClr>
              </a:solidFill>
              <a:latin typeface="+mn-lt"/>
            </a:endParaRPr>
          </a:p>
        </p:txBody>
      </p:sp>
      <p:pic>
        <p:nvPicPr>
          <p:cNvPr id="5" name="Graphic 6">
            <a:extLst>
              <a:ext uri="{FF2B5EF4-FFF2-40B4-BE49-F238E27FC236}">
                <a16:creationId xmlns:a16="http://schemas.microsoft.com/office/drawing/2014/main" id="{2F619621-71FF-734F-951D-815FD3C281E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18120" y="1691640"/>
            <a:ext cx="3474720" cy="3474720"/>
          </a:xfrm>
          <a:prstGeom prst="rect">
            <a:avLst/>
          </a:prstGeom>
        </p:spPr>
      </p:pic>
    </p:spTree>
    <p:extLst>
      <p:ext uri="{BB962C8B-B14F-4D97-AF65-F5344CB8AC3E}">
        <p14:creationId xmlns:p14="http://schemas.microsoft.com/office/powerpoint/2010/main" val="3044826417"/>
      </p:ext>
    </p:extLst>
  </p:cSld>
  <p:clrMapOvr>
    <a:masterClrMapping/>
  </p:clrMapOvr>
  <p:transition>
    <p:pull/>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C9EC6C74-53A2-4F7F-B1BA-11496B105E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Rectangle 74">
            <a:extLst>
              <a:ext uri="{FF2B5EF4-FFF2-40B4-BE49-F238E27FC236}">
                <a16:creationId xmlns:a16="http://schemas.microsoft.com/office/drawing/2014/main" id="{6B21CDB9-62E9-478E-ADD6-D1595D57A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47" name="Rectángulo 1">
            <a:extLst>
              <a:ext uri="{FF2B5EF4-FFF2-40B4-BE49-F238E27FC236}">
                <a16:creationId xmlns:a16="http://schemas.microsoft.com/office/drawing/2014/main" id="{8A85B1AB-4182-C04F-B6A1-520BD2AD0FF6}"/>
              </a:ext>
            </a:extLst>
          </p:cNvPr>
          <p:cNvSpPr>
            <a:spLocks noChangeArrowheads="1"/>
          </p:cNvSpPr>
          <p:nvPr/>
        </p:nvSpPr>
        <p:spPr bwMode="auto">
          <a:xfrm>
            <a:off x="252919" y="1123837"/>
            <a:ext cx="2947482" cy="460118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914400">
              <a:lnSpc>
                <a:spcPct val="90000"/>
              </a:lnSpc>
              <a:spcBef>
                <a:spcPct val="0"/>
              </a:spcBef>
              <a:spcAft>
                <a:spcPts val="600"/>
              </a:spcAft>
            </a:pPr>
            <a:r>
              <a:rPr lang="en-US" altLang="es-MX" sz="3600" spc="-60" dirty="0">
                <a:solidFill>
                  <a:srgbClr val="FFFFFF"/>
                </a:solidFill>
                <a:latin typeface="+mj-lt"/>
                <a:ea typeface="+mj-ea"/>
                <a:cs typeface="+mj-cs"/>
              </a:rPr>
              <a:t>    Novedades</a:t>
            </a:r>
          </a:p>
        </p:txBody>
      </p:sp>
      <p:sp>
        <p:nvSpPr>
          <p:cNvPr id="6148" name="Rectángulo 2">
            <a:extLst>
              <a:ext uri="{FF2B5EF4-FFF2-40B4-BE49-F238E27FC236}">
                <a16:creationId xmlns:a16="http://schemas.microsoft.com/office/drawing/2014/main" id="{3ECF8E37-C21F-6140-A902-E314D4DA657F}"/>
              </a:ext>
            </a:extLst>
          </p:cNvPr>
          <p:cNvSpPr>
            <a:spLocks noChangeArrowheads="1"/>
          </p:cNvSpPr>
          <p:nvPr/>
        </p:nvSpPr>
        <p:spPr bwMode="auto">
          <a:xfrm>
            <a:off x="3869267" y="758952"/>
            <a:ext cx="3585891" cy="556116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fontScale="92500" lnSpcReduction="10000"/>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indent="-182880" algn="just" defTabSz="914400">
              <a:lnSpc>
                <a:spcPct val="90000"/>
              </a:lnSpc>
              <a:spcAft>
                <a:spcPts val="600"/>
              </a:spcAft>
              <a:buClr>
                <a:schemeClr val="accent1"/>
              </a:buClr>
              <a:buFont typeface="Wingdings 2" pitchFamily="18" charset="2"/>
              <a:buChar char=""/>
            </a:pPr>
            <a:r>
              <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La creación de juzgados laborales federales, que dependerán del Poder Judicial Federal en materia federal.</a:t>
            </a:r>
          </a:p>
          <a:p>
            <a:pPr indent="-182880" algn="just" defTabSz="914400">
              <a:lnSpc>
                <a:spcPct val="90000"/>
              </a:lnSpc>
              <a:spcAft>
                <a:spcPts val="600"/>
              </a:spcAft>
              <a:buClr>
                <a:schemeClr val="accent1"/>
              </a:buClr>
              <a:buFont typeface="Wingdings 2" pitchFamily="18" charset="2"/>
              <a:buChar char=""/>
            </a:pPr>
            <a:endPar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indent="-182880" algn="just" defTabSz="914400">
              <a:lnSpc>
                <a:spcPct val="90000"/>
              </a:lnSpc>
              <a:spcAft>
                <a:spcPts val="600"/>
              </a:spcAft>
              <a:buClr>
                <a:schemeClr val="accent1"/>
              </a:buClr>
              <a:buFont typeface="Wingdings 2" pitchFamily="18" charset="2"/>
              <a:buChar char=""/>
            </a:pPr>
            <a:r>
              <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La creación de juzgados laborales locales, que dependerán de los poderes judiciales de las entidades federativas.</a:t>
            </a:r>
          </a:p>
          <a:p>
            <a:pPr indent="-182880" algn="just" defTabSz="914400">
              <a:lnSpc>
                <a:spcPct val="90000"/>
              </a:lnSpc>
              <a:spcAft>
                <a:spcPts val="600"/>
              </a:spcAft>
              <a:buClr>
                <a:schemeClr val="accent1"/>
              </a:buClr>
              <a:buFont typeface="Wingdings 2" pitchFamily="18" charset="2"/>
              <a:buChar char=""/>
            </a:pPr>
            <a:endPar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indent="-182880" algn="just" defTabSz="914400">
              <a:lnSpc>
                <a:spcPct val="90000"/>
              </a:lnSpc>
              <a:spcAft>
                <a:spcPts val="600"/>
              </a:spcAft>
              <a:buClr>
                <a:schemeClr val="accent1"/>
              </a:buClr>
              <a:buFont typeface="Wingdings 2" pitchFamily="18" charset="2"/>
              <a:buChar char=""/>
            </a:pPr>
            <a:r>
              <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La creación de un organismo al que se le denominará Centro Federal de Conciliación y Registro Laboral.</a:t>
            </a:r>
          </a:p>
          <a:p>
            <a:pPr indent="-182880" defTabSz="914400">
              <a:lnSpc>
                <a:spcPct val="90000"/>
              </a:lnSpc>
              <a:spcAft>
                <a:spcPts val="600"/>
              </a:spcAft>
              <a:buClr>
                <a:schemeClr val="accent1"/>
              </a:buClr>
              <a:buFont typeface="Wingdings 2" pitchFamily="18" charset="2"/>
              <a:buChar char=""/>
            </a:pPr>
            <a:endParaRPr lang="en-US" altLang="es-MX" sz="24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indent="-182880" defTabSz="914400">
              <a:lnSpc>
                <a:spcPct val="90000"/>
              </a:lnSpc>
              <a:spcAft>
                <a:spcPts val="600"/>
              </a:spcAft>
              <a:buClr>
                <a:schemeClr val="accent1"/>
              </a:buClr>
              <a:buFont typeface="Wingdings 2" pitchFamily="18" charset="2"/>
              <a:buChar char=""/>
            </a:pPr>
            <a:endParaRPr lang="en-US" altLang="es-MX" dirty="0">
              <a:solidFill>
                <a:schemeClr val="tx1">
                  <a:lumMod val="75000"/>
                  <a:lumOff val="25000"/>
                </a:schemeClr>
              </a:solidFill>
              <a:latin typeface="+mn-lt"/>
            </a:endParaRPr>
          </a:p>
        </p:txBody>
      </p:sp>
      <p:pic>
        <p:nvPicPr>
          <p:cNvPr id="5" name="Graphic 6">
            <a:extLst>
              <a:ext uri="{FF2B5EF4-FFF2-40B4-BE49-F238E27FC236}">
                <a16:creationId xmlns:a16="http://schemas.microsoft.com/office/drawing/2014/main" id="{2F619621-71FF-734F-951D-815FD3C281E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18120" y="1691640"/>
            <a:ext cx="3474720" cy="3474720"/>
          </a:xfrm>
          <a:prstGeom prst="rect">
            <a:avLst/>
          </a:prstGeom>
        </p:spPr>
      </p:pic>
    </p:spTree>
    <p:extLst>
      <p:ext uri="{BB962C8B-B14F-4D97-AF65-F5344CB8AC3E}">
        <p14:creationId xmlns:p14="http://schemas.microsoft.com/office/powerpoint/2010/main" val="3035165603"/>
      </p:ext>
    </p:extLst>
  </p:cSld>
  <p:clrMapOvr>
    <a:masterClrMapping/>
  </p:clrMapOvr>
  <p:transition>
    <p:pull/>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3162304-DA60-4C31-9E2B-E22F8DA75F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Rectangle 27">
            <a:extLst>
              <a:ext uri="{FF2B5EF4-FFF2-40B4-BE49-F238E27FC236}">
                <a16:creationId xmlns:a16="http://schemas.microsoft.com/office/drawing/2014/main" id="{C4AE1EFF-264A-4A42-BEA1-0E875F40D7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30" name="Rectangle 29">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4" name="CuadroTexto 3">
            <a:extLst>
              <a:ext uri="{FF2B5EF4-FFF2-40B4-BE49-F238E27FC236}">
                <a16:creationId xmlns:a16="http://schemas.microsoft.com/office/drawing/2014/main" id="{96995245-B743-204B-863D-76F3CAB9DD7E}"/>
              </a:ext>
            </a:extLst>
          </p:cNvPr>
          <p:cNvSpPr txBox="1"/>
          <p:nvPr/>
        </p:nvSpPr>
        <p:spPr>
          <a:xfrm>
            <a:off x="1539116" y="864108"/>
            <a:ext cx="3073914" cy="5120639"/>
          </a:xfrm>
          <a:prstGeom prst="rect">
            <a:avLst/>
          </a:prstGeom>
        </p:spPr>
        <p:txBody>
          <a:bodyPr vert="horz" lIns="91440" tIns="45720" rIns="91440" bIns="45720" rtlCol="0" anchor="ctr">
            <a:normAutofit/>
          </a:bodyPr>
          <a:lstStyle/>
          <a:p>
            <a:pPr algn="r" defTabSz="914400">
              <a:lnSpc>
                <a:spcPct val="90000"/>
              </a:lnSpc>
              <a:spcBef>
                <a:spcPct val="0"/>
              </a:spcBef>
              <a:spcAft>
                <a:spcPts val="600"/>
              </a:spcAft>
            </a:pPr>
            <a:r>
              <a:rPr lang="en-US" sz="3600" i="1" spc="-60" dirty="0">
                <a:solidFill>
                  <a:schemeClr val="tx1">
                    <a:lumMod val="85000"/>
                    <a:lumOff val="15000"/>
                  </a:schemeClr>
                </a:solidFill>
                <a:latin typeface="+mj-lt"/>
                <a:ea typeface="+mj-ea"/>
                <a:cs typeface="+mj-cs"/>
              </a:rPr>
              <a:t>CENTRO FEDERAL DE CONCILIACIÓN Y REGISTRO LABORAL</a:t>
            </a:r>
          </a:p>
        </p:txBody>
      </p:sp>
      <p:sp>
        <p:nvSpPr>
          <p:cNvPr id="32" name="Rectangle 31">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4" name="Straight Connector 33">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Rectángulo 2">
            <a:extLst>
              <a:ext uri="{FF2B5EF4-FFF2-40B4-BE49-F238E27FC236}">
                <a16:creationId xmlns:a16="http://schemas.microsoft.com/office/drawing/2014/main" id="{99350899-6E4F-EA4D-9DD5-0326F6CF3EB9}"/>
              </a:ext>
            </a:extLst>
          </p:cNvPr>
          <p:cNvSpPr/>
          <p:nvPr/>
        </p:nvSpPr>
        <p:spPr>
          <a:xfrm>
            <a:off x="5289229" y="864108"/>
            <a:ext cx="5910677" cy="5120640"/>
          </a:xfrm>
          <a:prstGeom prst="rect">
            <a:avLst/>
          </a:prstGeom>
        </p:spPr>
        <p:txBody>
          <a:bodyPr vert="horz" lIns="91440" tIns="45720" rIns="91440" bIns="45720" rtlCol="0" anchor="ctr">
            <a:normAutofit lnSpcReduction="10000"/>
          </a:bodyPr>
          <a:lstStyle/>
          <a:p>
            <a:pPr lvl="1" indent="-182880" algn="just" defTabSz="914400">
              <a:lnSpc>
                <a:spcPct val="90000"/>
              </a:lnSpc>
              <a:spcAft>
                <a:spcPts val="600"/>
              </a:spcAft>
              <a:buClr>
                <a:schemeClr val="accent1"/>
              </a:buClr>
              <a:buFont typeface="Wingdings 2" pitchFamily="18" charset="2"/>
              <a:buChar char=""/>
              <a:defRPr/>
            </a:pPr>
            <a:r>
              <a:rPr lang="en-US" sz="2800" dirty="0">
                <a:solidFill>
                  <a:schemeClr val="tx1">
                    <a:lumMod val="65000"/>
                    <a:lumOff val="35000"/>
                  </a:schemeClr>
                </a:solidFill>
                <a:latin typeface="Tahoma" pitchFamily="34" charset="0"/>
                <a:ea typeface="Tahoma" pitchFamily="34" charset="0"/>
                <a:cs typeface="Tahoma" pitchFamily="34" charset="0"/>
              </a:rPr>
              <a:t>Registro de todas las organizaciones sindicales.</a:t>
            </a:r>
          </a:p>
          <a:p>
            <a:pPr marL="342900" lvl="1" indent="-182880" algn="just" defTabSz="914400">
              <a:lnSpc>
                <a:spcPct val="90000"/>
              </a:lnSpc>
              <a:spcAft>
                <a:spcPts val="600"/>
              </a:spcAft>
              <a:buClr>
                <a:schemeClr val="accent1"/>
              </a:buClr>
              <a:buFont typeface="Wingdings 2" pitchFamily="18" charset="2"/>
              <a:buChar char=""/>
              <a:defRPr/>
            </a:pPr>
            <a:endParaRPr lang="en-US" sz="2800" dirty="0">
              <a:solidFill>
                <a:schemeClr val="tx1">
                  <a:lumMod val="65000"/>
                  <a:lumOff val="35000"/>
                </a:schemeClr>
              </a:solidFill>
              <a:latin typeface="Tahoma" pitchFamily="34" charset="0"/>
              <a:ea typeface="Tahoma" pitchFamily="34" charset="0"/>
              <a:cs typeface="Tahoma" pitchFamily="34" charset="0"/>
            </a:endParaRPr>
          </a:p>
          <a:p>
            <a:pPr lvl="1" indent="-182880" algn="just" defTabSz="914400">
              <a:lnSpc>
                <a:spcPct val="90000"/>
              </a:lnSpc>
              <a:spcAft>
                <a:spcPts val="600"/>
              </a:spcAft>
              <a:buClr>
                <a:schemeClr val="accent1"/>
              </a:buClr>
              <a:buFont typeface="Wingdings 2" pitchFamily="18" charset="2"/>
              <a:buChar char=""/>
              <a:defRPr/>
            </a:pPr>
            <a:r>
              <a:rPr lang="en-US" sz="2800" dirty="0">
                <a:solidFill>
                  <a:schemeClr val="tx1">
                    <a:lumMod val="65000"/>
                    <a:lumOff val="35000"/>
                  </a:schemeClr>
                </a:solidFill>
                <a:latin typeface="Tahoma" pitchFamily="34" charset="0"/>
                <a:ea typeface="Tahoma" pitchFamily="34" charset="0"/>
                <a:cs typeface="Tahoma" pitchFamily="34" charset="0"/>
              </a:rPr>
              <a:t>Registro de todos los contratos colectivos de trabajo.</a:t>
            </a:r>
          </a:p>
          <a:p>
            <a:pPr marL="342900" lvl="1" indent="-182880" algn="just" defTabSz="914400">
              <a:lnSpc>
                <a:spcPct val="90000"/>
              </a:lnSpc>
              <a:spcAft>
                <a:spcPts val="600"/>
              </a:spcAft>
              <a:buClr>
                <a:schemeClr val="accent1"/>
              </a:buClr>
              <a:buFont typeface="Wingdings 2" pitchFamily="18" charset="2"/>
              <a:buChar char=""/>
              <a:defRPr/>
            </a:pPr>
            <a:endParaRPr lang="en-US" sz="2800" dirty="0">
              <a:solidFill>
                <a:schemeClr val="tx1">
                  <a:lumMod val="65000"/>
                  <a:lumOff val="35000"/>
                </a:schemeClr>
              </a:solidFill>
              <a:latin typeface="Tahoma" pitchFamily="34" charset="0"/>
              <a:ea typeface="Tahoma" pitchFamily="34" charset="0"/>
              <a:cs typeface="Tahoma" pitchFamily="34" charset="0"/>
            </a:endParaRPr>
          </a:p>
          <a:p>
            <a:pPr lvl="1" indent="-182880" algn="just" defTabSz="914400">
              <a:lnSpc>
                <a:spcPct val="90000"/>
              </a:lnSpc>
              <a:spcAft>
                <a:spcPts val="600"/>
              </a:spcAft>
              <a:buClr>
                <a:schemeClr val="accent1"/>
              </a:buClr>
              <a:buFont typeface="Wingdings 2" pitchFamily="18" charset="2"/>
              <a:buChar char=""/>
              <a:defRPr/>
            </a:pPr>
            <a:r>
              <a:rPr lang="en-US" sz="2800" dirty="0">
                <a:solidFill>
                  <a:schemeClr val="tx1">
                    <a:lumMod val="65000"/>
                    <a:lumOff val="35000"/>
                  </a:schemeClr>
                </a:solidFill>
                <a:latin typeface="Tahoma" pitchFamily="34" charset="0"/>
                <a:ea typeface="Tahoma" pitchFamily="34" charset="0"/>
                <a:cs typeface="Tahoma" pitchFamily="34" charset="0"/>
              </a:rPr>
              <a:t>Registro de todos los reglamentos interiores de trabajo y sindicatos.</a:t>
            </a:r>
          </a:p>
          <a:p>
            <a:pPr marL="342900" lvl="1" indent="-182880" algn="just" defTabSz="914400">
              <a:lnSpc>
                <a:spcPct val="90000"/>
              </a:lnSpc>
              <a:spcAft>
                <a:spcPts val="600"/>
              </a:spcAft>
              <a:buClr>
                <a:schemeClr val="accent1"/>
              </a:buClr>
              <a:buFont typeface="Wingdings 2" pitchFamily="18" charset="2"/>
              <a:buChar char=""/>
              <a:defRPr/>
            </a:pPr>
            <a:endParaRPr lang="en-US" sz="2800" dirty="0">
              <a:solidFill>
                <a:schemeClr val="tx1">
                  <a:lumMod val="65000"/>
                  <a:lumOff val="35000"/>
                </a:schemeClr>
              </a:solidFill>
              <a:latin typeface="Tahoma" pitchFamily="34" charset="0"/>
              <a:ea typeface="Tahoma" pitchFamily="34" charset="0"/>
              <a:cs typeface="Tahoma" pitchFamily="34" charset="0"/>
            </a:endParaRPr>
          </a:p>
          <a:p>
            <a:pPr lvl="1" indent="-182880" algn="just" defTabSz="914400">
              <a:lnSpc>
                <a:spcPct val="90000"/>
              </a:lnSpc>
              <a:spcAft>
                <a:spcPts val="600"/>
              </a:spcAft>
              <a:buClr>
                <a:schemeClr val="accent1"/>
              </a:buClr>
              <a:buFont typeface="Wingdings 2" pitchFamily="18" charset="2"/>
              <a:buChar char=""/>
              <a:defRPr/>
            </a:pPr>
            <a:r>
              <a:rPr lang="en-US" sz="2800" dirty="0">
                <a:solidFill>
                  <a:schemeClr val="tx1">
                    <a:lumMod val="65000"/>
                    <a:lumOff val="35000"/>
                  </a:schemeClr>
                </a:solidFill>
                <a:latin typeface="Tahoma" pitchFamily="34" charset="0"/>
                <a:ea typeface="Tahoma" pitchFamily="34" charset="0"/>
                <a:cs typeface="Tahoma" pitchFamily="34" charset="0"/>
              </a:rPr>
              <a:t>Función conciliatoria individual y colectiva en materia federal. </a:t>
            </a:r>
          </a:p>
          <a:p>
            <a:pPr indent="-182880" defTabSz="914400">
              <a:lnSpc>
                <a:spcPct val="90000"/>
              </a:lnSpc>
              <a:spcAft>
                <a:spcPts val="600"/>
              </a:spcAft>
              <a:buClr>
                <a:schemeClr val="accent1"/>
              </a:buClr>
              <a:buFont typeface="Wingdings 2" pitchFamily="18" charset="2"/>
              <a:buChar char=""/>
              <a:defRPr/>
            </a:pPr>
            <a:endParaRPr lang="en-US" dirty="0">
              <a:solidFill>
                <a:schemeClr val="tx1">
                  <a:lumMod val="65000"/>
                  <a:lumOff val="35000"/>
                </a:schemeClr>
              </a:solidFill>
              <a:latin typeface="Tahoma" pitchFamily="34" charset="0"/>
              <a:ea typeface="Tahoma" pitchFamily="34" charset="0"/>
              <a:cs typeface="Tahoma" pitchFamily="34" charset="0"/>
            </a:endParaRPr>
          </a:p>
        </p:txBody>
      </p:sp>
      <p:sp>
        <p:nvSpPr>
          <p:cNvPr id="36" name="Rectangle 35">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5542319"/>
      </p:ext>
    </p:extLst>
  </p:cSld>
  <p:clrMapOvr>
    <a:masterClrMapping/>
  </p:clrMapOvr>
  <p:transition>
    <p:pull/>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162304-DA60-4C31-9E2B-E22F8DA75F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C4AE1EFF-264A-4A42-BEA1-0E875F40D7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3" name="Rectangle 12">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CuadroTexto 3">
            <a:extLst>
              <a:ext uri="{FF2B5EF4-FFF2-40B4-BE49-F238E27FC236}">
                <a16:creationId xmlns:a16="http://schemas.microsoft.com/office/drawing/2014/main" id="{96995245-B743-204B-863D-76F3CAB9DD7E}"/>
              </a:ext>
            </a:extLst>
          </p:cNvPr>
          <p:cNvSpPr txBox="1"/>
          <p:nvPr/>
        </p:nvSpPr>
        <p:spPr>
          <a:xfrm>
            <a:off x="494259" y="1683144"/>
            <a:ext cx="2949331" cy="3491712"/>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3600" i="1" spc="-60" dirty="0">
                <a:solidFill>
                  <a:srgbClr val="FFFFFF"/>
                </a:solidFill>
                <a:latin typeface="+mj-lt"/>
                <a:ea typeface="+mj-ea"/>
                <a:cs typeface="+mj-cs"/>
              </a:rPr>
              <a:t>CENTRO DE CONCILIACIÓN LOCAL</a:t>
            </a:r>
          </a:p>
        </p:txBody>
      </p:sp>
      <p:sp>
        <p:nvSpPr>
          <p:cNvPr id="3" name="Rectángulo 2">
            <a:extLst>
              <a:ext uri="{FF2B5EF4-FFF2-40B4-BE49-F238E27FC236}">
                <a16:creationId xmlns:a16="http://schemas.microsoft.com/office/drawing/2014/main" id="{99350899-6E4F-EA4D-9DD5-0326F6CF3EB9}"/>
              </a:ext>
            </a:extLst>
          </p:cNvPr>
          <p:cNvSpPr/>
          <p:nvPr/>
        </p:nvSpPr>
        <p:spPr>
          <a:xfrm>
            <a:off x="4361606" y="1683143"/>
            <a:ext cx="6627377" cy="3491713"/>
          </a:xfrm>
          <a:prstGeom prst="rect">
            <a:avLst/>
          </a:prstGeom>
        </p:spPr>
        <p:txBody>
          <a:bodyPr vert="horz" lIns="91440" tIns="45720" rIns="91440" bIns="45720" rtlCol="0" anchor="ctr">
            <a:normAutofit/>
          </a:bodyPr>
          <a:lstStyle/>
          <a:p>
            <a:pPr indent="-182880" algn="just" defTabSz="914400">
              <a:lnSpc>
                <a:spcPct val="90000"/>
              </a:lnSpc>
              <a:spcAft>
                <a:spcPts val="600"/>
              </a:spcAft>
              <a:buClr>
                <a:schemeClr val="accent1"/>
              </a:buClr>
              <a:buFont typeface="Wingdings 2" pitchFamily="18" charset="2"/>
              <a:buChar char=""/>
            </a:pPr>
            <a:r>
              <a:rPr lang="en-US" altLang="es-MX" sz="28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Cada entidad federativa deberá contar con uno o más centros de conciliación, que se encargarán del proceso conciliatorio individual y colectivo de competencia local. </a:t>
            </a:r>
          </a:p>
          <a:p>
            <a:pPr indent="-182880" defTabSz="914400">
              <a:lnSpc>
                <a:spcPct val="90000"/>
              </a:lnSpc>
              <a:spcAft>
                <a:spcPts val="600"/>
              </a:spcAft>
              <a:buClr>
                <a:schemeClr val="accent1"/>
              </a:buClr>
              <a:buFont typeface="Wingdings 2" pitchFamily="18" charset="2"/>
              <a:buChar char=""/>
            </a:pPr>
            <a:endPar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endParaRPr>
          </a:p>
          <a:p>
            <a:pPr indent="-182880" defTabSz="914400">
              <a:lnSpc>
                <a:spcPct val="90000"/>
              </a:lnSpc>
              <a:spcAft>
                <a:spcPts val="600"/>
              </a:spcAft>
              <a:buClr>
                <a:schemeClr val="accent1"/>
              </a:buClr>
              <a:buFont typeface="Wingdings 2" pitchFamily="18" charset="2"/>
              <a:buChar char=""/>
              <a:defRPr/>
            </a:pPr>
            <a:endParaRPr lang="en-US" dirty="0">
              <a:solidFill>
                <a:schemeClr val="tx1">
                  <a:lumMod val="65000"/>
                  <a:lumOff val="35000"/>
                </a:schemeClr>
              </a:solidFill>
            </a:endParaRPr>
          </a:p>
        </p:txBody>
      </p:sp>
      <p:sp>
        <p:nvSpPr>
          <p:cNvPr id="17" name="Freeform: Shape 16">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50749599"/>
      </p:ext>
    </p:extLst>
  </p:cSld>
  <p:clrMapOvr>
    <a:overrideClrMapping bg1="dk1" tx1="lt1" bg2="dk2" tx2="lt2" accent1="accent1" accent2="accent2" accent3="accent3" accent4="accent4" accent5="accent5" accent6="accent6" hlink="hlink" folHlink="folHlink"/>
  </p:clrMapOvr>
  <p:transition>
    <p:pull/>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1" name="Rectangle 10">
            <a:extLst>
              <a:ext uri="{FF2B5EF4-FFF2-40B4-BE49-F238E27FC236}">
                <a16:creationId xmlns:a16="http://schemas.microsoft.com/office/drawing/2014/main" id="{43162304-DA60-4C31-9E2B-E22F8DA75F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12">
            <a:extLst>
              <a:ext uri="{FF2B5EF4-FFF2-40B4-BE49-F238E27FC236}">
                <a16:creationId xmlns:a16="http://schemas.microsoft.com/office/drawing/2014/main" id="{C4AE1EFF-264A-4A42-BEA1-0E875F40D7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3" name="Rectangle 14">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16">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ángulo 1">
            <a:extLst>
              <a:ext uri="{FF2B5EF4-FFF2-40B4-BE49-F238E27FC236}">
                <a16:creationId xmlns:a16="http://schemas.microsoft.com/office/drawing/2014/main" id="{328D6F59-9E33-724B-84C2-91DD7437BB38}"/>
              </a:ext>
            </a:extLst>
          </p:cNvPr>
          <p:cNvSpPr>
            <a:spLocks noChangeArrowheads="1"/>
          </p:cNvSpPr>
          <p:nvPr/>
        </p:nvSpPr>
        <p:spPr bwMode="auto">
          <a:xfrm>
            <a:off x="494260" y="1683144"/>
            <a:ext cx="2774922" cy="3491712"/>
          </a:xfrm>
          <a:prstGeom prst="rect">
            <a:avLst/>
          </a:prstGeom>
        </p:spPr>
        <p:txBody>
          <a:bodyPr vert="horz" lIns="91440" tIns="45720" rIns="91440" bIns="45720" rtlCol="0"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defTabSz="914400">
              <a:lnSpc>
                <a:spcPct val="90000"/>
              </a:lnSpc>
              <a:spcBef>
                <a:spcPct val="0"/>
              </a:spcBef>
              <a:spcAft>
                <a:spcPts val="600"/>
              </a:spcAft>
              <a:buNone/>
            </a:pPr>
            <a:r>
              <a:rPr lang="en-US" altLang="es-MX" sz="3600" spc="-60" dirty="0">
                <a:solidFill>
                  <a:srgbClr val="FFFFFF"/>
                </a:solidFill>
                <a:latin typeface="+mj-lt"/>
                <a:ea typeface="+mj-ea"/>
                <a:cs typeface="+mj-cs"/>
              </a:rPr>
              <a:t>¿Qué pasa cuando entren en funciones?</a:t>
            </a:r>
          </a:p>
        </p:txBody>
      </p:sp>
      <p:sp>
        <p:nvSpPr>
          <p:cNvPr id="6" name="Rectángulo 2">
            <a:extLst>
              <a:ext uri="{FF2B5EF4-FFF2-40B4-BE49-F238E27FC236}">
                <a16:creationId xmlns:a16="http://schemas.microsoft.com/office/drawing/2014/main" id="{E92FCFFF-0E9E-634C-B5D4-16A9242DD3A0}"/>
              </a:ext>
            </a:extLst>
          </p:cNvPr>
          <p:cNvSpPr>
            <a:spLocks noChangeArrowheads="1"/>
          </p:cNvSpPr>
          <p:nvPr/>
        </p:nvSpPr>
        <p:spPr bwMode="auto">
          <a:xfrm>
            <a:off x="4361606" y="1683143"/>
            <a:ext cx="6689360" cy="378981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indent="-182880" algn="just" defTabSz="914400">
              <a:lnSpc>
                <a:spcPct val="90000"/>
              </a:lnSpc>
              <a:spcBef>
                <a:spcPct val="0"/>
              </a:spcBef>
              <a:spcAft>
                <a:spcPts val="600"/>
              </a:spcAft>
              <a:buClr>
                <a:schemeClr val="accent1"/>
              </a:buClr>
              <a:buFont typeface="Wingdings 2" pitchFamily="18" charset="2"/>
              <a:buChar char=""/>
            </a:pPr>
            <a:r>
              <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Se tiene que agotar el procedimiento conciliatorio antes de iniciar un juicio.</a:t>
            </a:r>
          </a:p>
          <a:p>
            <a:pPr indent="-182880" algn="just" defTabSz="914400">
              <a:lnSpc>
                <a:spcPct val="90000"/>
              </a:lnSpc>
              <a:spcBef>
                <a:spcPct val="0"/>
              </a:spcBef>
              <a:spcAft>
                <a:spcPts val="600"/>
              </a:spcAft>
              <a:buClr>
                <a:schemeClr val="accent1"/>
              </a:buClr>
              <a:buFont typeface="Wingdings 2" pitchFamily="18" charset="2"/>
              <a:buChar char=""/>
            </a:pPr>
            <a:endPar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endParaRPr>
          </a:p>
          <a:p>
            <a:pPr indent="-182880" algn="just" defTabSz="914400">
              <a:lnSpc>
                <a:spcPct val="90000"/>
              </a:lnSpc>
              <a:spcBef>
                <a:spcPct val="0"/>
              </a:spcBef>
              <a:spcAft>
                <a:spcPts val="600"/>
              </a:spcAft>
              <a:buClr>
                <a:schemeClr val="accent1"/>
              </a:buClr>
              <a:buFont typeface="Wingdings 2" pitchFamily="18" charset="2"/>
              <a:buChar char=""/>
            </a:pPr>
            <a:r>
              <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Interrumpen el término de la </a:t>
            </a:r>
            <a:r>
              <a:rPr lang="es-MX"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prescripción</a:t>
            </a:r>
            <a:r>
              <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 sin importar si la autoridad sea incompetente.</a:t>
            </a:r>
          </a:p>
          <a:p>
            <a:pPr indent="-182880" algn="just" defTabSz="914400">
              <a:lnSpc>
                <a:spcPct val="90000"/>
              </a:lnSpc>
              <a:spcBef>
                <a:spcPct val="0"/>
              </a:spcBef>
              <a:spcAft>
                <a:spcPts val="600"/>
              </a:spcAft>
              <a:buClr>
                <a:schemeClr val="accent1"/>
              </a:buClr>
              <a:buFont typeface="Wingdings 2" pitchFamily="18" charset="2"/>
              <a:buChar char=""/>
            </a:pPr>
            <a:endPar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endParaRPr>
          </a:p>
          <a:p>
            <a:pPr indent="-182880" algn="just" defTabSz="914400">
              <a:lnSpc>
                <a:spcPct val="90000"/>
              </a:lnSpc>
              <a:spcBef>
                <a:spcPct val="0"/>
              </a:spcBef>
              <a:spcAft>
                <a:spcPts val="600"/>
              </a:spcAft>
              <a:buClr>
                <a:schemeClr val="accent1"/>
              </a:buClr>
              <a:buFont typeface="Wingdings 2" pitchFamily="18" charset="2"/>
              <a:buChar char=""/>
            </a:pPr>
            <a:r>
              <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Excepciones:</a:t>
            </a:r>
          </a:p>
          <a:p>
            <a:pPr indent="-182880" algn="just" defTabSz="914400">
              <a:lnSpc>
                <a:spcPct val="90000"/>
              </a:lnSpc>
              <a:spcBef>
                <a:spcPct val="0"/>
              </a:spcBef>
              <a:spcAft>
                <a:spcPts val="600"/>
              </a:spcAft>
              <a:buClr>
                <a:schemeClr val="accent1"/>
              </a:buClr>
              <a:buFont typeface="Wingdings 2" pitchFamily="18" charset="2"/>
              <a:buChar char=""/>
            </a:pPr>
            <a:endPar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endParaRPr>
          </a:p>
          <a:p>
            <a:pPr lvl="1" indent="-182880" algn="just" defTabSz="914400">
              <a:lnSpc>
                <a:spcPct val="90000"/>
              </a:lnSpc>
              <a:spcBef>
                <a:spcPct val="0"/>
              </a:spcBef>
              <a:spcAft>
                <a:spcPts val="600"/>
              </a:spcAft>
              <a:buClr>
                <a:schemeClr val="accent1"/>
              </a:buClr>
              <a:buFont typeface="Wingdings 2" pitchFamily="18" charset="2"/>
              <a:buChar char=""/>
            </a:pPr>
            <a:r>
              <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La discriminación por embarazo, sexo, religión, raza, condición social, etc.</a:t>
            </a:r>
          </a:p>
          <a:p>
            <a:pPr lvl="1" indent="-182880" algn="just" defTabSz="914400">
              <a:lnSpc>
                <a:spcPct val="90000"/>
              </a:lnSpc>
              <a:spcBef>
                <a:spcPct val="0"/>
              </a:spcBef>
              <a:spcAft>
                <a:spcPts val="600"/>
              </a:spcAft>
              <a:buClr>
                <a:schemeClr val="accent1"/>
              </a:buClr>
              <a:buFont typeface="Wingdings 2" pitchFamily="18" charset="2"/>
              <a:buChar char=""/>
            </a:pPr>
            <a:r>
              <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Designación de beneficiarios.</a:t>
            </a:r>
          </a:p>
          <a:p>
            <a:pPr lvl="1" indent="-182880" algn="just" defTabSz="914400">
              <a:lnSpc>
                <a:spcPct val="90000"/>
              </a:lnSpc>
              <a:spcBef>
                <a:spcPct val="0"/>
              </a:spcBef>
              <a:spcAft>
                <a:spcPts val="600"/>
              </a:spcAft>
              <a:buClr>
                <a:schemeClr val="accent1"/>
              </a:buClr>
              <a:buFont typeface="Wingdings 2" pitchFamily="18" charset="2"/>
              <a:buChar char=""/>
            </a:pPr>
            <a:r>
              <a:rPr lang="en-US" altLang="es-MX" sz="240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rPr>
              <a:t>Tutela de derechos fundamentales como libertad de asociación, trata, trabajo de menores.</a:t>
            </a:r>
          </a:p>
        </p:txBody>
      </p:sp>
      <p:sp>
        <p:nvSpPr>
          <p:cNvPr id="25" name="Freeform: Shape 18">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97694002"/>
      </p:ext>
    </p:extLst>
  </p:cSld>
  <p:clrMapOvr>
    <a:overrideClrMapping bg1="dk1" tx1="lt1" bg2="dk2" tx2="lt2" accent1="accent1" accent2="accent2" accent3="accent3" accent4="accent4" accent5="accent5" accent6="accent6" hlink="hlink" folHlink="folHlink"/>
  </p:clrMapOvr>
  <p:transition>
    <p:pull/>
  </p:transition>
</p:sld>
</file>

<file path=ppt/theme/theme1.xml><?xml version="1.0" encoding="utf-8"?>
<a:theme xmlns:a="http://schemas.openxmlformats.org/drawingml/2006/main" name="Marco">
  <a:themeElements>
    <a:clrScheme name="Personalizados 1">
      <a:dk1>
        <a:srgbClr val="2F2B20"/>
      </a:dk1>
      <a:lt1>
        <a:srgbClr val="FFFFFF"/>
      </a:lt1>
      <a:dk2>
        <a:srgbClr val="13386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Marco">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arc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18A1B607-7BAE-46D6-8090-545AC7BDD739}"/>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TotalTime>
  <Words>1889</Words>
  <Application>Microsoft Macintosh PowerPoint</Application>
  <PresentationFormat>Panorámica</PresentationFormat>
  <Paragraphs>170</Paragraphs>
  <Slides>39</Slides>
  <Notes>6</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39</vt:i4>
      </vt:variant>
    </vt:vector>
  </HeadingPairs>
  <TitlesOfParts>
    <vt:vector size="47" baseType="lpstr">
      <vt:lpstr>Arial</vt:lpstr>
      <vt:lpstr>Book Antiqua</vt:lpstr>
      <vt:lpstr>Calibri</vt:lpstr>
      <vt:lpstr>Corbel</vt:lpstr>
      <vt:lpstr>Tahoma</vt:lpstr>
      <vt:lpstr>Wingdings</vt:lpstr>
      <vt:lpstr>Wingdings 2</vt:lpstr>
      <vt:lpstr>Marco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Contratos Individuales de Trabajo</vt:lpstr>
      <vt:lpstr>Trabajos Especiales   Trabajadores del campo</vt:lpstr>
      <vt:lpstr>Trabajos Especiales   Trabajadores del campo</vt:lpstr>
      <vt:lpstr>Trabajos Especiales   Trabajadores del campo</vt:lpstr>
      <vt:lpstr>Trabajos Especiales   Trabajadores del campo</vt:lpstr>
      <vt:lpstr>Trabajos Especiales</vt:lpstr>
      <vt:lpstr>Obligaciones Patronales</vt:lpstr>
      <vt:lpstr>Representatividad Sindical</vt:lpstr>
      <vt:lpstr>Constancia de Representatividad</vt:lpstr>
      <vt:lpstr>Revisión de Contratos Colectivos</vt:lpstr>
      <vt:lpstr>  Huelga</vt:lpstr>
      <vt:lpstr>Procedimiento de Consulta y estatutos Sindicales</vt:lpstr>
      <vt:lpstr>PLAZOS PARA LA IMPLEMENTACIÓN DE LA REFORMA</vt:lpstr>
      <vt:lpstr>3 meses</vt:lpstr>
      <vt:lpstr>120 días</vt:lpstr>
      <vt:lpstr>   180 días</vt:lpstr>
      <vt:lpstr>240 días</vt:lpstr>
      <vt:lpstr>      1 año</vt:lpstr>
      <vt:lpstr>              2 años</vt:lpstr>
      <vt:lpstr>3 años</vt:lpstr>
      <vt:lpstr>4 años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Jesus Manuel Ortiz Bishop</dc:creator>
  <cp:lastModifiedBy>Jesus Manuel Ortiz Bishop</cp:lastModifiedBy>
  <cp:revision>11</cp:revision>
  <dcterms:created xsi:type="dcterms:W3CDTF">2020-02-21T04:36:00Z</dcterms:created>
  <dcterms:modified xsi:type="dcterms:W3CDTF">2020-02-24T00:12:10Z</dcterms:modified>
</cp:coreProperties>
</file>