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8" r:id="rId1"/>
  </p:sldMasterIdLst>
  <p:sldIdLst>
    <p:sldId id="256" r:id="rId2"/>
    <p:sldId id="257" r:id="rId3"/>
    <p:sldId id="258" r:id="rId4"/>
    <p:sldId id="259" r:id="rId5"/>
    <p:sldId id="260" r:id="rId6"/>
    <p:sldId id="295" r:id="rId7"/>
    <p:sldId id="261" r:id="rId8"/>
    <p:sldId id="273" r:id="rId9"/>
    <p:sldId id="265" r:id="rId10"/>
    <p:sldId id="266" r:id="rId11"/>
    <p:sldId id="267" r:id="rId12"/>
    <p:sldId id="268" r:id="rId13"/>
    <p:sldId id="263" r:id="rId14"/>
    <p:sldId id="270" r:id="rId15"/>
    <p:sldId id="269" r:id="rId16"/>
    <p:sldId id="271" r:id="rId17"/>
    <p:sldId id="272" r:id="rId18"/>
    <p:sldId id="274" r:id="rId19"/>
    <p:sldId id="275" r:id="rId20"/>
    <p:sldId id="276" r:id="rId21"/>
    <p:sldId id="277" r:id="rId22"/>
    <p:sldId id="288" r:id="rId23"/>
    <p:sldId id="278" r:id="rId24"/>
    <p:sldId id="279" r:id="rId25"/>
    <p:sldId id="280" r:id="rId26"/>
    <p:sldId id="281" r:id="rId27"/>
    <p:sldId id="282" r:id="rId28"/>
    <p:sldId id="289" r:id="rId29"/>
    <p:sldId id="283" r:id="rId30"/>
    <p:sldId id="284" r:id="rId31"/>
    <p:sldId id="292" r:id="rId32"/>
    <p:sldId id="286" r:id="rId33"/>
    <p:sldId id="287"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67"/>
    <p:restoredTop sz="94643"/>
  </p:normalViewPr>
  <p:slideViewPr>
    <p:cSldViewPr snapToGrid="0" snapToObjects="1">
      <p:cViewPr varScale="1">
        <p:scale>
          <a:sx n="129" d="100"/>
          <a:sy n="129" d="100"/>
        </p:scale>
        <p:origin x="216"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Users/agustinescobarlatapi/Documents/CIESAS%202019/jornaleros/final%20report/summs%20eno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Users/agustinescobarlatapi/Documents/CIESAS%202019/jornaleros/final%20report/summs%20eno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MX" sz="2800" b="1" baseline="0" dirty="0"/>
              <a:t>Jornaleros, 2005-I a 2018-IV</a:t>
            </a:r>
            <a:endParaRPr lang="es-MX" sz="2800" b="1" dirty="0"/>
          </a:p>
        </c:rich>
      </c:tx>
      <c:overlay val="0"/>
      <c:spPr>
        <a:noFill/>
        <a:ln>
          <a:noFill/>
        </a:ln>
        <a:effectLst/>
      </c:spPr>
    </c:title>
    <c:autoTitleDeleted val="0"/>
    <c:plotArea>
      <c:layout/>
      <c:lineChart>
        <c:grouping val="standard"/>
        <c:varyColors val="0"/>
        <c:ser>
          <c:idx val="0"/>
          <c:order val="0"/>
          <c:tx>
            <c:strRef>
              <c:f>Hoja1!$C$4:$C$5</c:f>
              <c:strCache>
                <c:ptCount val="2"/>
                <c:pt idx="0">
                  <c:v>Farmowrkers</c:v>
                </c:pt>
                <c:pt idx="1">
                  <c:v>Total</c:v>
                </c:pt>
              </c:strCache>
            </c:strRef>
          </c:tx>
          <c:spPr>
            <a:ln w="28575" cap="rnd">
              <a:solidFill>
                <a:schemeClr val="accent1"/>
              </a:solidFill>
              <a:round/>
            </a:ln>
            <a:effectLst/>
          </c:spPr>
          <c:marker>
            <c:symbol val="none"/>
          </c:marker>
          <c:cat>
            <c:strRef>
              <c:f>Hoja1!$B$6:$B$61</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Hoja1!$C$6:$C$61</c:f>
              <c:numCache>
                <c:formatCode>#,##0</c:formatCode>
                <c:ptCount val="56"/>
                <c:pt idx="0">
                  <c:v>2198229</c:v>
                </c:pt>
                <c:pt idx="1">
                  <c:v>2178616</c:v>
                </c:pt>
                <c:pt idx="2">
                  <c:v>2142853</c:v>
                </c:pt>
                <c:pt idx="3">
                  <c:v>2281867</c:v>
                </c:pt>
                <c:pt idx="4">
                  <c:v>2254974</c:v>
                </c:pt>
                <c:pt idx="5">
                  <c:v>2372864</c:v>
                </c:pt>
                <c:pt idx="6">
                  <c:v>2145363</c:v>
                </c:pt>
                <c:pt idx="7">
                  <c:v>2277766</c:v>
                </c:pt>
                <c:pt idx="8">
                  <c:v>2291481</c:v>
                </c:pt>
                <c:pt idx="9">
                  <c:v>2185362</c:v>
                </c:pt>
                <c:pt idx="10">
                  <c:v>2091789</c:v>
                </c:pt>
                <c:pt idx="11">
                  <c:v>2295227</c:v>
                </c:pt>
                <c:pt idx="12">
                  <c:v>2281208</c:v>
                </c:pt>
                <c:pt idx="13">
                  <c:v>2308139</c:v>
                </c:pt>
                <c:pt idx="14">
                  <c:v>2246185</c:v>
                </c:pt>
                <c:pt idx="15">
                  <c:v>2472261</c:v>
                </c:pt>
                <c:pt idx="16">
                  <c:v>2468490</c:v>
                </c:pt>
                <c:pt idx="17">
                  <c:v>2376313</c:v>
                </c:pt>
                <c:pt idx="18">
                  <c:v>2323530</c:v>
                </c:pt>
                <c:pt idx="19">
                  <c:v>2583385</c:v>
                </c:pt>
                <c:pt idx="20">
                  <c:v>2488898</c:v>
                </c:pt>
                <c:pt idx="21">
                  <c:v>2474050</c:v>
                </c:pt>
                <c:pt idx="22">
                  <c:v>2357921</c:v>
                </c:pt>
                <c:pt idx="23">
                  <c:v>2585099</c:v>
                </c:pt>
                <c:pt idx="24">
                  <c:v>2505999</c:v>
                </c:pt>
                <c:pt idx="25">
                  <c:v>2592712</c:v>
                </c:pt>
                <c:pt idx="26">
                  <c:v>2611280</c:v>
                </c:pt>
                <c:pt idx="27">
                  <c:v>2693087</c:v>
                </c:pt>
                <c:pt idx="28">
                  <c:v>2651084</c:v>
                </c:pt>
                <c:pt idx="29">
                  <c:v>2704318</c:v>
                </c:pt>
                <c:pt idx="30">
                  <c:v>2657073</c:v>
                </c:pt>
                <c:pt idx="31">
                  <c:v>2854554</c:v>
                </c:pt>
                <c:pt idx="32">
                  <c:v>2768897</c:v>
                </c:pt>
                <c:pt idx="33">
                  <c:v>2715694</c:v>
                </c:pt>
                <c:pt idx="34">
                  <c:v>2577709</c:v>
                </c:pt>
                <c:pt idx="35">
                  <c:v>2811896</c:v>
                </c:pt>
                <c:pt idx="36">
                  <c:v>2893351</c:v>
                </c:pt>
                <c:pt idx="37">
                  <c:v>2829641</c:v>
                </c:pt>
                <c:pt idx="38">
                  <c:v>2681163</c:v>
                </c:pt>
                <c:pt idx="39">
                  <c:v>2912830</c:v>
                </c:pt>
                <c:pt idx="40">
                  <c:v>2809463</c:v>
                </c:pt>
                <c:pt idx="41">
                  <c:v>2924031</c:v>
                </c:pt>
                <c:pt idx="42">
                  <c:v>2756428</c:v>
                </c:pt>
                <c:pt idx="43">
                  <c:v>3025320</c:v>
                </c:pt>
                <c:pt idx="44">
                  <c:v>2924557</c:v>
                </c:pt>
                <c:pt idx="45">
                  <c:v>3058993</c:v>
                </c:pt>
                <c:pt idx="46">
                  <c:v>2963752</c:v>
                </c:pt>
                <c:pt idx="47">
                  <c:v>3185477</c:v>
                </c:pt>
                <c:pt idx="48">
                  <c:v>3056443</c:v>
                </c:pt>
                <c:pt idx="49">
                  <c:v>3000031</c:v>
                </c:pt>
                <c:pt idx="50">
                  <c:v>2965986</c:v>
                </c:pt>
                <c:pt idx="51">
                  <c:v>3139445</c:v>
                </c:pt>
                <c:pt idx="52">
                  <c:v>3236795</c:v>
                </c:pt>
                <c:pt idx="53">
                  <c:v>3037487</c:v>
                </c:pt>
                <c:pt idx="54">
                  <c:v>2993723</c:v>
                </c:pt>
                <c:pt idx="55">
                  <c:v>3073352</c:v>
                </c:pt>
              </c:numCache>
            </c:numRef>
          </c:val>
          <c:smooth val="0"/>
          <c:extLst>
            <c:ext xmlns:c16="http://schemas.microsoft.com/office/drawing/2014/chart" uri="{C3380CC4-5D6E-409C-BE32-E72D297353CC}">
              <c16:uniqueId val="{00000000-D8F1-4146-9044-8DD2719193ED}"/>
            </c:ext>
          </c:extLst>
        </c:ser>
        <c:ser>
          <c:idx val="1"/>
          <c:order val="1"/>
          <c:tx>
            <c:strRef>
              <c:f>Hoja1!$D$4:$D$5</c:f>
              <c:strCache>
                <c:ptCount val="2"/>
                <c:pt idx="0">
                  <c:v>Farmowrkers</c:v>
                </c:pt>
                <c:pt idx="1">
                  <c:v>Non- agroexport states</c:v>
                </c:pt>
              </c:strCache>
            </c:strRef>
          </c:tx>
          <c:spPr>
            <a:ln w="28575" cap="rnd">
              <a:solidFill>
                <a:schemeClr val="accent2"/>
              </a:solidFill>
              <a:round/>
            </a:ln>
            <a:effectLst/>
          </c:spPr>
          <c:marker>
            <c:symbol val="none"/>
          </c:marker>
          <c:cat>
            <c:strRef>
              <c:f>Hoja1!$B$6:$B$61</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Hoja1!$D$6:$D$61</c:f>
              <c:numCache>
                <c:formatCode>#,##0</c:formatCode>
                <c:ptCount val="56"/>
                <c:pt idx="0">
                  <c:v>1468772</c:v>
                </c:pt>
                <c:pt idx="1">
                  <c:v>1461064</c:v>
                </c:pt>
                <c:pt idx="2">
                  <c:v>1480122</c:v>
                </c:pt>
                <c:pt idx="3">
                  <c:v>1565066</c:v>
                </c:pt>
                <c:pt idx="4">
                  <c:v>1528390</c:v>
                </c:pt>
                <c:pt idx="5">
                  <c:v>1648186</c:v>
                </c:pt>
                <c:pt idx="6">
                  <c:v>1541281</c:v>
                </c:pt>
                <c:pt idx="7">
                  <c:v>1592593</c:v>
                </c:pt>
                <c:pt idx="8">
                  <c:v>1580116</c:v>
                </c:pt>
                <c:pt idx="9">
                  <c:v>1499684</c:v>
                </c:pt>
                <c:pt idx="10">
                  <c:v>1495038</c:v>
                </c:pt>
                <c:pt idx="11">
                  <c:v>1590125</c:v>
                </c:pt>
                <c:pt idx="12">
                  <c:v>1549439</c:v>
                </c:pt>
                <c:pt idx="13">
                  <c:v>1557512</c:v>
                </c:pt>
                <c:pt idx="14">
                  <c:v>1579013</c:v>
                </c:pt>
                <c:pt idx="15">
                  <c:v>1703192</c:v>
                </c:pt>
                <c:pt idx="16">
                  <c:v>1685400</c:v>
                </c:pt>
                <c:pt idx="17">
                  <c:v>1628736</c:v>
                </c:pt>
                <c:pt idx="18">
                  <c:v>1632217</c:v>
                </c:pt>
                <c:pt idx="19">
                  <c:v>1759495</c:v>
                </c:pt>
                <c:pt idx="20">
                  <c:v>1685001</c:v>
                </c:pt>
                <c:pt idx="21">
                  <c:v>1706415</c:v>
                </c:pt>
                <c:pt idx="22">
                  <c:v>1651312</c:v>
                </c:pt>
                <c:pt idx="23">
                  <c:v>1745599</c:v>
                </c:pt>
                <c:pt idx="24">
                  <c:v>1669934</c:v>
                </c:pt>
                <c:pt idx="25">
                  <c:v>1757355</c:v>
                </c:pt>
                <c:pt idx="26">
                  <c:v>1781936</c:v>
                </c:pt>
                <c:pt idx="27">
                  <c:v>1796816</c:v>
                </c:pt>
                <c:pt idx="28">
                  <c:v>1755598</c:v>
                </c:pt>
                <c:pt idx="29">
                  <c:v>1853585</c:v>
                </c:pt>
                <c:pt idx="30">
                  <c:v>1880534</c:v>
                </c:pt>
                <c:pt idx="31">
                  <c:v>1963761</c:v>
                </c:pt>
                <c:pt idx="32">
                  <c:v>1900154</c:v>
                </c:pt>
                <c:pt idx="33">
                  <c:v>1868794</c:v>
                </c:pt>
                <c:pt idx="34">
                  <c:v>1802771</c:v>
                </c:pt>
                <c:pt idx="35">
                  <c:v>1906085</c:v>
                </c:pt>
                <c:pt idx="36">
                  <c:v>1938777</c:v>
                </c:pt>
                <c:pt idx="37">
                  <c:v>1919770</c:v>
                </c:pt>
                <c:pt idx="38">
                  <c:v>1842244</c:v>
                </c:pt>
                <c:pt idx="39">
                  <c:v>1989232</c:v>
                </c:pt>
                <c:pt idx="40">
                  <c:v>1887456</c:v>
                </c:pt>
                <c:pt idx="41">
                  <c:v>2024414</c:v>
                </c:pt>
                <c:pt idx="42">
                  <c:v>1906941</c:v>
                </c:pt>
                <c:pt idx="43">
                  <c:v>2066231</c:v>
                </c:pt>
                <c:pt idx="44">
                  <c:v>1938269</c:v>
                </c:pt>
                <c:pt idx="45">
                  <c:v>2040544</c:v>
                </c:pt>
                <c:pt idx="46">
                  <c:v>1995379</c:v>
                </c:pt>
                <c:pt idx="47">
                  <c:v>2194226</c:v>
                </c:pt>
                <c:pt idx="48">
                  <c:v>2037421</c:v>
                </c:pt>
                <c:pt idx="49">
                  <c:v>1998170</c:v>
                </c:pt>
                <c:pt idx="50">
                  <c:v>1993828</c:v>
                </c:pt>
                <c:pt idx="51">
                  <c:v>2070022</c:v>
                </c:pt>
                <c:pt idx="52">
                  <c:v>2081525</c:v>
                </c:pt>
                <c:pt idx="53">
                  <c:v>2005176</c:v>
                </c:pt>
                <c:pt idx="54">
                  <c:v>2030396</c:v>
                </c:pt>
                <c:pt idx="55">
                  <c:v>2091989</c:v>
                </c:pt>
              </c:numCache>
            </c:numRef>
          </c:val>
          <c:smooth val="0"/>
          <c:extLst>
            <c:ext xmlns:c16="http://schemas.microsoft.com/office/drawing/2014/chart" uri="{C3380CC4-5D6E-409C-BE32-E72D297353CC}">
              <c16:uniqueId val="{00000001-D8F1-4146-9044-8DD2719193ED}"/>
            </c:ext>
          </c:extLst>
        </c:ser>
        <c:ser>
          <c:idx val="2"/>
          <c:order val="2"/>
          <c:tx>
            <c:strRef>
              <c:f>Hoja1!$E$4:$E$5</c:f>
              <c:strCache>
                <c:ptCount val="2"/>
                <c:pt idx="0">
                  <c:v>Farmowrkers</c:v>
                </c:pt>
                <c:pt idx="1">
                  <c:v>Agro-export states*</c:v>
                </c:pt>
              </c:strCache>
            </c:strRef>
          </c:tx>
          <c:spPr>
            <a:ln w="28575" cap="rnd">
              <a:solidFill>
                <a:schemeClr val="accent3"/>
              </a:solidFill>
              <a:round/>
            </a:ln>
            <a:effectLst/>
          </c:spPr>
          <c:marker>
            <c:symbol val="none"/>
          </c:marker>
          <c:cat>
            <c:strRef>
              <c:f>Hoja1!$B$6:$B$61</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Hoja1!$E$6:$E$61</c:f>
              <c:numCache>
                <c:formatCode>#,##0</c:formatCode>
                <c:ptCount val="56"/>
                <c:pt idx="0">
                  <c:v>729457</c:v>
                </c:pt>
                <c:pt idx="1">
                  <c:v>717552</c:v>
                </c:pt>
                <c:pt idx="2">
                  <c:v>662731</c:v>
                </c:pt>
                <c:pt idx="3">
                  <c:v>716801</c:v>
                </c:pt>
                <c:pt idx="4">
                  <c:v>726584</c:v>
                </c:pt>
                <c:pt idx="5">
                  <c:v>724678</c:v>
                </c:pt>
                <c:pt idx="6">
                  <c:v>604082</c:v>
                </c:pt>
                <c:pt idx="7">
                  <c:v>685173</c:v>
                </c:pt>
                <c:pt idx="8">
                  <c:v>711365</c:v>
                </c:pt>
                <c:pt idx="9">
                  <c:v>685678</c:v>
                </c:pt>
                <c:pt idx="10">
                  <c:v>596751</c:v>
                </c:pt>
                <c:pt idx="11">
                  <c:v>705102</c:v>
                </c:pt>
                <c:pt idx="12">
                  <c:v>731769</c:v>
                </c:pt>
                <c:pt idx="13">
                  <c:v>750627</c:v>
                </c:pt>
                <c:pt idx="14">
                  <c:v>667172</c:v>
                </c:pt>
                <c:pt idx="15">
                  <c:v>769069</c:v>
                </c:pt>
                <c:pt idx="16">
                  <c:v>783090</c:v>
                </c:pt>
                <c:pt idx="17">
                  <c:v>747577</c:v>
                </c:pt>
                <c:pt idx="18">
                  <c:v>691313</c:v>
                </c:pt>
                <c:pt idx="19">
                  <c:v>823890</c:v>
                </c:pt>
                <c:pt idx="20">
                  <c:v>803897</c:v>
                </c:pt>
                <c:pt idx="21">
                  <c:v>767635</c:v>
                </c:pt>
                <c:pt idx="22">
                  <c:v>706609</c:v>
                </c:pt>
                <c:pt idx="23">
                  <c:v>839500</c:v>
                </c:pt>
                <c:pt idx="24">
                  <c:v>836065</c:v>
                </c:pt>
                <c:pt idx="25">
                  <c:v>835357</c:v>
                </c:pt>
                <c:pt idx="26">
                  <c:v>829344</c:v>
                </c:pt>
                <c:pt idx="27">
                  <c:v>896271</c:v>
                </c:pt>
                <c:pt idx="28">
                  <c:v>895486</c:v>
                </c:pt>
                <c:pt idx="29">
                  <c:v>850733</c:v>
                </c:pt>
                <c:pt idx="30">
                  <c:v>776539</c:v>
                </c:pt>
                <c:pt idx="31">
                  <c:v>890793</c:v>
                </c:pt>
                <c:pt idx="32">
                  <c:v>868743</c:v>
                </c:pt>
                <c:pt idx="33">
                  <c:v>846900</c:v>
                </c:pt>
                <c:pt idx="34">
                  <c:v>774938</c:v>
                </c:pt>
                <c:pt idx="35">
                  <c:v>905811</c:v>
                </c:pt>
                <c:pt idx="36">
                  <c:v>954574</c:v>
                </c:pt>
                <c:pt idx="37">
                  <c:v>909871</c:v>
                </c:pt>
                <c:pt idx="38">
                  <c:v>838919</c:v>
                </c:pt>
                <c:pt idx="39">
                  <c:v>923598</c:v>
                </c:pt>
                <c:pt idx="40">
                  <c:v>922007</c:v>
                </c:pt>
                <c:pt idx="41">
                  <c:v>899617</c:v>
                </c:pt>
                <c:pt idx="42">
                  <c:v>849487</c:v>
                </c:pt>
                <c:pt idx="43">
                  <c:v>959089</c:v>
                </c:pt>
                <c:pt idx="44">
                  <c:v>986288</c:v>
                </c:pt>
                <c:pt idx="45">
                  <c:v>1018449</c:v>
                </c:pt>
                <c:pt idx="46">
                  <c:v>968373</c:v>
                </c:pt>
                <c:pt idx="47">
                  <c:v>991251</c:v>
                </c:pt>
                <c:pt idx="48">
                  <c:v>1019022</c:v>
                </c:pt>
                <c:pt idx="49">
                  <c:v>1001861</c:v>
                </c:pt>
                <c:pt idx="50">
                  <c:v>972158</c:v>
                </c:pt>
                <c:pt idx="51">
                  <c:v>1069423</c:v>
                </c:pt>
                <c:pt idx="52">
                  <c:v>1155270</c:v>
                </c:pt>
                <c:pt idx="53">
                  <c:v>1032311</c:v>
                </c:pt>
                <c:pt idx="54">
                  <c:v>963327</c:v>
                </c:pt>
                <c:pt idx="55">
                  <c:v>981363</c:v>
                </c:pt>
              </c:numCache>
            </c:numRef>
          </c:val>
          <c:smooth val="0"/>
          <c:extLst>
            <c:ext xmlns:c16="http://schemas.microsoft.com/office/drawing/2014/chart" uri="{C3380CC4-5D6E-409C-BE32-E72D297353CC}">
              <c16:uniqueId val="{00000002-D8F1-4146-9044-8DD2719193ED}"/>
            </c:ext>
          </c:extLst>
        </c:ser>
        <c:dLbls>
          <c:showLegendKey val="0"/>
          <c:showVal val="0"/>
          <c:showCatName val="0"/>
          <c:showSerName val="0"/>
          <c:showPercent val="0"/>
          <c:showBubbleSize val="0"/>
        </c:dLbls>
        <c:smooth val="0"/>
        <c:axId val="645324408"/>
        <c:axId val="477312856"/>
      </c:lineChart>
      <c:catAx>
        <c:axId val="645324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77312856"/>
        <c:crosses val="autoZero"/>
        <c:auto val="1"/>
        <c:lblAlgn val="ctr"/>
        <c:lblOffset val="100"/>
        <c:noMultiLvlLbl val="0"/>
      </c:catAx>
      <c:valAx>
        <c:axId val="477312856"/>
        <c:scaling>
          <c:orientation val="minMax"/>
          <c:min val="5000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453244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baseline="0" dirty="0" err="1"/>
              <a:t>Salario</a:t>
            </a:r>
            <a:r>
              <a:rPr lang="en-US" sz="2000" b="1" baseline="0" dirty="0"/>
              <a:t> </a:t>
            </a:r>
            <a:r>
              <a:rPr lang="en-US" sz="2000" b="1" baseline="0" dirty="0" err="1"/>
              <a:t>mensual</a:t>
            </a:r>
            <a:r>
              <a:rPr lang="en-US" sz="2000" b="1" baseline="0" dirty="0"/>
              <a:t> 2005-I a 2018-IV </a:t>
            </a:r>
            <a:br>
              <a:rPr lang="en-US" sz="2000" b="1" baseline="0" dirty="0"/>
            </a:br>
            <a:r>
              <a:rPr lang="en-US" sz="2000" b="1" baseline="0" dirty="0"/>
              <a:t>(pesos </a:t>
            </a:r>
            <a:r>
              <a:rPr lang="en-US" sz="2000" b="1" baseline="0" dirty="0" err="1"/>
              <a:t>constantes</a:t>
            </a:r>
            <a:r>
              <a:rPr lang="en-US" sz="2000" b="1" baseline="0" dirty="0"/>
              <a:t> 2016.III=100</a:t>
            </a:r>
            <a:r>
              <a:rPr lang="en-US" sz="2000" baseline="0" dirty="0"/>
              <a:t>)</a:t>
            </a:r>
          </a:p>
        </c:rich>
      </c:tx>
      <c:overlay val="0"/>
      <c:spPr>
        <a:noFill/>
        <a:ln>
          <a:noFill/>
        </a:ln>
        <a:effectLst/>
      </c:spPr>
    </c:title>
    <c:autoTitleDeleted val="0"/>
    <c:plotArea>
      <c:layout/>
      <c:lineChart>
        <c:grouping val="standard"/>
        <c:varyColors val="0"/>
        <c:ser>
          <c:idx val="0"/>
          <c:order val="0"/>
          <c:tx>
            <c:strRef>
              <c:f>'Fig Mon Wage'!$C$2</c:f>
              <c:strCache>
                <c:ptCount val="1"/>
                <c:pt idx="0">
                  <c:v>Total</c:v>
                </c:pt>
              </c:strCache>
            </c:strRef>
          </c:tx>
          <c:spPr>
            <a:ln w="28575" cap="rnd">
              <a:solidFill>
                <a:schemeClr val="accent1"/>
              </a:solidFill>
              <a:round/>
            </a:ln>
            <a:effectLst/>
          </c:spPr>
          <c:marker>
            <c:symbol val="none"/>
          </c:marker>
          <c:cat>
            <c:strRef>
              <c:f>'Fig Mon Wage'!$B$3:$B$58</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'Fig Mon Wage'!$C$3:$C$58</c:f>
              <c:numCache>
                <c:formatCode>#,##0.00</c:formatCode>
                <c:ptCount val="56"/>
                <c:pt idx="0">
                  <c:v>3349.186999999999</c:v>
                </c:pt>
                <c:pt idx="1">
                  <c:v>3378.9589999999998</c:v>
                </c:pt>
                <c:pt idx="2">
                  <c:v>3367.7109999999998</c:v>
                </c:pt>
                <c:pt idx="3">
                  <c:v>3374.9690000000001</c:v>
                </c:pt>
                <c:pt idx="4">
                  <c:v>3390.348</c:v>
                </c:pt>
                <c:pt idx="5">
                  <c:v>3452.52</c:v>
                </c:pt>
                <c:pt idx="6">
                  <c:v>3439.8020000000001</c:v>
                </c:pt>
                <c:pt idx="7">
                  <c:v>3380.451</c:v>
                </c:pt>
                <c:pt idx="8">
                  <c:v>3327.9949999999999</c:v>
                </c:pt>
                <c:pt idx="9">
                  <c:v>3491.9430000000002</c:v>
                </c:pt>
                <c:pt idx="10">
                  <c:v>3524.087</c:v>
                </c:pt>
                <c:pt idx="11">
                  <c:v>3451.799</c:v>
                </c:pt>
                <c:pt idx="12">
                  <c:v>3483.7570000000001</c:v>
                </c:pt>
                <c:pt idx="13">
                  <c:v>3533.0650000000001</c:v>
                </c:pt>
                <c:pt idx="14">
                  <c:v>3325.34</c:v>
                </c:pt>
                <c:pt idx="15">
                  <c:v>3317.2339999999999</c:v>
                </c:pt>
                <c:pt idx="16">
                  <c:v>3398.9470000000001</c:v>
                </c:pt>
                <c:pt idx="17">
                  <c:v>3356.8870000000002</c:v>
                </c:pt>
                <c:pt idx="18">
                  <c:v>3214.0830000000001</c:v>
                </c:pt>
                <c:pt idx="19">
                  <c:v>3303.2469999999989</c:v>
                </c:pt>
                <c:pt idx="20">
                  <c:v>3254.739</c:v>
                </c:pt>
                <c:pt idx="21">
                  <c:v>3176.3339999999998</c:v>
                </c:pt>
                <c:pt idx="22">
                  <c:v>3225.4520000000002</c:v>
                </c:pt>
                <c:pt idx="23">
                  <c:v>3215.826</c:v>
                </c:pt>
                <c:pt idx="24">
                  <c:v>3198.538</c:v>
                </c:pt>
                <c:pt idx="25">
                  <c:v>3199.9490000000001</c:v>
                </c:pt>
                <c:pt idx="26">
                  <c:v>3111.857</c:v>
                </c:pt>
                <c:pt idx="27">
                  <c:v>3079.7220000000002</c:v>
                </c:pt>
                <c:pt idx="28">
                  <c:v>3243.706999999999</c:v>
                </c:pt>
                <c:pt idx="29">
                  <c:v>3109.6039999999998</c:v>
                </c:pt>
                <c:pt idx="30">
                  <c:v>3098.174</c:v>
                </c:pt>
                <c:pt idx="31">
                  <c:v>3125.9960000000001</c:v>
                </c:pt>
                <c:pt idx="32">
                  <c:v>3299.279</c:v>
                </c:pt>
                <c:pt idx="33">
                  <c:v>3068.0720000000001</c:v>
                </c:pt>
                <c:pt idx="34">
                  <c:v>3105.1030000000001</c:v>
                </c:pt>
                <c:pt idx="35">
                  <c:v>3208.4659999999999</c:v>
                </c:pt>
                <c:pt idx="36">
                  <c:v>3129.9580000000001</c:v>
                </c:pt>
                <c:pt idx="37">
                  <c:v>3079.9169999999999</c:v>
                </c:pt>
                <c:pt idx="38">
                  <c:v>3125.4639999999999</c:v>
                </c:pt>
                <c:pt idx="39">
                  <c:v>3089.1840000000002</c:v>
                </c:pt>
                <c:pt idx="40">
                  <c:v>3150.9</c:v>
                </c:pt>
                <c:pt idx="41">
                  <c:v>3130.9789999999998</c:v>
                </c:pt>
                <c:pt idx="42">
                  <c:v>3159.56</c:v>
                </c:pt>
                <c:pt idx="43">
                  <c:v>3174.0990000000002</c:v>
                </c:pt>
                <c:pt idx="44">
                  <c:v>3309.3159999999998</c:v>
                </c:pt>
                <c:pt idx="45">
                  <c:v>3325.1990000000001</c:v>
                </c:pt>
                <c:pt idx="46">
                  <c:v>3278.9520000000002</c:v>
                </c:pt>
                <c:pt idx="47">
                  <c:v>3230.3150000000001</c:v>
                </c:pt>
                <c:pt idx="48">
                  <c:v>3369.5940000000001</c:v>
                </c:pt>
                <c:pt idx="49">
                  <c:v>3266.0360000000001</c:v>
                </c:pt>
                <c:pt idx="50">
                  <c:v>3266.7469999999989</c:v>
                </c:pt>
                <c:pt idx="51">
                  <c:v>3213.931</c:v>
                </c:pt>
                <c:pt idx="52">
                  <c:v>3386.5650000000001</c:v>
                </c:pt>
                <c:pt idx="53">
                  <c:v>3333.2570000000001</c:v>
                </c:pt>
                <c:pt idx="54">
                  <c:v>3293.614</c:v>
                </c:pt>
                <c:pt idx="55">
                  <c:v>3299.1210000000001</c:v>
                </c:pt>
              </c:numCache>
            </c:numRef>
          </c:val>
          <c:smooth val="0"/>
          <c:extLst>
            <c:ext xmlns:c16="http://schemas.microsoft.com/office/drawing/2014/chart" uri="{C3380CC4-5D6E-409C-BE32-E72D297353CC}">
              <c16:uniqueId val="{00000000-D3BE-3143-87F7-50547C917FCD}"/>
            </c:ext>
          </c:extLst>
        </c:ser>
        <c:ser>
          <c:idx val="1"/>
          <c:order val="1"/>
          <c:tx>
            <c:strRef>
              <c:f>'Fig Mon Wage'!$D$2</c:f>
              <c:strCache>
                <c:ptCount val="1"/>
                <c:pt idx="0">
                  <c:v>Non- agroexport states</c:v>
                </c:pt>
              </c:strCache>
            </c:strRef>
          </c:tx>
          <c:spPr>
            <a:ln w="28575" cap="rnd">
              <a:solidFill>
                <a:schemeClr val="accent2"/>
              </a:solidFill>
              <a:round/>
            </a:ln>
            <a:effectLst/>
          </c:spPr>
          <c:marker>
            <c:symbol val="none"/>
          </c:marker>
          <c:cat>
            <c:strRef>
              <c:f>'Fig Mon Wage'!$B$3:$B$58</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'Fig Mon Wage'!$D$3:$D$58</c:f>
              <c:numCache>
                <c:formatCode>#,##0.00</c:formatCode>
                <c:ptCount val="56"/>
                <c:pt idx="0">
                  <c:v>2992.9209999999998</c:v>
                </c:pt>
                <c:pt idx="1">
                  <c:v>2972.096</c:v>
                </c:pt>
                <c:pt idx="2">
                  <c:v>2957.5279999999998</c:v>
                </c:pt>
                <c:pt idx="3">
                  <c:v>2882.62</c:v>
                </c:pt>
                <c:pt idx="4">
                  <c:v>2933.5970000000002</c:v>
                </c:pt>
                <c:pt idx="5">
                  <c:v>3099.7289999999989</c:v>
                </c:pt>
                <c:pt idx="6">
                  <c:v>2998.78</c:v>
                </c:pt>
                <c:pt idx="7">
                  <c:v>3000.2020000000002</c:v>
                </c:pt>
                <c:pt idx="8">
                  <c:v>2978.799</c:v>
                </c:pt>
                <c:pt idx="9">
                  <c:v>3207.616</c:v>
                </c:pt>
                <c:pt idx="10">
                  <c:v>3199.0419999999999</c:v>
                </c:pt>
                <c:pt idx="11">
                  <c:v>3222.69</c:v>
                </c:pt>
                <c:pt idx="12">
                  <c:v>3188.9740000000002</c:v>
                </c:pt>
                <c:pt idx="13">
                  <c:v>3171.65</c:v>
                </c:pt>
                <c:pt idx="14">
                  <c:v>3031.462</c:v>
                </c:pt>
                <c:pt idx="15">
                  <c:v>2998.4679999999998</c:v>
                </c:pt>
                <c:pt idx="16">
                  <c:v>3027.724999999999</c:v>
                </c:pt>
                <c:pt idx="17">
                  <c:v>2958.08</c:v>
                </c:pt>
                <c:pt idx="18">
                  <c:v>2904.1410000000001</c:v>
                </c:pt>
                <c:pt idx="19">
                  <c:v>2955.7489999999989</c:v>
                </c:pt>
                <c:pt idx="20">
                  <c:v>2884.011</c:v>
                </c:pt>
                <c:pt idx="21">
                  <c:v>2958.4270000000001</c:v>
                </c:pt>
                <c:pt idx="22">
                  <c:v>2944.587</c:v>
                </c:pt>
                <c:pt idx="23">
                  <c:v>2897.23</c:v>
                </c:pt>
                <c:pt idx="24">
                  <c:v>2862.71</c:v>
                </c:pt>
                <c:pt idx="25">
                  <c:v>2842.8</c:v>
                </c:pt>
                <c:pt idx="26">
                  <c:v>2839.9749999999999</c:v>
                </c:pt>
                <c:pt idx="27">
                  <c:v>2748.652</c:v>
                </c:pt>
                <c:pt idx="28">
                  <c:v>2950.123</c:v>
                </c:pt>
                <c:pt idx="29">
                  <c:v>2799.3980000000001</c:v>
                </c:pt>
                <c:pt idx="30">
                  <c:v>2826.6329999999998</c:v>
                </c:pt>
                <c:pt idx="31">
                  <c:v>2829.59</c:v>
                </c:pt>
                <c:pt idx="32">
                  <c:v>3007.5279999999998</c:v>
                </c:pt>
                <c:pt idx="33">
                  <c:v>2774.5419999999999</c:v>
                </c:pt>
                <c:pt idx="34">
                  <c:v>2783.8960000000002</c:v>
                </c:pt>
                <c:pt idx="35">
                  <c:v>2987.511</c:v>
                </c:pt>
                <c:pt idx="36">
                  <c:v>2782.5430000000001</c:v>
                </c:pt>
                <c:pt idx="37">
                  <c:v>2809.002</c:v>
                </c:pt>
                <c:pt idx="38">
                  <c:v>2798.154</c:v>
                </c:pt>
                <c:pt idx="39">
                  <c:v>2764.6060000000002</c:v>
                </c:pt>
                <c:pt idx="40">
                  <c:v>2825.3690000000001</c:v>
                </c:pt>
                <c:pt idx="41">
                  <c:v>2826.087</c:v>
                </c:pt>
                <c:pt idx="42">
                  <c:v>2836.1680000000001</c:v>
                </c:pt>
                <c:pt idx="43">
                  <c:v>2836.7890000000002</c:v>
                </c:pt>
                <c:pt idx="44">
                  <c:v>2959.4810000000002</c:v>
                </c:pt>
                <c:pt idx="45">
                  <c:v>2966.9119999999998</c:v>
                </c:pt>
                <c:pt idx="46">
                  <c:v>2985.0619999999999</c:v>
                </c:pt>
                <c:pt idx="47">
                  <c:v>2919.0059999999999</c:v>
                </c:pt>
                <c:pt idx="48">
                  <c:v>2945.8310000000001</c:v>
                </c:pt>
                <c:pt idx="49">
                  <c:v>2880.3850000000002</c:v>
                </c:pt>
                <c:pt idx="50">
                  <c:v>2893.933</c:v>
                </c:pt>
                <c:pt idx="51">
                  <c:v>2813.114</c:v>
                </c:pt>
                <c:pt idx="52">
                  <c:v>2960.93</c:v>
                </c:pt>
                <c:pt idx="53">
                  <c:v>2986.922</c:v>
                </c:pt>
                <c:pt idx="54">
                  <c:v>2947.3890000000001</c:v>
                </c:pt>
                <c:pt idx="55">
                  <c:v>2926.1660000000002</c:v>
                </c:pt>
              </c:numCache>
            </c:numRef>
          </c:val>
          <c:smooth val="0"/>
          <c:extLst>
            <c:ext xmlns:c16="http://schemas.microsoft.com/office/drawing/2014/chart" uri="{C3380CC4-5D6E-409C-BE32-E72D297353CC}">
              <c16:uniqueId val="{00000001-D3BE-3143-87F7-50547C917FCD}"/>
            </c:ext>
          </c:extLst>
        </c:ser>
        <c:ser>
          <c:idx val="2"/>
          <c:order val="2"/>
          <c:tx>
            <c:strRef>
              <c:f>'Fig Mon Wage'!$E$2</c:f>
              <c:strCache>
                <c:ptCount val="1"/>
                <c:pt idx="0">
                  <c:v>Agro-export states*</c:v>
                </c:pt>
              </c:strCache>
            </c:strRef>
          </c:tx>
          <c:spPr>
            <a:ln w="28575" cap="rnd">
              <a:solidFill>
                <a:schemeClr val="accent3"/>
              </a:solidFill>
              <a:round/>
            </a:ln>
            <a:effectLst/>
          </c:spPr>
          <c:marker>
            <c:symbol val="none"/>
          </c:marker>
          <c:cat>
            <c:strRef>
              <c:f>'Fig Mon Wage'!$B$3:$B$58</c:f>
              <c:strCache>
                <c:ptCount val="56"/>
                <c:pt idx="0">
                  <c:v>Trim 1 2005 </c:v>
                </c:pt>
                <c:pt idx="1">
                  <c:v>Trim 2 2005 </c:v>
                </c:pt>
                <c:pt idx="2">
                  <c:v>Trim 3 2005 </c:v>
                </c:pt>
                <c:pt idx="3">
                  <c:v>Trim 4 2005 </c:v>
                </c:pt>
                <c:pt idx="4">
                  <c:v>Trim 1 2006 </c:v>
                </c:pt>
                <c:pt idx="5">
                  <c:v>Trim 2 2006 </c:v>
                </c:pt>
                <c:pt idx="6">
                  <c:v>Trim 3 2006 </c:v>
                </c:pt>
                <c:pt idx="7">
                  <c:v>Trim 4 2006 </c:v>
                </c:pt>
                <c:pt idx="8">
                  <c:v>Trim 1 2007 </c:v>
                </c:pt>
                <c:pt idx="9">
                  <c:v>Trim 2 2007 </c:v>
                </c:pt>
                <c:pt idx="10">
                  <c:v>Trim 3 2007 </c:v>
                </c:pt>
                <c:pt idx="11">
                  <c:v>Trim 4 2007 </c:v>
                </c:pt>
                <c:pt idx="12">
                  <c:v>Trim 1 2008 </c:v>
                </c:pt>
                <c:pt idx="13">
                  <c:v>Trim 2 2008 </c:v>
                </c:pt>
                <c:pt idx="14">
                  <c:v>Trim 3 2008 </c:v>
                </c:pt>
                <c:pt idx="15">
                  <c:v>Trim 4 2008 </c:v>
                </c:pt>
                <c:pt idx="16">
                  <c:v>Trim 1 2009 </c:v>
                </c:pt>
                <c:pt idx="17">
                  <c:v>Trim 2 2009 </c:v>
                </c:pt>
                <c:pt idx="18">
                  <c:v>Trim 3 2009 </c:v>
                </c:pt>
                <c:pt idx="19">
                  <c:v>Trim 4 2009 </c:v>
                </c:pt>
                <c:pt idx="20">
                  <c:v>Trim 1 2010 </c:v>
                </c:pt>
                <c:pt idx="21">
                  <c:v>Trim 2 2010 </c:v>
                </c:pt>
                <c:pt idx="22">
                  <c:v>Trim 3 2010 </c:v>
                </c:pt>
                <c:pt idx="23">
                  <c:v>Trim 4 2010 </c:v>
                </c:pt>
                <c:pt idx="24">
                  <c:v>Trim 1 2011 </c:v>
                </c:pt>
                <c:pt idx="25">
                  <c:v>Trim 2 2011 </c:v>
                </c:pt>
                <c:pt idx="26">
                  <c:v>Trim 3 2011 </c:v>
                </c:pt>
                <c:pt idx="27">
                  <c:v>Trim 4 2011 </c:v>
                </c:pt>
                <c:pt idx="28">
                  <c:v>Trim 1 2012 </c:v>
                </c:pt>
                <c:pt idx="29">
                  <c:v>Trim 2 2012 </c:v>
                </c:pt>
                <c:pt idx="30">
                  <c:v>Trim 3 2012 </c:v>
                </c:pt>
                <c:pt idx="31">
                  <c:v>Trim 4 2012 </c:v>
                </c:pt>
                <c:pt idx="32">
                  <c:v>Trim 1 2013 </c:v>
                </c:pt>
                <c:pt idx="33">
                  <c:v>Trim 2 2013 </c:v>
                </c:pt>
                <c:pt idx="34">
                  <c:v>Trim 3 2013 </c:v>
                </c:pt>
                <c:pt idx="35">
                  <c:v>Trim 4 2013 </c:v>
                </c:pt>
                <c:pt idx="36">
                  <c:v>Trim 1 2014 </c:v>
                </c:pt>
                <c:pt idx="37">
                  <c:v>Trim 2 2014 </c:v>
                </c:pt>
                <c:pt idx="38">
                  <c:v>Trim 3 2014 </c:v>
                </c:pt>
                <c:pt idx="39">
                  <c:v>Trim 1 2014 </c:v>
                </c:pt>
                <c:pt idx="40">
                  <c:v>Trim 1 2015 </c:v>
                </c:pt>
                <c:pt idx="41">
                  <c:v>Trim 2 2015 </c:v>
                </c:pt>
                <c:pt idx="42">
                  <c:v>Trim 3 2015 </c:v>
                </c:pt>
                <c:pt idx="43">
                  <c:v>Trim 4 2015 </c:v>
                </c:pt>
                <c:pt idx="44">
                  <c:v>Trim 1 2016 </c:v>
                </c:pt>
                <c:pt idx="45">
                  <c:v>Trim 2 2016 </c:v>
                </c:pt>
                <c:pt idx="46">
                  <c:v>Trim 3 2016 </c:v>
                </c:pt>
                <c:pt idx="47">
                  <c:v>Trim 4 2016 </c:v>
                </c:pt>
                <c:pt idx="48">
                  <c:v>Trim 1 2017 </c:v>
                </c:pt>
                <c:pt idx="49">
                  <c:v>Trim 2 2017 </c:v>
                </c:pt>
                <c:pt idx="50">
                  <c:v>Trim 3 2017 </c:v>
                </c:pt>
                <c:pt idx="51">
                  <c:v>Trim 4 2017 </c:v>
                </c:pt>
                <c:pt idx="52">
                  <c:v>Trim 1 2018 </c:v>
                </c:pt>
                <c:pt idx="53">
                  <c:v>Trim 2 2018 </c:v>
                </c:pt>
                <c:pt idx="54">
                  <c:v>Trim 3 2018 </c:v>
                </c:pt>
                <c:pt idx="55">
                  <c:v>Trim 4 2018 </c:v>
                </c:pt>
              </c:strCache>
            </c:strRef>
          </c:cat>
          <c:val>
            <c:numRef>
              <c:f>'Fig Mon Wage'!$E$3:$E$58</c:f>
              <c:numCache>
                <c:formatCode>#,##0.00</c:formatCode>
                <c:ptCount val="56"/>
                <c:pt idx="0">
                  <c:v>4066.5320000000002</c:v>
                </c:pt>
                <c:pt idx="1">
                  <c:v>4207.4040000000005</c:v>
                </c:pt>
                <c:pt idx="2">
                  <c:v>4283.8010000000004</c:v>
                </c:pt>
                <c:pt idx="3">
                  <c:v>4449.9670000000006</c:v>
                </c:pt>
                <c:pt idx="4">
                  <c:v>4351.1379999999999</c:v>
                </c:pt>
                <c:pt idx="5">
                  <c:v>4254.8970000000008</c:v>
                </c:pt>
                <c:pt idx="6">
                  <c:v>4565.0460000000003</c:v>
                </c:pt>
                <c:pt idx="7">
                  <c:v>4264.2870000000003</c:v>
                </c:pt>
                <c:pt idx="8">
                  <c:v>4103.6450000000004</c:v>
                </c:pt>
                <c:pt idx="9">
                  <c:v>4113.808</c:v>
                </c:pt>
                <c:pt idx="10">
                  <c:v>4338.4230000000007</c:v>
                </c:pt>
                <c:pt idx="11">
                  <c:v>3968.4780000000001</c:v>
                </c:pt>
                <c:pt idx="12">
                  <c:v>4107.9260000000004</c:v>
                </c:pt>
                <c:pt idx="13">
                  <c:v>4282.9830000000002</c:v>
                </c:pt>
                <c:pt idx="14">
                  <c:v>4020.8690000000001</c:v>
                </c:pt>
                <c:pt idx="15">
                  <c:v>4023.1770000000001</c:v>
                </c:pt>
                <c:pt idx="16">
                  <c:v>4197.9089999999997</c:v>
                </c:pt>
                <c:pt idx="17">
                  <c:v>4225.7619999999997</c:v>
                </c:pt>
                <c:pt idx="18">
                  <c:v>3945.8690000000001</c:v>
                </c:pt>
                <c:pt idx="19">
                  <c:v>4045.3609999999999</c:v>
                </c:pt>
                <c:pt idx="20">
                  <c:v>4031.8</c:v>
                </c:pt>
                <c:pt idx="21">
                  <c:v>3660.7289999999989</c:v>
                </c:pt>
                <c:pt idx="22">
                  <c:v>3881.819</c:v>
                </c:pt>
                <c:pt idx="23">
                  <c:v>3878.2919999999999</c:v>
                </c:pt>
                <c:pt idx="24">
                  <c:v>3869.3119999999999</c:v>
                </c:pt>
                <c:pt idx="25">
                  <c:v>3951.2919999999999</c:v>
                </c:pt>
                <c:pt idx="26">
                  <c:v>3696.0250000000001</c:v>
                </c:pt>
                <c:pt idx="27">
                  <c:v>3743.44</c:v>
                </c:pt>
                <c:pt idx="28">
                  <c:v>3819.2779999999998</c:v>
                </c:pt>
                <c:pt idx="29">
                  <c:v>3785.4830000000002</c:v>
                </c:pt>
                <c:pt idx="30">
                  <c:v>3755.7620000000002</c:v>
                </c:pt>
                <c:pt idx="31">
                  <c:v>3779.4270000000001</c:v>
                </c:pt>
                <c:pt idx="32">
                  <c:v>3937.4110000000001</c:v>
                </c:pt>
                <c:pt idx="33">
                  <c:v>3715.7820000000002</c:v>
                </c:pt>
                <c:pt idx="34">
                  <c:v>3852.3420000000001</c:v>
                </c:pt>
                <c:pt idx="35">
                  <c:v>3673.4180000000001</c:v>
                </c:pt>
                <c:pt idx="36">
                  <c:v>3835.5720000000001</c:v>
                </c:pt>
                <c:pt idx="37">
                  <c:v>3651.53</c:v>
                </c:pt>
                <c:pt idx="38">
                  <c:v>3844.2280000000001</c:v>
                </c:pt>
                <c:pt idx="39">
                  <c:v>3788.2559999999999</c:v>
                </c:pt>
                <c:pt idx="40">
                  <c:v>3817.3</c:v>
                </c:pt>
                <c:pt idx="41">
                  <c:v>3817.08</c:v>
                </c:pt>
                <c:pt idx="42">
                  <c:v>3885.5169999999998</c:v>
                </c:pt>
                <c:pt idx="43">
                  <c:v>3900.79</c:v>
                </c:pt>
                <c:pt idx="44">
                  <c:v>3996.817</c:v>
                </c:pt>
                <c:pt idx="45">
                  <c:v>4043.056</c:v>
                </c:pt>
                <c:pt idx="46">
                  <c:v>3884.527</c:v>
                </c:pt>
                <c:pt idx="47">
                  <c:v>3919.4259999999999</c:v>
                </c:pt>
                <c:pt idx="48">
                  <c:v>4216.8590000000004</c:v>
                </c:pt>
                <c:pt idx="49">
                  <c:v>4035.1990000000001</c:v>
                </c:pt>
                <c:pt idx="50">
                  <c:v>4031.3620000000001</c:v>
                </c:pt>
                <c:pt idx="51">
                  <c:v>3989.7689999999989</c:v>
                </c:pt>
                <c:pt idx="52">
                  <c:v>4153.46</c:v>
                </c:pt>
                <c:pt idx="53">
                  <c:v>4005.9850000000001</c:v>
                </c:pt>
                <c:pt idx="54">
                  <c:v>4023.348</c:v>
                </c:pt>
                <c:pt idx="55">
                  <c:v>4094.1550000000002</c:v>
                </c:pt>
              </c:numCache>
            </c:numRef>
          </c:val>
          <c:smooth val="0"/>
          <c:extLst>
            <c:ext xmlns:c16="http://schemas.microsoft.com/office/drawing/2014/chart" uri="{C3380CC4-5D6E-409C-BE32-E72D297353CC}">
              <c16:uniqueId val="{00000002-D3BE-3143-87F7-50547C917FCD}"/>
            </c:ext>
          </c:extLst>
        </c:ser>
        <c:dLbls>
          <c:showLegendKey val="0"/>
          <c:showVal val="0"/>
          <c:showCatName val="0"/>
          <c:showSerName val="0"/>
          <c:showPercent val="0"/>
          <c:showBubbleSize val="0"/>
        </c:dLbls>
        <c:smooth val="0"/>
        <c:axId val="606729720"/>
        <c:axId val="568881192"/>
      </c:lineChart>
      <c:catAx>
        <c:axId val="606729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8881192"/>
        <c:crosses val="autoZero"/>
        <c:auto val="1"/>
        <c:lblAlgn val="ctr"/>
        <c:lblOffset val="100"/>
        <c:noMultiLvlLbl val="0"/>
      </c:catAx>
      <c:valAx>
        <c:axId val="568881192"/>
        <c:scaling>
          <c:orientation val="minMax"/>
          <c:min val="22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67297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54588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CBC1C18-307B-4F68-A007-B5B542270E8D}" type="datetimeFigureOut">
              <a:rPr lang="en-US" smtClean="0"/>
              <a:pPr/>
              <a:t>1/27/20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3649972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3CBC1C18-307B-4F68-A007-B5B542270E8D}"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2123178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3CBC1C18-307B-4F68-A007-B5B542270E8D}" type="datetimeFigureOut">
              <a:rPr lang="en-US" smtClean="0"/>
              <a:pPr/>
              <a:t>1/27/20</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1654600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70471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0335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08385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pPr/>
              <a:t>1/27/20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0028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pPr/>
              <a:t>1/27/20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71573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pPr/>
              <a:t>1/27/20</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7213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pPr/>
              <a:t>1/27/20</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7204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pPr/>
              <a:t>1/27/20</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6140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mc="http://schemas.openxmlformats.org/markup-compatibility/2006" xmlns:mv="urn:schemas-microsoft-com:mac:vml"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pPr/>
              <a:t>1/27/20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6710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3CBC1C18-307B-4F68-A007-B5B542270E8D}" type="datetimeFigureOut">
              <a:rPr lang="en-US" smtClean="0"/>
              <a:pPr/>
              <a:t>1/27/20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r>
              <a:rPr lang="en-US"/>
              <a:t>
              </a:t>
            </a:r>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6757632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r>
              <a:rPr lang="en-US"/>
              <a:t>
              </a:t>
            </a:r>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3CBC1C18-307B-4F68-A007-B5B542270E8D}" type="datetimeFigureOut">
              <a:rPr lang="en-US" smtClean="0"/>
              <a:pPr/>
              <a:t>1/27/20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09498468"/>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FBAE6-E1D5-3F47-BD3F-AD2775E855AA}"/>
              </a:ext>
            </a:extLst>
          </p:cNvPr>
          <p:cNvSpPr>
            <a:spLocks noGrp="1"/>
          </p:cNvSpPr>
          <p:nvPr>
            <p:ph type="ctrTitle"/>
          </p:nvPr>
        </p:nvSpPr>
        <p:spPr>
          <a:xfrm>
            <a:off x="810001" y="162788"/>
            <a:ext cx="10572000" cy="2971051"/>
          </a:xfrm>
        </p:spPr>
        <p:txBody>
          <a:bodyPr/>
          <a:lstStyle/>
          <a:p>
            <a:r>
              <a:rPr lang="en-US" dirty="0" err="1"/>
              <a:t>Jornaleros</a:t>
            </a:r>
            <a:r>
              <a:rPr lang="en-US" dirty="0"/>
              <a:t> </a:t>
            </a:r>
            <a:r>
              <a:rPr lang="en-US" dirty="0" err="1"/>
              <a:t>en</a:t>
            </a:r>
            <a:r>
              <a:rPr lang="en-US" dirty="0"/>
              <a:t> la </a:t>
            </a:r>
            <a:r>
              <a:rPr lang="en-US" dirty="0" err="1"/>
              <a:t>agricultura</a:t>
            </a:r>
            <a:r>
              <a:rPr lang="en-US" dirty="0"/>
              <a:t> de </a:t>
            </a:r>
            <a:r>
              <a:rPr lang="en-US" dirty="0" err="1"/>
              <a:t>exportación</a:t>
            </a:r>
            <a:r>
              <a:rPr lang="en-US" dirty="0"/>
              <a:t> Mexicana: </a:t>
            </a:r>
            <a:r>
              <a:rPr lang="en-US" dirty="0" err="1"/>
              <a:t>hallazgos</a:t>
            </a:r>
            <a:r>
              <a:rPr lang="en-US" dirty="0"/>
              <a:t> 2019</a:t>
            </a:r>
          </a:p>
        </p:txBody>
      </p:sp>
      <p:sp>
        <p:nvSpPr>
          <p:cNvPr id="3" name="Subtitle 2">
            <a:extLst>
              <a:ext uri="{FF2B5EF4-FFF2-40B4-BE49-F238E27FC236}">
                <a16:creationId xmlns:a16="http://schemas.microsoft.com/office/drawing/2014/main" id="{1B55F69C-7776-6142-AFB4-1F3C7073989B}"/>
              </a:ext>
            </a:extLst>
          </p:cNvPr>
          <p:cNvSpPr>
            <a:spLocks noGrp="1"/>
          </p:cNvSpPr>
          <p:nvPr>
            <p:ph type="subTitle" idx="1"/>
          </p:nvPr>
        </p:nvSpPr>
        <p:spPr>
          <a:xfrm>
            <a:off x="5830645" y="5228217"/>
            <a:ext cx="5551356" cy="896395"/>
          </a:xfrm>
        </p:spPr>
        <p:txBody>
          <a:bodyPr>
            <a:noAutofit/>
          </a:bodyPr>
          <a:lstStyle/>
          <a:p>
            <a:r>
              <a:rPr lang="en-US" sz="2000" dirty="0" err="1"/>
              <a:t>Agustín</a:t>
            </a:r>
            <a:r>
              <a:rPr lang="en-US" sz="2000" dirty="0"/>
              <a:t> Escobar </a:t>
            </a:r>
            <a:r>
              <a:rPr lang="en-US" sz="2000" dirty="0" err="1"/>
              <a:t>Latapí</a:t>
            </a:r>
            <a:r>
              <a:rPr lang="en-US" sz="2000" dirty="0"/>
              <a:t>, </a:t>
            </a:r>
            <a:br>
              <a:rPr lang="en-US" sz="2000" dirty="0"/>
            </a:br>
            <a:r>
              <a:rPr lang="en-US" sz="2000" dirty="0"/>
              <a:t>Mercedes González de la Rocha, </a:t>
            </a:r>
            <a:br>
              <a:rPr lang="en-US" sz="2000" dirty="0"/>
            </a:br>
            <a:r>
              <a:rPr lang="en-US" sz="2000" dirty="0"/>
              <a:t>Omar </a:t>
            </a:r>
            <a:r>
              <a:rPr lang="en-US" sz="2000" dirty="0" err="1"/>
              <a:t>Stabridis</a:t>
            </a:r>
            <a:r>
              <a:rPr lang="en-US" sz="2000" dirty="0"/>
              <a:t> y Cecilia Salgado</a:t>
            </a:r>
          </a:p>
          <a:p>
            <a:r>
              <a:rPr lang="en-US" sz="2000" dirty="0"/>
              <a:t>CIESAS</a:t>
            </a:r>
          </a:p>
        </p:txBody>
      </p:sp>
      <p:sp>
        <p:nvSpPr>
          <p:cNvPr id="4" name="TextBox 3">
            <a:extLst>
              <a:ext uri="{FF2B5EF4-FFF2-40B4-BE49-F238E27FC236}">
                <a16:creationId xmlns:a16="http://schemas.microsoft.com/office/drawing/2014/main" id="{8F3408EF-4E1A-B440-871D-F4D069EE970E}"/>
              </a:ext>
            </a:extLst>
          </p:cNvPr>
          <p:cNvSpPr txBox="1"/>
          <p:nvPr/>
        </p:nvSpPr>
        <p:spPr>
          <a:xfrm>
            <a:off x="1828799" y="3332136"/>
            <a:ext cx="8772041" cy="400110"/>
          </a:xfrm>
          <a:prstGeom prst="rect">
            <a:avLst/>
          </a:prstGeom>
          <a:noFill/>
        </p:spPr>
        <p:txBody>
          <a:bodyPr wrap="square" rtlCol="0">
            <a:spAutoFit/>
          </a:bodyPr>
          <a:lstStyle/>
          <a:p>
            <a:r>
              <a:rPr lang="en-US" sz="2000" b="1" dirty="0" err="1"/>
              <a:t>Presentación</a:t>
            </a:r>
            <a:r>
              <a:rPr lang="en-US" sz="2000" b="1" dirty="0"/>
              <a:t> </a:t>
            </a:r>
            <a:r>
              <a:rPr lang="en-US" sz="2000" b="1" dirty="0" err="1"/>
              <a:t>en</a:t>
            </a:r>
            <a:r>
              <a:rPr lang="en-US" sz="2000" b="1" dirty="0"/>
              <a:t> la </a:t>
            </a:r>
            <a:r>
              <a:rPr lang="en-US" sz="2000" b="1" dirty="0" err="1"/>
              <a:t>Asociación</a:t>
            </a:r>
            <a:r>
              <a:rPr lang="en-US" sz="2000" b="1" dirty="0"/>
              <a:t> de </a:t>
            </a:r>
            <a:r>
              <a:rPr lang="en-US" sz="2000" b="1" dirty="0" err="1"/>
              <a:t>Agricultores</a:t>
            </a:r>
            <a:r>
              <a:rPr lang="en-US" sz="2000" b="1" dirty="0"/>
              <a:t> del Río </a:t>
            </a:r>
            <a:r>
              <a:rPr lang="en-US" sz="2000" b="1" dirty="0" err="1"/>
              <a:t>Culiacán</a:t>
            </a:r>
            <a:endParaRPr lang="en-US" sz="2000" b="1" dirty="0"/>
          </a:p>
        </p:txBody>
      </p:sp>
    </p:spTree>
    <p:extLst>
      <p:ext uri="{BB962C8B-B14F-4D97-AF65-F5344CB8AC3E}">
        <p14:creationId xmlns:p14="http://schemas.microsoft.com/office/powerpoint/2010/main" val="3121816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45ED7-F12C-0A44-9EED-A3EDBD300EE6}"/>
              </a:ext>
            </a:extLst>
          </p:cNvPr>
          <p:cNvSpPr>
            <a:spLocks noGrp="1"/>
          </p:cNvSpPr>
          <p:nvPr>
            <p:ph type="title"/>
          </p:nvPr>
        </p:nvSpPr>
        <p:spPr>
          <a:xfrm>
            <a:off x="442451" y="0"/>
            <a:ext cx="11259397" cy="1000897"/>
          </a:xfrm>
        </p:spPr>
        <p:txBody>
          <a:bodyPr/>
          <a:lstStyle/>
          <a:p>
            <a:pPr algn="ctr"/>
            <a:r>
              <a:rPr lang="en-US" dirty="0" err="1"/>
              <a:t>Jornaleros</a:t>
            </a:r>
            <a:r>
              <a:rPr lang="en-US" dirty="0"/>
              <a:t> de altos </a:t>
            </a:r>
            <a:r>
              <a:rPr lang="en-US" dirty="0" err="1"/>
              <a:t>ingresos</a:t>
            </a:r>
            <a:r>
              <a:rPr lang="en-US" dirty="0"/>
              <a:t> (N; &gt;$300/</a:t>
            </a:r>
            <a:r>
              <a:rPr lang="en-US" dirty="0" err="1"/>
              <a:t>día</a:t>
            </a:r>
            <a:r>
              <a:rPr lang="en-US" dirty="0"/>
              <a:t>)</a:t>
            </a:r>
          </a:p>
        </p:txBody>
      </p:sp>
      <p:pic>
        <p:nvPicPr>
          <p:cNvPr id="4" name="Imagen 13" descr="C:\Users\h\Documents\Jornaleros\totalpoblación que ganade3 a más de 10sm.jpg">
            <a:extLst>
              <a:ext uri="{FF2B5EF4-FFF2-40B4-BE49-F238E27FC236}">
                <a16:creationId xmlns:a16="http://schemas.microsoft.com/office/drawing/2014/main" id="{B534D493-E858-9040-9BF0-8A95E53B2051}"/>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56951" y="1000897"/>
            <a:ext cx="9143999" cy="5857103"/>
          </a:xfrm>
          <a:prstGeom prst="rect">
            <a:avLst/>
          </a:prstGeom>
          <a:noFill/>
          <a:ln>
            <a:noFill/>
          </a:ln>
        </p:spPr>
      </p:pic>
      <p:sp>
        <p:nvSpPr>
          <p:cNvPr id="3" name="Rectangle 2">
            <a:extLst>
              <a:ext uri="{FF2B5EF4-FFF2-40B4-BE49-F238E27FC236}">
                <a16:creationId xmlns:a16="http://schemas.microsoft.com/office/drawing/2014/main" id="{8A41114E-381F-A54E-B2F7-8F9260F76E1E}"/>
              </a:ext>
            </a:extLst>
          </p:cNvPr>
          <p:cNvSpPr/>
          <p:nvPr/>
        </p:nvSpPr>
        <p:spPr>
          <a:xfrm>
            <a:off x="111162" y="5378824"/>
            <a:ext cx="1362636" cy="643205"/>
          </a:xfrm>
          <a:prstGeom prst="rect">
            <a:avLst/>
          </a:prstGeom>
        </p:spPr>
        <p:txBody>
          <a:bodyPr wrap="square">
            <a:spAutoFit/>
          </a:bodyPr>
          <a:lstStyle/>
          <a:p>
            <a:r>
              <a:rPr lang="en-US" dirty="0"/>
              <a:t>INEGI: </a:t>
            </a:r>
            <a:br>
              <a:rPr lang="en-US" dirty="0"/>
            </a:br>
            <a:r>
              <a:rPr lang="en-US" dirty="0"/>
              <a:t>EIC, 2015</a:t>
            </a:r>
          </a:p>
        </p:txBody>
      </p:sp>
    </p:spTree>
    <p:extLst>
      <p:ext uri="{BB962C8B-B14F-4D97-AF65-F5344CB8AC3E}">
        <p14:creationId xmlns:p14="http://schemas.microsoft.com/office/powerpoint/2010/main" val="1524714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B179F-23B1-3B4E-B00E-A268404075B9}"/>
              </a:ext>
            </a:extLst>
          </p:cNvPr>
          <p:cNvSpPr>
            <a:spLocks noGrp="1"/>
          </p:cNvSpPr>
          <p:nvPr>
            <p:ph type="title"/>
          </p:nvPr>
        </p:nvSpPr>
        <p:spPr>
          <a:xfrm>
            <a:off x="870154" y="0"/>
            <a:ext cx="10479525" cy="870155"/>
          </a:xfrm>
        </p:spPr>
        <p:txBody>
          <a:bodyPr/>
          <a:lstStyle/>
          <a:p>
            <a:pPr algn="ctr"/>
            <a:r>
              <a:rPr lang="en-US" dirty="0" err="1"/>
              <a:t>Jornaleros</a:t>
            </a:r>
            <a:r>
              <a:rPr lang="en-US" dirty="0"/>
              <a:t> con </a:t>
            </a:r>
            <a:r>
              <a:rPr lang="en-US" dirty="0" err="1"/>
              <a:t>prestaciones</a:t>
            </a:r>
            <a:r>
              <a:rPr lang="en-US" dirty="0"/>
              <a:t> (N)</a:t>
            </a:r>
          </a:p>
        </p:txBody>
      </p:sp>
      <p:pic>
        <p:nvPicPr>
          <p:cNvPr id="4" name="Imagen 2" descr="C:\Users\h\Documents\Jornaleros\prestacioneslaborales.jpg">
            <a:extLst>
              <a:ext uri="{FF2B5EF4-FFF2-40B4-BE49-F238E27FC236}">
                <a16:creationId xmlns:a16="http://schemas.microsoft.com/office/drawing/2014/main" id="{9E3AF442-592F-5841-9891-3597A7BD2CB2}"/>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80519" y="1235676"/>
            <a:ext cx="8822723" cy="5622324"/>
          </a:xfrm>
          <a:prstGeom prst="rect">
            <a:avLst/>
          </a:prstGeom>
          <a:noFill/>
          <a:ln>
            <a:noFill/>
          </a:ln>
        </p:spPr>
      </p:pic>
    </p:spTree>
    <p:extLst>
      <p:ext uri="{BB962C8B-B14F-4D97-AF65-F5344CB8AC3E}">
        <p14:creationId xmlns:p14="http://schemas.microsoft.com/office/powerpoint/2010/main" val="401589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62DA-6652-7E45-BDD6-92B5C49FBBBC}"/>
              </a:ext>
            </a:extLst>
          </p:cNvPr>
          <p:cNvSpPr>
            <a:spLocks noGrp="1"/>
          </p:cNvSpPr>
          <p:nvPr>
            <p:ph type="title"/>
          </p:nvPr>
        </p:nvSpPr>
        <p:spPr>
          <a:xfrm>
            <a:off x="838200" y="-240356"/>
            <a:ext cx="10515600" cy="1325563"/>
          </a:xfrm>
        </p:spPr>
        <p:txBody>
          <a:bodyPr/>
          <a:lstStyle/>
          <a:p>
            <a:pPr algn="ctr"/>
            <a:r>
              <a:rPr lang="en-US" dirty="0" err="1"/>
              <a:t>Jornaleros</a:t>
            </a:r>
            <a:r>
              <a:rPr lang="en-US" dirty="0"/>
              <a:t> con </a:t>
            </a:r>
            <a:r>
              <a:rPr lang="en-US" dirty="0" err="1"/>
              <a:t>prestaciones</a:t>
            </a:r>
            <a:r>
              <a:rPr lang="en-US" dirty="0"/>
              <a:t> (%)</a:t>
            </a:r>
          </a:p>
        </p:txBody>
      </p:sp>
      <p:pic>
        <p:nvPicPr>
          <p:cNvPr id="4" name="Imagen 9" descr="C:\Users\h\Documents\Jornaleros\porcentajeconprestacioneslaborales.jpg">
            <a:extLst>
              <a:ext uri="{FF2B5EF4-FFF2-40B4-BE49-F238E27FC236}">
                <a16:creationId xmlns:a16="http://schemas.microsoft.com/office/drawing/2014/main" id="{01329BAC-F551-DE4F-9384-F265630B6E35}"/>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50076" y="1085207"/>
            <a:ext cx="8031892" cy="5772793"/>
          </a:xfrm>
          <a:prstGeom prst="rect">
            <a:avLst/>
          </a:prstGeom>
          <a:noFill/>
          <a:ln>
            <a:noFill/>
          </a:ln>
        </p:spPr>
      </p:pic>
    </p:spTree>
    <p:extLst>
      <p:ext uri="{BB962C8B-B14F-4D97-AF65-F5344CB8AC3E}">
        <p14:creationId xmlns:p14="http://schemas.microsoft.com/office/powerpoint/2010/main" val="56287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FA755-849F-AB4E-89E4-F4DF2A68A3F2}"/>
              </a:ext>
            </a:extLst>
          </p:cNvPr>
          <p:cNvSpPr>
            <a:spLocks noGrp="1"/>
          </p:cNvSpPr>
          <p:nvPr>
            <p:ph type="title"/>
          </p:nvPr>
        </p:nvSpPr>
        <p:spPr/>
        <p:txBody>
          <a:bodyPr/>
          <a:lstStyle/>
          <a:p>
            <a:r>
              <a:rPr lang="en-US" dirty="0" err="1"/>
              <a:t>Tendencias</a:t>
            </a:r>
            <a:r>
              <a:rPr lang="en-US" dirty="0"/>
              <a:t> </a:t>
            </a:r>
            <a:r>
              <a:rPr lang="en-US" dirty="0" err="1"/>
              <a:t>salariales</a:t>
            </a:r>
            <a:r>
              <a:rPr lang="en-US" dirty="0"/>
              <a:t>: ENOE</a:t>
            </a:r>
          </a:p>
        </p:txBody>
      </p:sp>
      <p:sp>
        <p:nvSpPr>
          <p:cNvPr id="4" name="Text Placeholder 3">
            <a:extLst>
              <a:ext uri="{FF2B5EF4-FFF2-40B4-BE49-F238E27FC236}">
                <a16:creationId xmlns:a16="http://schemas.microsoft.com/office/drawing/2014/main" id="{A26D9934-DE32-6844-B478-F59A5B8AF6B3}"/>
              </a:ext>
            </a:extLst>
          </p:cNvPr>
          <p:cNvSpPr>
            <a:spLocks noGrp="1"/>
          </p:cNvSpPr>
          <p:nvPr>
            <p:ph type="body" sz="half" idx="2"/>
          </p:nvPr>
        </p:nvSpPr>
        <p:spPr>
          <a:xfrm>
            <a:off x="1099167" y="2835925"/>
            <a:ext cx="3547533" cy="3600311"/>
          </a:xfrm>
        </p:spPr>
        <p:txBody>
          <a:bodyPr>
            <a:normAutofit/>
          </a:bodyPr>
          <a:lstStyle/>
          <a:p>
            <a:r>
              <a:rPr lang="es-ES_tradnl" sz="1700" dirty="0"/>
              <a:t>La línea más alta se refiere a los estados que más exportan: Guanajuato, Michoacán, Jalisco, Sinaloa, Sonora y Baja California.</a:t>
            </a:r>
          </a:p>
          <a:p>
            <a:r>
              <a:rPr lang="es-ES_tradnl" sz="1700" dirty="0"/>
              <a:t>No sólo son salarios más altos, sino que mejoran a partir de 2014</a:t>
            </a:r>
          </a:p>
          <a:p>
            <a:endParaRPr lang="en-US" sz="1700" dirty="0"/>
          </a:p>
          <a:p>
            <a:endParaRPr lang="en-US" dirty="0"/>
          </a:p>
        </p:txBody>
      </p:sp>
      <p:graphicFrame>
        <p:nvGraphicFramePr>
          <p:cNvPr id="5" name="Gráfico 1">
            <a:extLst>
              <a:ext uri="{FF2B5EF4-FFF2-40B4-BE49-F238E27FC236}">
                <a16:creationId xmlns:a16="http://schemas.microsoft.com/office/drawing/2014/main" id="{FE39B872-14D8-4BDF-A37E-23043DEFD7D1}"/>
              </a:ext>
            </a:extLst>
          </p:cNvPr>
          <p:cNvGraphicFramePr>
            <a:graphicFrameLocks noGrp="1"/>
          </p:cNvGraphicFramePr>
          <p:nvPr>
            <p:ph idx="1"/>
            <p:extLst>
              <p:ext uri="{D42A27DB-BD31-4B8C-83A1-F6EECF244321}">
                <p14:modId xmlns:p14="http://schemas.microsoft.com/office/powerpoint/2010/main" val="1541212646"/>
              </p:ext>
            </p:extLst>
          </p:nvPr>
        </p:nvGraphicFramePr>
        <p:xfrm>
          <a:off x="4856163" y="446088"/>
          <a:ext cx="6251575" cy="5414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83615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9DA60-8325-F543-B973-775256634BD3}"/>
              </a:ext>
            </a:extLst>
          </p:cNvPr>
          <p:cNvSpPr>
            <a:spLocks noGrp="1"/>
          </p:cNvSpPr>
          <p:nvPr>
            <p:ph type="title"/>
          </p:nvPr>
        </p:nvSpPr>
        <p:spPr/>
        <p:txBody>
          <a:bodyPr/>
          <a:lstStyle/>
          <a:p>
            <a:r>
              <a:rPr lang="en-US" dirty="0" err="1"/>
              <a:t>Salarios</a:t>
            </a:r>
            <a:r>
              <a:rPr lang="en-US" dirty="0"/>
              <a:t> </a:t>
            </a:r>
            <a:r>
              <a:rPr lang="en-US" dirty="0" err="1"/>
              <a:t>crecientes</a:t>
            </a:r>
            <a:r>
              <a:rPr lang="en-US" dirty="0"/>
              <a:t> e </a:t>
            </a:r>
            <a:r>
              <a:rPr lang="en-US" dirty="0" err="1"/>
              <a:t>impactos</a:t>
            </a:r>
            <a:r>
              <a:rPr lang="en-US" dirty="0"/>
              <a:t> </a:t>
            </a:r>
            <a:r>
              <a:rPr lang="en-US" dirty="0" err="1"/>
              <a:t>regionales</a:t>
            </a:r>
            <a:endParaRPr lang="en-US" dirty="0"/>
          </a:p>
        </p:txBody>
      </p:sp>
      <p:sp>
        <p:nvSpPr>
          <p:cNvPr id="3" name="Content Placeholder 2">
            <a:extLst>
              <a:ext uri="{FF2B5EF4-FFF2-40B4-BE49-F238E27FC236}">
                <a16:creationId xmlns:a16="http://schemas.microsoft.com/office/drawing/2014/main" id="{7C2A1761-A66E-1643-8D8E-FC43DC19419D}"/>
              </a:ext>
            </a:extLst>
          </p:cNvPr>
          <p:cNvSpPr>
            <a:spLocks noGrp="1"/>
          </p:cNvSpPr>
          <p:nvPr>
            <p:ph idx="1"/>
          </p:nvPr>
        </p:nvSpPr>
        <p:spPr/>
        <p:txBody>
          <a:bodyPr>
            <a:normAutofit lnSpcReduction="10000"/>
          </a:bodyPr>
          <a:lstStyle/>
          <a:p>
            <a:r>
              <a:rPr lang="es-ES_tradnl" sz="2000" dirty="0"/>
              <a:t>Los salarios de jornaleros suben en términos reales desde 2012-14-</a:t>
            </a:r>
          </a:p>
          <a:p>
            <a:r>
              <a:rPr lang="es-ES_tradnl" sz="2000" dirty="0"/>
              <a:t>Pre-2012:</a:t>
            </a:r>
          </a:p>
          <a:p>
            <a:pPr lvl="1"/>
            <a:r>
              <a:rPr lang="es-ES_tradnl" sz="2000" dirty="0"/>
              <a:t>La disminución de la emigración a E.U. provocó una abundancia temporal de trabajadores.</a:t>
            </a:r>
          </a:p>
          <a:p>
            <a:pPr lvl="1"/>
            <a:r>
              <a:rPr lang="es-ES_tradnl" sz="2000" dirty="0"/>
              <a:t>Los productores intentaban evitar el ingreso de más patrones.</a:t>
            </a:r>
          </a:p>
          <a:p>
            <a:r>
              <a:rPr lang="es-ES_tradnl" sz="2000" dirty="0"/>
              <a:t>Los salarios altos se han expandido. Ahora los jornaleros de caña ganan lo mismo que los de tomate o </a:t>
            </a:r>
            <a:r>
              <a:rPr lang="es-ES_tradnl" sz="2000" dirty="0" err="1"/>
              <a:t>berries</a:t>
            </a:r>
            <a:r>
              <a:rPr lang="es-ES_tradnl" sz="2000" dirty="0"/>
              <a:t>, aunque tienen menos prestaciones. Esto a pesar de que producen para ingenios que no exportan. </a:t>
            </a:r>
          </a:p>
          <a:p>
            <a:r>
              <a:rPr lang="es-ES_tradnl" sz="2000" dirty="0"/>
              <a:t> Los salarios crecientes de la agricultura de exportación redujo la pobreza rural en esos estados.</a:t>
            </a:r>
          </a:p>
        </p:txBody>
      </p:sp>
    </p:spTree>
    <p:extLst>
      <p:ext uri="{BB962C8B-B14F-4D97-AF65-F5344CB8AC3E}">
        <p14:creationId xmlns:p14="http://schemas.microsoft.com/office/powerpoint/2010/main" val="2407476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04B41-4E74-9847-BAD1-8B7BFEE86830}"/>
              </a:ext>
            </a:extLst>
          </p:cNvPr>
          <p:cNvSpPr>
            <a:spLocks noGrp="1"/>
          </p:cNvSpPr>
          <p:nvPr>
            <p:ph type="title"/>
          </p:nvPr>
        </p:nvSpPr>
        <p:spPr>
          <a:xfrm>
            <a:off x="810000" y="447188"/>
            <a:ext cx="10571998" cy="540954"/>
          </a:xfrm>
        </p:spPr>
        <p:txBody>
          <a:bodyPr/>
          <a:lstStyle/>
          <a:p>
            <a:r>
              <a:rPr lang="es-ES_tradnl" dirty="0"/>
              <a:t>Los salarios en nuestra encuesta</a:t>
            </a:r>
          </a:p>
        </p:txBody>
      </p:sp>
      <p:sp>
        <p:nvSpPr>
          <p:cNvPr id="3" name="Content Placeholder 2">
            <a:extLst>
              <a:ext uri="{FF2B5EF4-FFF2-40B4-BE49-F238E27FC236}">
                <a16:creationId xmlns:a16="http://schemas.microsoft.com/office/drawing/2014/main" id="{58983B99-D12D-ED41-946E-B324262A0806}"/>
              </a:ext>
            </a:extLst>
          </p:cNvPr>
          <p:cNvSpPr>
            <a:spLocks noGrp="1"/>
          </p:cNvSpPr>
          <p:nvPr>
            <p:ph idx="1"/>
          </p:nvPr>
        </p:nvSpPr>
        <p:spPr>
          <a:xfrm>
            <a:off x="834622" y="1938944"/>
            <a:ext cx="10547376" cy="4919056"/>
          </a:xfrm>
        </p:spPr>
        <p:txBody>
          <a:bodyPr>
            <a:noAutofit/>
          </a:bodyPr>
          <a:lstStyle/>
          <a:p>
            <a:r>
              <a:rPr lang="es-ES_tradnl" sz="2400" dirty="0"/>
              <a:t>Los jornaleros en </a:t>
            </a:r>
            <a:r>
              <a:rPr lang="es-ES_tradnl" sz="2400" dirty="0" err="1"/>
              <a:t>agroexportación</a:t>
            </a:r>
            <a:r>
              <a:rPr lang="es-ES_tradnl" sz="2400" dirty="0"/>
              <a:t> ganan más que los demás. Sus salarios están muy por encima del mínimo a pesar de los aumentos al mínimo.</a:t>
            </a:r>
          </a:p>
          <a:p>
            <a:r>
              <a:rPr lang="es-ES_tradnl" sz="2400" dirty="0"/>
              <a:t>Pocos trabajadores ganan menos que el mínimo. EL % MÁS ALTO SE ENCONTRÓ EN BA, DONDE EL MÍNIMO AUMENTÓ 60%. En todos los demás, por lo menos el 94% de los jornaleros gana más que el mínimo.</a:t>
            </a:r>
          </a:p>
          <a:p>
            <a:r>
              <a:rPr lang="es-ES_tradnl" sz="2400" b="1" dirty="0">
                <a:solidFill>
                  <a:srgbClr val="FF0000"/>
                </a:solidFill>
              </a:rPr>
              <a:t>Los salarios más bajos de la encuesta son los de los migrantes temporales indígenas en la muestra de agentes “libres” o informales: </a:t>
            </a:r>
            <a:r>
              <a:rPr lang="es-ES_tradnl" sz="2400" dirty="0"/>
              <a:t>4,943 pesos al mes.</a:t>
            </a:r>
          </a:p>
        </p:txBody>
      </p:sp>
    </p:spTree>
    <p:extLst>
      <p:ext uri="{BB962C8B-B14F-4D97-AF65-F5344CB8AC3E}">
        <p14:creationId xmlns:p14="http://schemas.microsoft.com/office/powerpoint/2010/main" val="553187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08363C3D-0996-2A40-9E72-EEB00A975AF2}"/>
              </a:ext>
            </a:extLst>
          </p:cNvPr>
          <p:cNvGraphicFramePr>
            <a:graphicFrameLocks noGrp="1"/>
          </p:cNvGraphicFramePr>
          <p:nvPr>
            <p:extLst>
              <p:ext uri="{D42A27DB-BD31-4B8C-83A1-F6EECF244321}">
                <p14:modId xmlns:p14="http://schemas.microsoft.com/office/powerpoint/2010/main" val="241099596"/>
              </p:ext>
            </p:extLst>
          </p:nvPr>
        </p:nvGraphicFramePr>
        <p:xfrm>
          <a:off x="899652" y="294968"/>
          <a:ext cx="10633588" cy="6141842"/>
        </p:xfrm>
        <a:graphic>
          <a:graphicData uri="http://schemas.openxmlformats.org/drawingml/2006/table">
            <a:tbl>
              <a:tblPr>
                <a:tableStyleId>{5C22544A-7EE6-4342-B048-85BDC9FD1C3A}</a:tableStyleId>
              </a:tblPr>
              <a:tblGrid>
                <a:gridCol w="3076009">
                  <a:extLst>
                    <a:ext uri="{9D8B030D-6E8A-4147-A177-3AD203B41FA5}">
                      <a16:colId xmlns:a16="http://schemas.microsoft.com/office/drawing/2014/main" val="1686134710"/>
                    </a:ext>
                  </a:extLst>
                </a:gridCol>
                <a:gridCol w="832313">
                  <a:extLst>
                    <a:ext uri="{9D8B030D-6E8A-4147-A177-3AD203B41FA5}">
                      <a16:colId xmlns:a16="http://schemas.microsoft.com/office/drawing/2014/main" val="2049841494"/>
                    </a:ext>
                  </a:extLst>
                </a:gridCol>
                <a:gridCol w="3052916">
                  <a:extLst>
                    <a:ext uri="{9D8B030D-6E8A-4147-A177-3AD203B41FA5}">
                      <a16:colId xmlns:a16="http://schemas.microsoft.com/office/drawing/2014/main" val="3339130370"/>
                    </a:ext>
                  </a:extLst>
                </a:gridCol>
                <a:gridCol w="3672350">
                  <a:extLst>
                    <a:ext uri="{9D8B030D-6E8A-4147-A177-3AD203B41FA5}">
                      <a16:colId xmlns:a16="http://schemas.microsoft.com/office/drawing/2014/main" val="440129792"/>
                    </a:ext>
                  </a:extLst>
                </a:gridCol>
              </a:tblGrid>
              <a:tr h="822944">
                <a:tc gridSpan="4">
                  <a:txBody>
                    <a:bodyPr/>
                    <a:lstStyle/>
                    <a:p>
                      <a:pPr algn="ctr" fontAlgn="ctr"/>
                      <a:r>
                        <a:rPr lang="en-US" sz="2400" b="1" i="0" u="none" strike="noStrike" dirty="0" err="1">
                          <a:solidFill>
                            <a:srgbClr val="000000"/>
                          </a:solidFill>
                          <a:effectLst/>
                          <a:latin typeface="Arial" panose="020B0604020202020204" pitchFamily="34" charset="0"/>
                        </a:rPr>
                        <a:t>Cuadro</a:t>
                      </a:r>
                      <a:r>
                        <a:rPr lang="en-US" sz="2400" b="1" i="0" u="none" strike="noStrike" dirty="0">
                          <a:solidFill>
                            <a:srgbClr val="000000"/>
                          </a:solidFill>
                          <a:effectLst/>
                          <a:latin typeface="Arial" panose="020B0604020202020204" pitchFamily="34" charset="0"/>
                        </a:rPr>
                        <a:t> 1. </a:t>
                      </a:r>
                      <a:br>
                        <a:rPr lang="en-US" sz="2400" b="1" i="0" u="none" strike="noStrike" dirty="0">
                          <a:solidFill>
                            <a:srgbClr val="000000"/>
                          </a:solidFill>
                          <a:effectLst/>
                          <a:latin typeface="Arial" panose="020B0604020202020204" pitchFamily="34" charset="0"/>
                        </a:rPr>
                      </a:br>
                      <a:r>
                        <a:rPr lang="en-US" sz="2400" b="1" i="0" u="none" strike="noStrike" dirty="0" err="1">
                          <a:solidFill>
                            <a:srgbClr val="000000"/>
                          </a:solidFill>
                          <a:effectLst/>
                          <a:latin typeface="Arial" panose="020B0604020202020204" pitchFamily="34" charset="0"/>
                        </a:rPr>
                        <a:t>Salarios</a:t>
                      </a:r>
                      <a:r>
                        <a:rPr lang="en-US" sz="2400" b="1" i="0" u="none" strike="noStrike" dirty="0">
                          <a:solidFill>
                            <a:srgbClr val="000000"/>
                          </a:solidFill>
                          <a:effectLst/>
                          <a:latin typeface="Arial" panose="020B0604020202020204" pitchFamily="34" charset="0"/>
                        </a:rPr>
                        <a:t> </a:t>
                      </a:r>
                      <a:r>
                        <a:rPr lang="en-US" sz="2400" b="1" i="0" u="none" strike="noStrike" dirty="0" err="1">
                          <a:solidFill>
                            <a:srgbClr val="000000"/>
                          </a:solidFill>
                          <a:effectLst/>
                          <a:latin typeface="Arial" panose="020B0604020202020204" pitchFamily="34" charset="0"/>
                        </a:rPr>
                        <a:t>mensuales</a:t>
                      </a:r>
                      <a:r>
                        <a:rPr lang="en-US" sz="2400" b="1" i="0" u="none" strike="noStrike" dirty="0">
                          <a:solidFill>
                            <a:srgbClr val="000000"/>
                          </a:solidFill>
                          <a:effectLst/>
                          <a:latin typeface="Arial" panose="020B0604020202020204" pitchFamily="34" charset="0"/>
                        </a:rPr>
                        <a:t> y % de </a:t>
                      </a:r>
                      <a:r>
                        <a:rPr lang="en-US" sz="2400" b="1" i="0" u="none" strike="noStrike" dirty="0" err="1">
                          <a:solidFill>
                            <a:srgbClr val="000000"/>
                          </a:solidFill>
                          <a:effectLst/>
                          <a:latin typeface="Arial" panose="020B0604020202020204" pitchFamily="34" charset="0"/>
                        </a:rPr>
                        <a:t>jornaleros</a:t>
                      </a:r>
                      <a:r>
                        <a:rPr lang="en-US" sz="2400" b="1" i="0" u="none" strike="noStrike" dirty="0">
                          <a:solidFill>
                            <a:srgbClr val="000000"/>
                          </a:solidFill>
                          <a:effectLst/>
                          <a:latin typeface="Arial" panose="020B0604020202020204" pitchFamily="34" charset="0"/>
                        </a:rPr>
                        <a:t> </a:t>
                      </a:r>
                      <a:r>
                        <a:rPr lang="en-US" sz="2400" b="1" i="0" u="none" strike="noStrike" dirty="0" err="1">
                          <a:solidFill>
                            <a:srgbClr val="000000"/>
                          </a:solidFill>
                          <a:effectLst/>
                          <a:latin typeface="Arial" panose="020B0604020202020204" pitchFamily="34" charset="0"/>
                        </a:rPr>
                        <a:t>por</a:t>
                      </a:r>
                      <a:r>
                        <a:rPr lang="en-US" sz="2400" b="1" i="0" u="none" strike="noStrike" dirty="0">
                          <a:solidFill>
                            <a:srgbClr val="000000"/>
                          </a:solidFill>
                          <a:effectLst/>
                          <a:latin typeface="Arial" panose="020B0604020202020204" pitchFamily="34" charset="0"/>
                        </a:rPr>
                        <a:t> </a:t>
                      </a:r>
                      <a:r>
                        <a:rPr lang="en-US" sz="2400" b="1" i="0" u="none" strike="noStrike" dirty="0" err="1">
                          <a:solidFill>
                            <a:srgbClr val="000000"/>
                          </a:solidFill>
                          <a:effectLst/>
                          <a:latin typeface="Arial" panose="020B0604020202020204" pitchFamily="34" charset="0"/>
                        </a:rPr>
                        <a:t>debajo</a:t>
                      </a:r>
                      <a:r>
                        <a:rPr lang="en-US" sz="2400" b="1" i="0" u="none" strike="noStrike" dirty="0">
                          <a:solidFill>
                            <a:srgbClr val="000000"/>
                          </a:solidFill>
                          <a:effectLst/>
                          <a:latin typeface="Arial" panose="020B0604020202020204" pitchFamily="34" charset="0"/>
                        </a:rPr>
                        <a:t> del SM</a:t>
                      </a:r>
                    </a:p>
                  </a:txBody>
                  <a:tcPr marL="6489" marR="6489" marT="6489"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16517441"/>
                  </a:ext>
                </a:extLst>
              </a:tr>
              <a:tr h="224191">
                <a:tc>
                  <a:txBody>
                    <a:bodyPr/>
                    <a:lstStyle/>
                    <a:p>
                      <a:pPr algn="l" fontAlgn="b"/>
                      <a:r>
                        <a:rPr lang="en-US" sz="2400" u="none" strike="noStrike" dirty="0">
                          <a:effectLst/>
                        </a:rPr>
                        <a:t> </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b"/>
                </a:tc>
                <a:tc>
                  <a:txBody>
                    <a:bodyPr/>
                    <a:lstStyle/>
                    <a:p>
                      <a:pPr algn="l" fontAlgn="b"/>
                      <a:r>
                        <a:rPr lang="en-US" sz="2400" u="none" strike="noStrike" dirty="0">
                          <a:effectLst/>
                        </a:rPr>
                        <a:t> </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pPr algn="l" fontAlgn="b"/>
                      <a:r>
                        <a:rPr lang="en-US" sz="2400" u="none" strike="noStrike">
                          <a:effectLst/>
                        </a:rPr>
                        <a:t> </a:t>
                      </a:r>
                      <a:endParaRPr lang="en-US" sz="2400" b="0" i="0" u="none" strike="noStrike">
                        <a:solidFill>
                          <a:srgbClr val="000000"/>
                        </a:solidFill>
                        <a:effectLst/>
                        <a:latin typeface="Arial" panose="020B0604020202020204" pitchFamily="34" charset="0"/>
                      </a:endParaRPr>
                    </a:p>
                  </a:txBody>
                  <a:tcPr marL="6489" marR="6489" marT="6489" marB="0" anchor="b"/>
                </a:tc>
                <a:extLst>
                  <a:ext uri="{0D108BD9-81ED-4DB2-BD59-A6C34878D82A}">
                    <a16:rowId xmlns:a16="http://schemas.microsoft.com/office/drawing/2014/main" val="3101784624"/>
                  </a:ext>
                </a:extLst>
              </a:tr>
              <a:tr h="1076865">
                <a:tc>
                  <a:txBody>
                    <a:bodyPr/>
                    <a:lstStyle/>
                    <a:p>
                      <a:pPr algn="l" fontAlgn="ctr"/>
                      <a:r>
                        <a:rPr lang="en-US" sz="2400" b="1" i="0" u="none" strike="noStrike" dirty="0">
                          <a:solidFill>
                            <a:srgbClr val="000000"/>
                          </a:solidFill>
                          <a:effectLst/>
                          <a:latin typeface="Arial" panose="020B0604020202020204" pitchFamily="34" charset="0"/>
                        </a:rPr>
                        <a:t>Estado</a:t>
                      </a:r>
                    </a:p>
                  </a:txBody>
                  <a:tcPr marL="6489" marR="6489" marT="6489" marB="0" anchor="ctr"/>
                </a:tc>
                <a:tc>
                  <a:txBody>
                    <a:bodyPr/>
                    <a:lstStyle/>
                    <a:p>
                      <a:endParaRPr lang="en-US"/>
                    </a:p>
                  </a:txBody>
                  <a:tcPr marL="6489" marR="6489" marT="6489" marB="0" anchor="ctr"/>
                </a:tc>
                <a:tc>
                  <a:txBody>
                    <a:bodyPr/>
                    <a:lstStyle/>
                    <a:p>
                      <a:pPr algn="l" fontAlgn="ctr"/>
                      <a:r>
                        <a:rPr lang="en-US" sz="2400" u="none" strike="noStrike" dirty="0" err="1">
                          <a:effectLst/>
                        </a:rPr>
                        <a:t>Salario</a:t>
                      </a:r>
                      <a:r>
                        <a:rPr lang="en-US" sz="2400" u="none" strike="noStrike" dirty="0">
                          <a:effectLst/>
                        </a:rPr>
                        <a:t> </a:t>
                      </a:r>
                      <a:r>
                        <a:rPr lang="en-US" sz="2400" u="none" strike="noStrike" dirty="0" err="1">
                          <a:effectLst/>
                        </a:rPr>
                        <a:t>mensual</a:t>
                      </a:r>
                      <a:r>
                        <a:rPr lang="en-US" sz="2400" u="none" strike="noStrike" dirty="0">
                          <a:effectLst/>
                        </a:rPr>
                        <a:t> (pesos)</a:t>
                      </a:r>
                      <a:endParaRPr lang="en-US" sz="2400" b="1" i="0" u="none" strike="noStrike" dirty="0">
                        <a:solidFill>
                          <a:srgbClr val="000000"/>
                        </a:solidFill>
                        <a:effectLst/>
                        <a:latin typeface="Arial" panose="020B0604020202020204" pitchFamily="34" charset="0"/>
                      </a:endParaRPr>
                    </a:p>
                  </a:txBody>
                  <a:tcPr marL="6489" marR="6489" marT="6489" marB="0" anchor="ctr"/>
                </a:tc>
                <a:tc>
                  <a:txBody>
                    <a:bodyPr/>
                    <a:lstStyle/>
                    <a:p>
                      <a:pPr algn="l" fontAlgn="ctr"/>
                      <a:r>
                        <a:rPr lang="en-US" sz="2400" b="0" i="0" u="none" strike="noStrike" dirty="0" err="1">
                          <a:solidFill>
                            <a:srgbClr val="000000"/>
                          </a:solidFill>
                          <a:effectLst/>
                          <a:latin typeface="Arial" panose="020B0604020202020204" pitchFamily="34" charset="0"/>
                        </a:rPr>
                        <a:t>Porcentaje</a:t>
                      </a:r>
                      <a:r>
                        <a:rPr lang="en-US" sz="2400" b="0" i="0" u="none" strike="noStrike" dirty="0">
                          <a:solidFill>
                            <a:srgbClr val="000000"/>
                          </a:solidFill>
                          <a:effectLst/>
                          <a:latin typeface="Arial" panose="020B0604020202020204" pitchFamily="34" charset="0"/>
                        </a:rPr>
                        <a:t> </a:t>
                      </a:r>
                      <a:r>
                        <a:rPr lang="en-US" sz="2400" b="0" i="0" u="none" strike="noStrike" dirty="0" err="1">
                          <a:solidFill>
                            <a:srgbClr val="000000"/>
                          </a:solidFill>
                          <a:effectLst/>
                          <a:latin typeface="Arial" panose="020B0604020202020204" pitchFamily="34" charset="0"/>
                        </a:rPr>
                        <a:t>debajo</a:t>
                      </a:r>
                      <a:r>
                        <a:rPr lang="en-US" sz="2400" b="0" i="0" u="none" strike="noStrike" dirty="0">
                          <a:solidFill>
                            <a:srgbClr val="000000"/>
                          </a:solidFill>
                          <a:effectLst/>
                          <a:latin typeface="Arial" panose="020B0604020202020204" pitchFamily="34" charset="0"/>
                        </a:rPr>
                        <a:t> del SM</a:t>
                      </a:r>
                    </a:p>
                  </a:txBody>
                  <a:tcPr marL="6489" marR="6489" marT="6489" marB="0" anchor="ctr"/>
                </a:tc>
                <a:extLst>
                  <a:ext uri="{0D108BD9-81ED-4DB2-BD59-A6C34878D82A}">
                    <a16:rowId xmlns:a16="http://schemas.microsoft.com/office/drawing/2014/main" val="2364882200"/>
                  </a:ext>
                </a:extLst>
              </a:tr>
              <a:tr h="483723">
                <a:tc>
                  <a:txBody>
                    <a:bodyPr/>
                    <a:lstStyle/>
                    <a:p>
                      <a:pPr algn="l" fontAlgn="b"/>
                      <a:r>
                        <a:rPr lang="en-US" sz="2400" u="none" strike="noStrike" dirty="0">
                          <a:effectLst/>
                        </a:rPr>
                        <a:t>Baja California</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dirty="0">
                          <a:solidFill>
                            <a:srgbClr val="FF0000"/>
                          </a:solidFill>
                          <a:effectLst/>
                        </a:rPr>
                        <a:t>10,260.15</a:t>
                      </a:r>
                      <a:endParaRPr lang="en-US" sz="2400" b="0" i="0" u="none" strike="noStrike" dirty="0">
                        <a:solidFill>
                          <a:srgbClr val="FF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0.04</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1415388260"/>
                  </a:ext>
                </a:extLst>
              </a:tr>
              <a:tr h="483723">
                <a:tc>
                  <a:txBody>
                    <a:bodyPr/>
                    <a:lstStyle/>
                    <a:p>
                      <a:pPr algn="l" fontAlgn="b"/>
                      <a:r>
                        <a:rPr lang="en-US" sz="2400" u="none" strike="noStrike" dirty="0">
                          <a:effectLst/>
                        </a:rPr>
                        <a:t>Colima</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dirty="0">
                          <a:effectLst/>
                        </a:rPr>
                        <a:t>6,047.14</a:t>
                      </a:r>
                      <a:endParaRPr lang="en-US" sz="2400" b="0" i="0" u="none" strike="noStrike" dirty="0">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0.03</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1507807310"/>
                  </a:ext>
                </a:extLst>
              </a:tr>
              <a:tr h="483723">
                <a:tc>
                  <a:txBody>
                    <a:bodyPr/>
                    <a:lstStyle/>
                    <a:p>
                      <a:pPr algn="l" fontAlgn="b"/>
                      <a:r>
                        <a:rPr lang="en-US" sz="2400" u="none" strike="noStrike" dirty="0">
                          <a:effectLst/>
                        </a:rPr>
                        <a:t>Guanajuato</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a:effectLst/>
                        </a:rPr>
                        <a:t>6,523.66</a:t>
                      </a:r>
                      <a:endParaRPr lang="en-US" sz="2400" b="0" i="0" u="none" strike="noStrike">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0.01</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2677337990"/>
                  </a:ext>
                </a:extLst>
              </a:tr>
              <a:tr h="483723">
                <a:tc>
                  <a:txBody>
                    <a:bodyPr/>
                    <a:lstStyle/>
                    <a:p>
                      <a:pPr algn="l" fontAlgn="b"/>
                      <a:r>
                        <a:rPr lang="en-US" sz="2400" u="none" strike="noStrike" dirty="0">
                          <a:effectLst/>
                        </a:rPr>
                        <a:t>Jalisco</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a:effectLst/>
                        </a:rPr>
                        <a:t>7,093.54</a:t>
                      </a:r>
                      <a:endParaRPr lang="en-US" sz="2400" b="0" i="0" u="none" strike="noStrike">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0.02</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2167329759"/>
                  </a:ext>
                </a:extLst>
              </a:tr>
              <a:tr h="483723">
                <a:tc>
                  <a:txBody>
                    <a:bodyPr/>
                    <a:lstStyle/>
                    <a:p>
                      <a:pPr algn="l" fontAlgn="b"/>
                      <a:r>
                        <a:rPr lang="en-US" sz="2400" u="none" strike="noStrike" dirty="0">
                          <a:effectLst/>
                        </a:rPr>
                        <a:t>Michoacán</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a:effectLst/>
                        </a:rPr>
                        <a:t>6,119.72</a:t>
                      </a:r>
                      <a:endParaRPr lang="en-US" sz="2400" b="0" i="0" u="none" strike="noStrike">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0.04</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3969156122"/>
                  </a:ext>
                </a:extLst>
              </a:tr>
              <a:tr h="483723">
                <a:tc>
                  <a:txBody>
                    <a:bodyPr/>
                    <a:lstStyle/>
                    <a:p>
                      <a:pPr algn="l" fontAlgn="b"/>
                      <a:r>
                        <a:rPr lang="en-US" sz="2400" u="none" strike="noStrike" dirty="0">
                          <a:effectLst/>
                        </a:rPr>
                        <a:t>San Luis Potosí </a:t>
                      </a:r>
                      <a:r>
                        <a:rPr lang="en-US" sz="2400" u="none" strike="noStrike" dirty="0">
                          <a:solidFill>
                            <a:srgbClr val="FF0000"/>
                          </a:solidFill>
                          <a:effectLst/>
                        </a:rPr>
                        <a:t>(INF.)</a:t>
                      </a:r>
                      <a:endParaRPr lang="en-US" sz="2400" b="0" i="0" u="none" strike="noStrike" dirty="0">
                        <a:solidFill>
                          <a:srgbClr val="FF0000"/>
                        </a:solidFill>
                        <a:effectLst/>
                        <a:latin typeface="Arial" panose="020B0604020202020204" pitchFamily="34" charset="0"/>
                      </a:endParaRPr>
                    </a:p>
                  </a:txBody>
                  <a:tcPr marL="6489" marR="6489" marT="6489" marB="0" anchor="b"/>
                </a:tc>
                <a:tc>
                  <a:txBody>
                    <a:bodyPr/>
                    <a:lstStyle/>
                    <a:p>
                      <a:endParaRPr lang="en-US" dirty="0"/>
                    </a:p>
                  </a:txBody>
                  <a:tcPr marL="6489" marR="6489" marT="6489" marB="0" anchor="ctr"/>
                </a:tc>
                <a:tc>
                  <a:txBody>
                    <a:bodyPr/>
                    <a:lstStyle/>
                    <a:p>
                      <a:pPr algn="ctr" fontAlgn="ctr"/>
                      <a:r>
                        <a:rPr lang="en-US" sz="2400" u="none" strike="noStrike" dirty="0">
                          <a:solidFill>
                            <a:srgbClr val="FF0000"/>
                          </a:solidFill>
                          <a:effectLst/>
                        </a:rPr>
                        <a:t>4,548.15</a:t>
                      </a:r>
                      <a:endParaRPr lang="en-US" sz="2400" b="0" i="0" u="none" strike="noStrike" dirty="0">
                        <a:solidFill>
                          <a:srgbClr val="FF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0.06</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2644424469"/>
                  </a:ext>
                </a:extLst>
              </a:tr>
              <a:tr h="483723">
                <a:tc>
                  <a:txBody>
                    <a:bodyPr/>
                    <a:lstStyle/>
                    <a:p>
                      <a:pPr algn="l" fontAlgn="b"/>
                      <a:r>
                        <a:rPr lang="en-US" sz="2400" u="none" strike="noStrike" dirty="0">
                          <a:effectLst/>
                        </a:rPr>
                        <a:t>Sinaloa</a:t>
                      </a:r>
                      <a:endParaRPr lang="en-US" sz="2400" b="0" i="0" u="none" strike="noStrike" dirty="0">
                        <a:solidFill>
                          <a:srgbClr val="000000"/>
                        </a:solidFill>
                        <a:effectLst/>
                        <a:latin typeface="Arial" panose="020B0604020202020204" pitchFamily="34" charset="0"/>
                      </a:endParaRPr>
                    </a:p>
                  </a:txBody>
                  <a:tcPr marL="6489" marR="6489" marT="6489" marB="0" anchor="b"/>
                </a:tc>
                <a:tc>
                  <a:txBody>
                    <a:bodyPr/>
                    <a:lstStyle/>
                    <a:p>
                      <a:endParaRPr lang="en-US"/>
                    </a:p>
                  </a:txBody>
                  <a:tcPr marL="6489" marR="6489" marT="6489" marB="0" anchor="ctr"/>
                </a:tc>
                <a:tc>
                  <a:txBody>
                    <a:bodyPr/>
                    <a:lstStyle/>
                    <a:p>
                      <a:pPr algn="ctr" fontAlgn="ctr"/>
                      <a:r>
                        <a:rPr lang="en-US" sz="2400" u="none" strike="noStrike">
                          <a:effectLst/>
                        </a:rPr>
                        <a:t>6,417.25</a:t>
                      </a:r>
                      <a:endParaRPr lang="en-US" sz="2400" b="0" i="0" u="none" strike="noStrike">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a:effectLst/>
                        </a:rPr>
                        <a:t>0.05</a:t>
                      </a:r>
                      <a:endParaRPr lang="en-US" sz="2400" b="0" i="0" u="none" strike="noStrike">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912307000"/>
                  </a:ext>
                </a:extLst>
              </a:tr>
              <a:tr h="483723">
                <a:tc>
                  <a:txBody>
                    <a:bodyPr/>
                    <a:lstStyle/>
                    <a:p>
                      <a:pPr algn="l" fontAlgn="ctr"/>
                      <a:r>
                        <a:rPr lang="en-US" sz="2400" u="none" strike="noStrike" dirty="0">
                          <a:effectLst/>
                        </a:rPr>
                        <a:t>Total</a:t>
                      </a:r>
                      <a:endParaRPr lang="en-US" sz="2400" b="1" i="1" u="none" strike="noStrike" dirty="0">
                        <a:solidFill>
                          <a:srgbClr val="000000"/>
                        </a:solidFill>
                        <a:effectLst/>
                        <a:latin typeface="Arial" panose="020B0604020202020204" pitchFamily="34" charset="0"/>
                      </a:endParaRPr>
                    </a:p>
                  </a:txBody>
                  <a:tcPr marL="6489" marR="6489" marT="6489" marB="0" anchor="ctr"/>
                </a:tc>
                <a:tc>
                  <a:txBody>
                    <a:bodyPr/>
                    <a:lstStyle/>
                    <a:p>
                      <a:endParaRPr lang="en-US" dirty="0"/>
                    </a:p>
                  </a:txBody>
                  <a:tcPr marL="6489" marR="6489" marT="6489" marB="0" anchor="ctr"/>
                </a:tc>
                <a:tc>
                  <a:txBody>
                    <a:bodyPr/>
                    <a:lstStyle/>
                    <a:p>
                      <a:pPr algn="ctr" fontAlgn="ctr"/>
                      <a:r>
                        <a:rPr lang="en-US" sz="2400" u="none" strike="noStrike" dirty="0">
                          <a:effectLst/>
                        </a:rPr>
                        <a:t>6,734.52</a:t>
                      </a:r>
                      <a:endParaRPr lang="en-US" sz="2400" b="1" i="1" u="none" strike="noStrike" dirty="0">
                        <a:solidFill>
                          <a:srgbClr val="000000"/>
                        </a:solidFill>
                        <a:effectLst/>
                        <a:latin typeface="Arial" panose="020B0604020202020204" pitchFamily="34" charset="0"/>
                      </a:endParaRPr>
                    </a:p>
                  </a:txBody>
                  <a:tcPr marL="6489" marR="6489" marT="6489" marB="0" anchor="ctr"/>
                </a:tc>
                <a:tc>
                  <a:txBody>
                    <a:bodyPr/>
                    <a:lstStyle/>
                    <a:p>
                      <a:pPr algn="ctr" fontAlgn="ctr"/>
                      <a:r>
                        <a:rPr lang="en-US" sz="2400" u="none" strike="noStrike" dirty="0">
                          <a:effectLst/>
                        </a:rPr>
                        <a:t>0.04</a:t>
                      </a:r>
                      <a:endParaRPr lang="en-US" sz="2400" b="1" i="1" u="none" strike="noStrike" dirty="0">
                        <a:solidFill>
                          <a:srgbClr val="000000"/>
                        </a:solidFill>
                        <a:effectLst/>
                        <a:latin typeface="Arial" panose="020B0604020202020204" pitchFamily="34" charset="0"/>
                      </a:endParaRPr>
                    </a:p>
                  </a:txBody>
                  <a:tcPr marL="6489" marR="6489" marT="6489" marB="0" anchor="ctr"/>
                </a:tc>
                <a:extLst>
                  <a:ext uri="{0D108BD9-81ED-4DB2-BD59-A6C34878D82A}">
                    <a16:rowId xmlns:a16="http://schemas.microsoft.com/office/drawing/2014/main" val="2072764121"/>
                  </a:ext>
                </a:extLst>
              </a:tr>
            </a:tbl>
          </a:graphicData>
        </a:graphic>
      </p:graphicFrame>
    </p:spTree>
    <p:extLst>
      <p:ext uri="{BB962C8B-B14F-4D97-AF65-F5344CB8AC3E}">
        <p14:creationId xmlns:p14="http://schemas.microsoft.com/office/powerpoint/2010/main" val="3363163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484E0FE-7804-784A-965D-D6FFE860389F}"/>
              </a:ext>
            </a:extLst>
          </p:cNvPr>
          <p:cNvGraphicFramePr>
            <a:graphicFrameLocks noGrp="1"/>
          </p:cNvGraphicFramePr>
          <p:nvPr>
            <p:extLst>
              <p:ext uri="{D42A27DB-BD31-4B8C-83A1-F6EECF244321}">
                <p14:modId xmlns:p14="http://schemas.microsoft.com/office/powerpoint/2010/main" val="1340940887"/>
              </p:ext>
            </p:extLst>
          </p:nvPr>
        </p:nvGraphicFramePr>
        <p:xfrm>
          <a:off x="1740309" y="339213"/>
          <a:ext cx="8450826" cy="6209074"/>
        </p:xfrm>
        <a:graphic>
          <a:graphicData uri="http://schemas.openxmlformats.org/drawingml/2006/table">
            <a:tbl>
              <a:tblPr>
                <a:tableStyleId>{5C22544A-7EE6-4342-B048-85BDC9FD1C3A}</a:tableStyleId>
              </a:tblPr>
              <a:tblGrid>
                <a:gridCol w="2444594">
                  <a:extLst>
                    <a:ext uri="{9D8B030D-6E8A-4147-A177-3AD203B41FA5}">
                      <a16:colId xmlns:a16="http://schemas.microsoft.com/office/drawing/2014/main" val="2321811519"/>
                    </a:ext>
                  </a:extLst>
                </a:gridCol>
                <a:gridCol w="654242">
                  <a:extLst>
                    <a:ext uri="{9D8B030D-6E8A-4147-A177-3AD203B41FA5}">
                      <a16:colId xmlns:a16="http://schemas.microsoft.com/office/drawing/2014/main" val="1060971589"/>
                    </a:ext>
                  </a:extLst>
                </a:gridCol>
                <a:gridCol w="2148577">
                  <a:extLst>
                    <a:ext uri="{9D8B030D-6E8A-4147-A177-3AD203B41FA5}">
                      <a16:colId xmlns:a16="http://schemas.microsoft.com/office/drawing/2014/main" val="1913947559"/>
                    </a:ext>
                  </a:extLst>
                </a:gridCol>
                <a:gridCol w="3203413">
                  <a:extLst>
                    <a:ext uri="{9D8B030D-6E8A-4147-A177-3AD203B41FA5}">
                      <a16:colId xmlns:a16="http://schemas.microsoft.com/office/drawing/2014/main" val="676922574"/>
                    </a:ext>
                  </a:extLst>
                </a:gridCol>
              </a:tblGrid>
              <a:tr h="743206">
                <a:tc gridSpan="4">
                  <a:txBody>
                    <a:bodyPr/>
                    <a:lstStyle/>
                    <a:p>
                      <a:pPr algn="ctr" fontAlgn="ctr"/>
                      <a:r>
                        <a:rPr lang="en-US" sz="2400" b="1" u="none" strike="noStrike" dirty="0" err="1">
                          <a:effectLst/>
                        </a:rPr>
                        <a:t>Cuadro</a:t>
                      </a:r>
                      <a:r>
                        <a:rPr lang="en-US" sz="2400" b="1" u="none" strike="noStrike" dirty="0">
                          <a:effectLst/>
                        </a:rPr>
                        <a:t> 2. </a:t>
                      </a:r>
                      <a:r>
                        <a:rPr lang="en-US" sz="2400" b="1" u="none" strike="noStrike" dirty="0" err="1">
                          <a:effectLst/>
                        </a:rPr>
                        <a:t>Salario</a:t>
                      </a:r>
                      <a:r>
                        <a:rPr lang="en-US" sz="2400" b="1" u="none" strike="noStrike" dirty="0">
                          <a:effectLst/>
                        </a:rPr>
                        <a:t> </a:t>
                      </a:r>
                      <a:r>
                        <a:rPr lang="en-US" sz="2400" b="1" u="none" strike="noStrike" dirty="0" err="1">
                          <a:effectLst/>
                        </a:rPr>
                        <a:t>mensual</a:t>
                      </a:r>
                      <a:r>
                        <a:rPr lang="en-US" sz="2400" b="1" u="none" strike="noStrike" dirty="0">
                          <a:effectLst/>
                        </a:rPr>
                        <a:t> y </a:t>
                      </a:r>
                      <a:r>
                        <a:rPr lang="en-US" sz="2400" b="1" u="none" strike="noStrike" dirty="0" err="1">
                          <a:effectLst/>
                        </a:rPr>
                        <a:t>porcentaje</a:t>
                      </a:r>
                      <a:r>
                        <a:rPr lang="en-US" sz="2400" b="1" u="none" strike="noStrike" dirty="0">
                          <a:effectLst/>
                        </a:rPr>
                        <a:t> </a:t>
                      </a:r>
                      <a:r>
                        <a:rPr lang="en-US" sz="2400" b="1" u="none" strike="noStrike" dirty="0" err="1">
                          <a:effectLst/>
                        </a:rPr>
                        <a:t>debajo</a:t>
                      </a:r>
                      <a:r>
                        <a:rPr lang="en-US" sz="2400" b="1" u="none" strike="noStrike" dirty="0">
                          <a:effectLst/>
                        </a:rPr>
                        <a:t> del SM, </a:t>
                      </a:r>
                      <a:r>
                        <a:rPr lang="en-US" sz="2400" b="1" u="none" strike="noStrike" dirty="0" err="1">
                          <a:effectLst/>
                        </a:rPr>
                        <a:t>por</a:t>
                      </a:r>
                      <a:r>
                        <a:rPr lang="en-US" sz="2400" b="1" u="none" strike="noStrike" dirty="0">
                          <a:effectLst/>
                        </a:rPr>
                        <a:t> </a:t>
                      </a:r>
                      <a:r>
                        <a:rPr lang="en-US" sz="2400" b="1" u="none" strike="noStrike" dirty="0" err="1">
                          <a:effectLst/>
                        </a:rPr>
                        <a:t>cultivo</a:t>
                      </a:r>
                      <a:endParaRPr lang="en-US" sz="2400" b="1" i="0" u="none" strike="noStrike" dirty="0">
                        <a:solidFill>
                          <a:srgbClr val="000000"/>
                        </a:solidFill>
                        <a:effectLst/>
                        <a:latin typeface="Arial" panose="020B0604020202020204" pitchFamily="34" charset="0"/>
                      </a:endParaRPr>
                    </a:p>
                  </a:txBody>
                  <a:tcPr marL="9513" marR="9513" marT="9513"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90126516"/>
                  </a:ext>
                </a:extLst>
              </a:tr>
              <a:tr h="672662">
                <a:tc>
                  <a:txBody>
                    <a:bodyPr/>
                    <a:lstStyle/>
                    <a:p>
                      <a:pPr algn="l" fontAlgn="b"/>
                      <a:r>
                        <a:rPr lang="en-US" sz="1100" u="none" strike="noStrike" dirty="0">
                          <a:effectLst/>
                        </a:rPr>
                        <a:t> </a:t>
                      </a:r>
                      <a:endParaRPr lang="en-US" sz="1100" b="0" i="0" u="none" strike="noStrike" dirty="0">
                        <a:solidFill>
                          <a:srgbClr val="000000"/>
                        </a:solidFill>
                        <a:effectLst/>
                        <a:latin typeface="Arial" panose="020B0604020202020204" pitchFamily="34" charset="0"/>
                      </a:endParaRPr>
                    </a:p>
                  </a:txBody>
                  <a:tcPr marL="9513" marR="9513" marT="9513" marB="0" anchor="b"/>
                </a:tc>
                <a:tc>
                  <a:txBody>
                    <a:bodyPr/>
                    <a:lstStyle/>
                    <a:p>
                      <a:pPr algn="l"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9513" marR="9513" marT="9513" marB="0" anchor="b"/>
                </a:tc>
                <a:tc>
                  <a:txBody>
                    <a:bodyPr/>
                    <a:lstStyle/>
                    <a:p>
                      <a:pPr algn="l"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9513" marR="9513" marT="9513" marB="0" anchor="b"/>
                </a:tc>
                <a:tc>
                  <a:txBody>
                    <a:bodyPr/>
                    <a:lstStyle/>
                    <a:p>
                      <a:pPr algn="l" fontAlgn="b"/>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9513" marR="9513" marT="9513" marB="0" anchor="b"/>
                </a:tc>
                <a:extLst>
                  <a:ext uri="{0D108BD9-81ED-4DB2-BD59-A6C34878D82A}">
                    <a16:rowId xmlns:a16="http://schemas.microsoft.com/office/drawing/2014/main" val="2857510181"/>
                  </a:ext>
                </a:extLst>
              </a:tr>
              <a:tr h="1209191">
                <a:tc>
                  <a:txBody>
                    <a:bodyPr/>
                    <a:lstStyle/>
                    <a:p>
                      <a:pPr algn="l" fontAlgn="ctr"/>
                      <a:r>
                        <a:rPr lang="en-US" sz="2400" u="none" strike="noStrike" dirty="0" err="1">
                          <a:effectLst/>
                        </a:rPr>
                        <a:t>Cultivo</a:t>
                      </a:r>
                      <a:endParaRPr lang="en-US" sz="2400" b="1" i="0" u="none" strike="noStrike" dirty="0">
                        <a:solidFill>
                          <a:srgbClr val="000000"/>
                        </a:solidFill>
                        <a:effectLst/>
                        <a:latin typeface="Arial" panose="020B0604020202020204" pitchFamily="34" charset="0"/>
                      </a:endParaRPr>
                    </a:p>
                  </a:txBody>
                  <a:tcPr marL="9513" marR="9513" marT="9513" marB="0" anchor="ctr"/>
                </a:tc>
                <a:tc>
                  <a:txBody>
                    <a:bodyPr/>
                    <a:lstStyle/>
                    <a:p>
                      <a:endParaRPr lang="en-US" sz="2400"/>
                    </a:p>
                  </a:txBody>
                  <a:tcPr marL="9513" marR="9513" marT="9513" marB="0" anchor="ctr"/>
                </a:tc>
                <a:tc>
                  <a:txBody>
                    <a:bodyPr/>
                    <a:lstStyle/>
                    <a:p>
                      <a:pPr algn="l" fontAlgn="ctr"/>
                      <a:r>
                        <a:rPr lang="en-US" sz="2400" u="none" strike="noStrike" dirty="0" err="1">
                          <a:effectLst/>
                        </a:rPr>
                        <a:t>Salario</a:t>
                      </a:r>
                      <a:r>
                        <a:rPr lang="en-US" sz="2400" u="none" strike="noStrike" dirty="0">
                          <a:effectLst/>
                        </a:rPr>
                        <a:t> </a:t>
                      </a:r>
                      <a:r>
                        <a:rPr lang="en-US" sz="2400" u="none" strike="noStrike" dirty="0" err="1">
                          <a:effectLst/>
                        </a:rPr>
                        <a:t>mensual</a:t>
                      </a:r>
                      <a:r>
                        <a:rPr lang="en-US" sz="2400" u="none" strike="noStrike" dirty="0">
                          <a:effectLst/>
                        </a:rPr>
                        <a:t> (pesos)</a:t>
                      </a:r>
                      <a:endParaRPr lang="en-US" sz="2400" b="1" i="0" u="none" strike="noStrike" dirty="0">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b="0" i="0" u="none" strike="noStrike" dirty="0">
                          <a:solidFill>
                            <a:srgbClr val="000000"/>
                          </a:solidFill>
                          <a:effectLst/>
                          <a:latin typeface="Arial" panose="020B0604020202020204" pitchFamily="34" charset="0"/>
                        </a:rPr>
                        <a:t>% </a:t>
                      </a:r>
                      <a:r>
                        <a:rPr lang="en-US" sz="2400" b="0" i="0" u="none" strike="noStrike" dirty="0" err="1">
                          <a:solidFill>
                            <a:srgbClr val="000000"/>
                          </a:solidFill>
                          <a:effectLst/>
                          <a:latin typeface="Arial" panose="020B0604020202020204" pitchFamily="34" charset="0"/>
                        </a:rPr>
                        <a:t>debajo</a:t>
                      </a:r>
                      <a:r>
                        <a:rPr lang="en-US" sz="2400" b="0" i="0" u="none" strike="noStrike" dirty="0">
                          <a:solidFill>
                            <a:srgbClr val="000000"/>
                          </a:solidFill>
                          <a:effectLst/>
                          <a:latin typeface="Arial" panose="020B0604020202020204" pitchFamily="34" charset="0"/>
                        </a:rPr>
                        <a:t> del SM</a:t>
                      </a:r>
                    </a:p>
                  </a:txBody>
                  <a:tcPr marL="9513" marR="9513" marT="9513" marB="0" anchor="ctr"/>
                </a:tc>
                <a:extLst>
                  <a:ext uri="{0D108BD9-81ED-4DB2-BD59-A6C34878D82A}">
                    <a16:rowId xmlns:a16="http://schemas.microsoft.com/office/drawing/2014/main" val="3456883562"/>
                  </a:ext>
                </a:extLst>
              </a:tr>
              <a:tr h="716803">
                <a:tc>
                  <a:txBody>
                    <a:bodyPr/>
                    <a:lstStyle/>
                    <a:p>
                      <a:pPr algn="l" fontAlgn="b"/>
                      <a:r>
                        <a:rPr lang="en-US" sz="2400" u="none" strike="noStrike" dirty="0">
                          <a:effectLst/>
                        </a:rPr>
                        <a:t>Berries</a:t>
                      </a:r>
                      <a:endParaRPr lang="en-US" sz="2400" b="0" i="0" u="none" strike="noStrike" dirty="0">
                        <a:solidFill>
                          <a:srgbClr val="000000"/>
                        </a:solidFill>
                        <a:effectLst/>
                        <a:latin typeface="Arial" panose="020B0604020202020204" pitchFamily="34" charset="0"/>
                      </a:endParaRPr>
                    </a:p>
                  </a:txBody>
                  <a:tcPr marL="9513" marR="9513" marT="9513" marB="0" anchor="b"/>
                </a:tc>
                <a:tc>
                  <a:txBody>
                    <a:bodyPr/>
                    <a:lstStyle/>
                    <a:p>
                      <a:endParaRPr lang="en-US" sz="2400"/>
                    </a:p>
                  </a:txBody>
                  <a:tcPr marL="9513" marR="9513" marT="9513" marB="0" anchor="ctr"/>
                </a:tc>
                <a:tc>
                  <a:txBody>
                    <a:bodyPr/>
                    <a:lstStyle/>
                    <a:p>
                      <a:pPr algn="ctr" fontAlgn="ctr"/>
                      <a:r>
                        <a:rPr lang="en-US" sz="2400" u="none" strike="noStrike">
                          <a:effectLst/>
                        </a:rPr>
                        <a:t>7,316.69</a:t>
                      </a:r>
                      <a:endParaRPr lang="en-US" sz="2400" b="0" i="0" u="none" strike="noStrike">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u="none" strike="noStrike">
                          <a:effectLst/>
                        </a:rPr>
                        <a:t>0.03</a:t>
                      </a:r>
                      <a:endParaRPr lang="en-US" sz="2400" b="0" i="0" u="none" strike="noStrike">
                        <a:solidFill>
                          <a:srgbClr val="000000"/>
                        </a:solidFill>
                        <a:effectLst/>
                        <a:latin typeface="Arial" panose="020B0604020202020204" pitchFamily="34" charset="0"/>
                      </a:endParaRPr>
                    </a:p>
                  </a:txBody>
                  <a:tcPr marL="9513" marR="9513" marT="9513" marB="0" anchor="ctr"/>
                </a:tc>
                <a:extLst>
                  <a:ext uri="{0D108BD9-81ED-4DB2-BD59-A6C34878D82A}">
                    <a16:rowId xmlns:a16="http://schemas.microsoft.com/office/drawing/2014/main" val="596315116"/>
                  </a:ext>
                </a:extLst>
              </a:tr>
              <a:tr h="716803">
                <a:tc>
                  <a:txBody>
                    <a:bodyPr/>
                    <a:lstStyle/>
                    <a:p>
                      <a:pPr algn="l" fontAlgn="b"/>
                      <a:r>
                        <a:rPr lang="en-US" sz="2400" u="none" strike="noStrike" dirty="0" err="1">
                          <a:effectLst/>
                        </a:rPr>
                        <a:t>Tomates</a:t>
                      </a:r>
                      <a:endParaRPr lang="en-US" sz="2400" b="0" i="0" u="none" strike="noStrike" dirty="0">
                        <a:solidFill>
                          <a:srgbClr val="000000"/>
                        </a:solidFill>
                        <a:effectLst/>
                        <a:latin typeface="Arial" panose="020B0604020202020204" pitchFamily="34" charset="0"/>
                      </a:endParaRPr>
                    </a:p>
                  </a:txBody>
                  <a:tcPr marL="9513" marR="9513" marT="9513" marB="0" anchor="b"/>
                </a:tc>
                <a:tc>
                  <a:txBody>
                    <a:bodyPr/>
                    <a:lstStyle/>
                    <a:p>
                      <a:endParaRPr lang="en-US" sz="2400"/>
                    </a:p>
                  </a:txBody>
                  <a:tcPr marL="9513" marR="9513" marT="9513" marB="0" anchor="ctr"/>
                </a:tc>
                <a:tc>
                  <a:txBody>
                    <a:bodyPr/>
                    <a:lstStyle/>
                    <a:p>
                      <a:pPr algn="ctr" fontAlgn="ctr"/>
                      <a:r>
                        <a:rPr lang="en-US" sz="2400" u="none" strike="noStrike" dirty="0">
                          <a:effectLst/>
                        </a:rPr>
                        <a:t>6,115.37</a:t>
                      </a:r>
                      <a:endParaRPr lang="en-US" sz="2400" b="0" i="0" u="none" strike="noStrike" dirty="0">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u="none" strike="noStrike">
                          <a:effectLst/>
                        </a:rPr>
                        <a:t>0.04</a:t>
                      </a:r>
                      <a:endParaRPr lang="en-US" sz="2400" b="0" i="0" u="none" strike="noStrike">
                        <a:solidFill>
                          <a:srgbClr val="000000"/>
                        </a:solidFill>
                        <a:effectLst/>
                        <a:latin typeface="Arial" panose="020B0604020202020204" pitchFamily="34" charset="0"/>
                      </a:endParaRPr>
                    </a:p>
                  </a:txBody>
                  <a:tcPr marL="9513" marR="9513" marT="9513" marB="0" anchor="ctr"/>
                </a:tc>
                <a:extLst>
                  <a:ext uri="{0D108BD9-81ED-4DB2-BD59-A6C34878D82A}">
                    <a16:rowId xmlns:a16="http://schemas.microsoft.com/office/drawing/2014/main" val="3871189144"/>
                  </a:ext>
                </a:extLst>
              </a:tr>
              <a:tr h="716803">
                <a:tc>
                  <a:txBody>
                    <a:bodyPr/>
                    <a:lstStyle/>
                    <a:p>
                      <a:pPr algn="l" fontAlgn="b"/>
                      <a:r>
                        <a:rPr lang="en-US" sz="2400" b="0" i="0" u="none" strike="noStrike" dirty="0">
                          <a:solidFill>
                            <a:srgbClr val="000000"/>
                          </a:solidFill>
                          <a:effectLst/>
                          <a:latin typeface="Arial" panose="020B0604020202020204" pitchFamily="34" charset="0"/>
                        </a:rPr>
                        <a:t>Pimientos</a:t>
                      </a:r>
                    </a:p>
                  </a:txBody>
                  <a:tcPr marL="9513" marR="9513" marT="9513" marB="0" anchor="b"/>
                </a:tc>
                <a:tc>
                  <a:txBody>
                    <a:bodyPr/>
                    <a:lstStyle/>
                    <a:p>
                      <a:endParaRPr lang="en-US" sz="2400"/>
                    </a:p>
                  </a:txBody>
                  <a:tcPr marL="9513" marR="9513" marT="9513" marB="0" anchor="ctr"/>
                </a:tc>
                <a:tc>
                  <a:txBody>
                    <a:bodyPr/>
                    <a:lstStyle/>
                    <a:p>
                      <a:pPr algn="ctr" fontAlgn="ctr"/>
                      <a:r>
                        <a:rPr lang="en-US" sz="2400" u="none" strike="noStrike">
                          <a:effectLst/>
                        </a:rPr>
                        <a:t>6,359.18</a:t>
                      </a:r>
                      <a:endParaRPr lang="en-US" sz="2400" b="0" i="0" u="none" strike="noStrike">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u="none" strike="noStrike">
                          <a:effectLst/>
                        </a:rPr>
                        <a:t>0.05</a:t>
                      </a:r>
                      <a:endParaRPr lang="en-US" sz="2400" b="0" i="0" u="none" strike="noStrike">
                        <a:solidFill>
                          <a:srgbClr val="000000"/>
                        </a:solidFill>
                        <a:effectLst/>
                        <a:latin typeface="Arial" panose="020B0604020202020204" pitchFamily="34" charset="0"/>
                      </a:endParaRPr>
                    </a:p>
                  </a:txBody>
                  <a:tcPr marL="9513" marR="9513" marT="9513" marB="0" anchor="ctr"/>
                </a:tc>
                <a:extLst>
                  <a:ext uri="{0D108BD9-81ED-4DB2-BD59-A6C34878D82A}">
                    <a16:rowId xmlns:a16="http://schemas.microsoft.com/office/drawing/2014/main" val="3157904329"/>
                  </a:ext>
                </a:extLst>
              </a:tr>
              <a:tr h="716803">
                <a:tc>
                  <a:txBody>
                    <a:bodyPr/>
                    <a:lstStyle/>
                    <a:p>
                      <a:pPr algn="l" fontAlgn="b"/>
                      <a:r>
                        <a:rPr lang="en-US" sz="2400" b="0" i="0" u="none" strike="noStrike" dirty="0" err="1">
                          <a:solidFill>
                            <a:srgbClr val="000000"/>
                          </a:solidFill>
                          <a:effectLst/>
                          <a:latin typeface="Arial" panose="020B0604020202020204" pitchFamily="34" charset="0"/>
                        </a:rPr>
                        <a:t>Pepinos</a:t>
                      </a:r>
                      <a:endParaRPr lang="en-US" sz="2400" b="0" i="0" u="none" strike="noStrike" dirty="0">
                        <a:solidFill>
                          <a:srgbClr val="000000"/>
                        </a:solidFill>
                        <a:effectLst/>
                        <a:latin typeface="Arial" panose="020B0604020202020204" pitchFamily="34" charset="0"/>
                      </a:endParaRPr>
                    </a:p>
                  </a:txBody>
                  <a:tcPr marL="9513" marR="9513" marT="9513" marB="0" anchor="b"/>
                </a:tc>
                <a:tc>
                  <a:txBody>
                    <a:bodyPr/>
                    <a:lstStyle/>
                    <a:p>
                      <a:endParaRPr lang="en-US" sz="2400"/>
                    </a:p>
                  </a:txBody>
                  <a:tcPr marL="9513" marR="9513" marT="9513" marB="0" anchor="ctr"/>
                </a:tc>
                <a:tc>
                  <a:txBody>
                    <a:bodyPr/>
                    <a:lstStyle/>
                    <a:p>
                      <a:pPr algn="ctr" fontAlgn="ctr"/>
                      <a:r>
                        <a:rPr lang="en-US" sz="2400" u="none" strike="noStrike">
                          <a:effectLst/>
                        </a:rPr>
                        <a:t>6,093.03</a:t>
                      </a:r>
                      <a:endParaRPr lang="en-US" sz="2400" b="0" i="0" u="none" strike="noStrike">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u="none" strike="noStrike">
                          <a:effectLst/>
                        </a:rPr>
                        <a:t>0.05</a:t>
                      </a:r>
                      <a:endParaRPr lang="en-US" sz="2400" b="0" i="0" u="none" strike="noStrike">
                        <a:solidFill>
                          <a:srgbClr val="000000"/>
                        </a:solidFill>
                        <a:effectLst/>
                        <a:latin typeface="Arial" panose="020B0604020202020204" pitchFamily="34" charset="0"/>
                      </a:endParaRPr>
                    </a:p>
                  </a:txBody>
                  <a:tcPr marL="9513" marR="9513" marT="9513" marB="0" anchor="ctr"/>
                </a:tc>
                <a:extLst>
                  <a:ext uri="{0D108BD9-81ED-4DB2-BD59-A6C34878D82A}">
                    <a16:rowId xmlns:a16="http://schemas.microsoft.com/office/drawing/2014/main" val="2436730535"/>
                  </a:ext>
                </a:extLst>
              </a:tr>
              <a:tr h="716803">
                <a:tc>
                  <a:txBody>
                    <a:bodyPr/>
                    <a:lstStyle/>
                    <a:p>
                      <a:pPr algn="l" fontAlgn="ctr"/>
                      <a:r>
                        <a:rPr lang="en-US" sz="2400" u="none" strike="noStrike" dirty="0">
                          <a:effectLst/>
                        </a:rPr>
                        <a:t>Total</a:t>
                      </a:r>
                      <a:endParaRPr lang="en-US" sz="2400" b="1" i="1" u="none" strike="noStrike" dirty="0">
                        <a:solidFill>
                          <a:srgbClr val="000000"/>
                        </a:solidFill>
                        <a:effectLst/>
                        <a:latin typeface="Arial" panose="020B0604020202020204" pitchFamily="34" charset="0"/>
                      </a:endParaRPr>
                    </a:p>
                  </a:txBody>
                  <a:tcPr marL="9513" marR="9513" marT="9513" marB="0" anchor="ctr"/>
                </a:tc>
                <a:tc>
                  <a:txBody>
                    <a:bodyPr/>
                    <a:lstStyle/>
                    <a:p>
                      <a:endParaRPr lang="en-US" sz="2400" dirty="0"/>
                    </a:p>
                  </a:txBody>
                  <a:tcPr marL="9513" marR="9513" marT="9513" marB="0" anchor="ctr"/>
                </a:tc>
                <a:tc>
                  <a:txBody>
                    <a:bodyPr/>
                    <a:lstStyle/>
                    <a:p>
                      <a:pPr algn="ctr" fontAlgn="ctr"/>
                      <a:r>
                        <a:rPr lang="en-US" sz="2400" u="none" strike="noStrike" dirty="0">
                          <a:effectLst/>
                        </a:rPr>
                        <a:t>6,734.52</a:t>
                      </a:r>
                      <a:endParaRPr lang="en-US" sz="2400" b="1" i="1" u="none" strike="noStrike" dirty="0">
                        <a:solidFill>
                          <a:srgbClr val="000000"/>
                        </a:solidFill>
                        <a:effectLst/>
                        <a:latin typeface="Arial" panose="020B0604020202020204" pitchFamily="34" charset="0"/>
                      </a:endParaRPr>
                    </a:p>
                  </a:txBody>
                  <a:tcPr marL="9513" marR="9513" marT="9513" marB="0" anchor="ctr"/>
                </a:tc>
                <a:tc>
                  <a:txBody>
                    <a:bodyPr/>
                    <a:lstStyle/>
                    <a:p>
                      <a:pPr algn="ctr" fontAlgn="ctr"/>
                      <a:r>
                        <a:rPr lang="en-US" sz="2400" u="none" strike="noStrike" dirty="0">
                          <a:effectLst/>
                        </a:rPr>
                        <a:t>0.04</a:t>
                      </a:r>
                      <a:endParaRPr lang="en-US" sz="2400" b="1" i="1" u="none" strike="noStrike" dirty="0">
                        <a:solidFill>
                          <a:srgbClr val="000000"/>
                        </a:solidFill>
                        <a:effectLst/>
                        <a:latin typeface="Arial" panose="020B0604020202020204" pitchFamily="34" charset="0"/>
                      </a:endParaRPr>
                    </a:p>
                  </a:txBody>
                  <a:tcPr marL="9513" marR="9513" marT="9513" marB="0" anchor="ctr"/>
                </a:tc>
                <a:extLst>
                  <a:ext uri="{0D108BD9-81ED-4DB2-BD59-A6C34878D82A}">
                    <a16:rowId xmlns:a16="http://schemas.microsoft.com/office/drawing/2014/main" val="1306613734"/>
                  </a:ext>
                </a:extLst>
              </a:tr>
            </a:tbl>
          </a:graphicData>
        </a:graphic>
      </p:graphicFrame>
    </p:spTree>
    <p:extLst>
      <p:ext uri="{BB962C8B-B14F-4D97-AF65-F5344CB8AC3E}">
        <p14:creationId xmlns:p14="http://schemas.microsoft.com/office/powerpoint/2010/main" val="2689478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07D3B-053A-7D40-B0FB-3FC24DDB73DB}"/>
              </a:ext>
            </a:extLst>
          </p:cNvPr>
          <p:cNvSpPr>
            <a:spLocks noGrp="1"/>
          </p:cNvSpPr>
          <p:nvPr>
            <p:ph type="title"/>
          </p:nvPr>
        </p:nvSpPr>
        <p:spPr/>
        <p:txBody>
          <a:bodyPr/>
          <a:lstStyle/>
          <a:p>
            <a:r>
              <a:rPr lang="es-ES_tradnl" dirty="0"/>
              <a:t>Brechas salariales</a:t>
            </a:r>
          </a:p>
        </p:txBody>
      </p:sp>
      <p:sp>
        <p:nvSpPr>
          <p:cNvPr id="3" name="Content Placeholder 2">
            <a:extLst>
              <a:ext uri="{FF2B5EF4-FFF2-40B4-BE49-F238E27FC236}">
                <a16:creationId xmlns:a16="http://schemas.microsoft.com/office/drawing/2014/main" id="{4184815C-B78C-3844-8BBB-E5EE8781085A}"/>
              </a:ext>
            </a:extLst>
          </p:cNvPr>
          <p:cNvSpPr>
            <a:spLocks noGrp="1"/>
          </p:cNvSpPr>
          <p:nvPr>
            <p:ph idx="1"/>
          </p:nvPr>
        </p:nvSpPr>
        <p:spPr/>
        <p:txBody>
          <a:bodyPr/>
          <a:lstStyle/>
          <a:p>
            <a:r>
              <a:rPr lang="es-ES_tradnl" sz="2000" dirty="0"/>
              <a:t>Los trabajadores indígenas, que tienden a trabajar con productores informales, tienen los salarios más bajos. Pero en algunos cultivos ganan igual que los demás.</a:t>
            </a:r>
          </a:p>
          <a:p>
            <a:r>
              <a:rPr lang="es-ES_tradnl" sz="2000" dirty="0"/>
              <a:t>Los trabajadores de los productores afiliados y formales ganan 36% más que los informales.</a:t>
            </a:r>
          </a:p>
          <a:p>
            <a:r>
              <a:rPr lang="es-ES_tradnl" sz="2000" dirty="0"/>
              <a:t>Los hombres ganan 17% más que las mujeres.</a:t>
            </a:r>
          </a:p>
          <a:p>
            <a:r>
              <a:rPr lang="es-ES_tradnl" sz="2000" dirty="0"/>
              <a:t>No hay grandes diferencias por categoría migratoria.</a:t>
            </a:r>
          </a:p>
          <a:p>
            <a:endParaRPr lang="en-US" dirty="0"/>
          </a:p>
        </p:txBody>
      </p:sp>
    </p:spTree>
    <p:extLst>
      <p:ext uri="{BB962C8B-B14F-4D97-AF65-F5344CB8AC3E}">
        <p14:creationId xmlns:p14="http://schemas.microsoft.com/office/powerpoint/2010/main" val="4210285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C6EB7-574D-244D-ADD8-5A352FC47A69}"/>
              </a:ext>
            </a:extLst>
          </p:cNvPr>
          <p:cNvSpPr>
            <a:spLocks noGrp="1"/>
          </p:cNvSpPr>
          <p:nvPr>
            <p:ph type="title"/>
          </p:nvPr>
        </p:nvSpPr>
        <p:spPr/>
        <p:txBody>
          <a:bodyPr/>
          <a:lstStyle/>
          <a:p>
            <a:r>
              <a:rPr lang="es-ES_tradnl" dirty="0"/>
              <a:t>Ingreso per cápita y niveles de pobreza</a:t>
            </a:r>
          </a:p>
        </p:txBody>
      </p:sp>
      <p:sp>
        <p:nvSpPr>
          <p:cNvPr id="3" name="Content Placeholder 2">
            <a:extLst>
              <a:ext uri="{FF2B5EF4-FFF2-40B4-BE49-F238E27FC236}">
                <a16:creationId xmlns:a16="http://schemas.microsoft.com/office/drawing/2014/main" id="{FEE34E2B-2574-E143-9ED9-506562E0A21C}"/>
              </a:ext>
            </a:extLst>
          </p:cNvPr>
          <p:cNvSpPr>
            <a:spLocks noGrp="1"/>
          </p:cNvSpPr>
          <p:nvPr>
            <p:ph idx="1"/>
          </p:nvPr>
        </p:nvSpPr>
        <p:spPr/>
        <p:txBody>
          <a:bodyPr>
            <a:normAutofit/>
          </a:bodyPr>
          <a:lstStyle/>
          <a:p>
            <a:r>
              <a:rPr lang="es-ES_tradnl" sz="2000" dirty="0"/>
              <a:t>Estimamos el ingreso per </a:t>
            </a:r>
            <a:r>
              <a:rPr lang="es-ES_tradnl" sz="2000" dirty="0" err="1"/>
              <a:t>capita</a:t>
            </a:r>
            <a:r>
              <a:rPr lang="es-ES_tradnl" sz="2000" dirty="0"/>
              <a:t> de los hogares jornaleros al multiplicar el ingreso del jornalero por el número de trabajadores.</a:t>
            </a:r>
          </a:p>
          <a:p>
            <a:r>
              <a:rPr lang="es-ES_tradnl" sz="2000" dirty="0"/>
              <a:t>Estimamos el número de consumidores usando “adultos equivalentes” (los menores de 12 años equivalen a 0.7 adultos, y los mayores de 65 a 0.9).</a:t>
            </a:r>
          </a:p>
          <a:p>
            <a:r>
              <a:rPr lang="es-ES_tradnl" sz="2000" dirty="0"/>
              <a:t>Finalmente, calculamos la relación entre ese ingreso per cápita y el costo de la Línea de Bienestar Urbano de CONEVAL.</a:t>
            </a:r>
          </a:p>
        </p:txBody>
      </p:sp>
    </p:spTree>
    <p:extLst>
      <p:ext uri="{BB962C8B-B14F-4D97-AF65-F5344CB8AC3E}">
        <p14:creationId xmlns:p14="http://schemas.microsoft.com/office/powerpoint/2010/main" val="2931657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1BC8C-1D13-614E-93EA-777AEDC6AB2A}"/>
              </a:ext>
            </a:extLst>
          </p:cNvPr>
          <p:cNvSpPr>
            <a:spLocks noGrp="1"/>
          </p:cNvSpPr>
          <p:nvPr>
            <p:ph type="title"/>
          </p:nvPr>
        </p:nvSpPr>
        <p:spPr/>
        <p:txBody>
          <a:bodyPr/>
          <a:lstStyle/>
          <a:p>
            <a:r>
              <a:rPr lang="en-US" dirty="0" err="1"/>
              <a:t>Secciones</a:t>
            </a:r>
            <a:endParaRPr lang="en-US" dirty="0"/>
          </a:p>
        </p:txBody>
      </p:sp>
      <p:sp>
        <p:nvSpPr>
          <p:cNvPr id="3" name="Content Placeholder 2">
            <a:extLst>
              <a:ext uri="{FF2B5EF4-FFF2-40B4-BE49-F238E27FC236}">
                <a16:creationId xmlns:a16="http://schemas.microsoft.com/office/drawing/2014/main" id="{38923BAA-DEE4-954C-82D9-169FB6804A30}"/>
              </a:ext>
            </a:extLst>
          </p:cNvPr>
          <p:cNvSpPr>
            <a:spLocks noGrp="1"/>
          </p:cNvSpPr>
          <p:nvPr>
            <p:ph idx="1"/>
          </p:nvPr>
        </p:nvSpPr>
        <p:spPr>
          <a:xfrm>
            <a:off x="699247" y="2205318"/>
            <a:ext cx="10674039" cy="4652682"/>
          </a:xfrm>
        </p:spPr>
        <p:txBody>
          <a:bodyPr>
            <a:normAutofit/>
          </a:bodyPr>
          <a:lstStyle/>
          <a:p>
            <a:r>
              <a:rPr lang="es-ES_tradnl" dirty="0"/>
              <a:t>Objetivos</a:t>
            </a:r>
          </a:p>
          <a:p>
            <a:r>
              <a:rPr lang="es-ES_tradnl" dirty="0"/>
              <a:t>Componentes</a:t>
            </a:r>
          </a:p>
          <a:p>
            <a:r>
              <a:rPr lang="es-ES_tradnl" dirty="0"/>
              <a:t>Método</a:t>
            </a:r>
          </a:p>
          <a:p>
            <a:r>
              <a:rPr lang="es-ES_tradnl" dirty="0"/>
              <a:t>Salarios, ingresos y pobreza</a:t>
            </a:r>
          </a:p>
          <a:p>
            <a:r>
              <a:rPr lang="es-ES_tradnl" dirty="0"/>
              <a:t>Prestaciones</a:t>
            </a:r>
          </a:p>
          <a:p>
            <a:r>
              <a:rPr lang="es-ES_tradnl" dirty="0"/>
              <a:t>Reclutamiento</a:t>
            </a:r>
          </a:p>
          <a:p>
            <a:r>
              <a:rPr lang="es-ES_tradnl" dirty="0"/>
              <a:t>Etnicidad</a:t>
            </a:r>
          </a:p>
          <a:p>
            <a:r>
              <a:rPr lang="es-ES_tradnl" dirty="0"/>
              <a:t>Hallazgos clave</a:t>
            </a:r>
          </a:p>
          <a:p>
            <a:r>
              <a:rPr lang="es-ES_tradnl" dirty="0"/>
              <a:t>Siguientes fases</a:t>
            </a:r>
          </a:p>
          <a:p>
            <a:endParaRPr lang="en-US" dirty="0"/>
          </a:p>
        </p:txBody>
      </p:sp>
    </p:spTree>
    <p:extLst>
      <p:ext uri="{BB962C8B-B14F-4D97-AF65-F5344CB8AC3E}">
        <p14:creationId xmlns:p14="http://schemas.microsoft.com/office/powerpoint/2010/main" val="29301156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A8453EE-E5A6-C047-98A6-7B271F6FEBEE}"/>
              </a:ext>
            </a:extLst>
          </p:cNvPr>
          <p:cNvGraphicFramePr>
            <a:graphicFrameLocks noGrp="1"/>
          </p:cNvGraphicFramePr>
          <p:nvPr>
            <p:extLst>
              <p:ext uri="{D42A27DB-BD31-4B8C-83A1-F6EECF244321}">
                <p14:modId xmlns:p14="http://schemas.microsoft.com/office/powerpoint/2010/main" val="1625143574"/>
              </p:ext>
            </p:extLst>
          </p:nvPr>
        </p:nvGraphicFramePr>
        <p:xfrm>
          <a:off x="1038386" y="1447756"/>
          <a:ext cx="10142453" cy="5623190"/>
        </p:xfrm>
        <a:graphic>
          <a:graphicData uri="http://schemas.openxmlformats.org/drawingml/2006/table">
            <a:tbl>
              <a:tblPr firstRow="1" firstCol="1" bandRow="1">
                <a:tableStyleId>{5C22544A-7EE6-4342-B048-85BDC9FD1C3A}</a:tableStyleId>
              </a:tblPr>
              <a:tblGrid>
                <a:gridCol w="3380335">
                  <a:extLst>
                    <a:ext uri="{9D8B030D-6E8A-4147-A177-3AD203B41FA5}">
                      <a16:colId xmlns:a16="http://schemas.microsoft.com/office/drawing/2014/main" val="1628415458"/>
                    </a:ext>
                  </a:extLst>
                </a:gridCol>
                <a:gridCol w="3380335">
                  <a:extLst>
                    <a:ext uri="{9D8B030D-6E8A-4147-A177-3AD203B41FA5}">
                      <a16:colId xmlns:a16="http://schemas.microsoft.com/office/drawing/2014/main" val="1159218250"/>
                    </a:ext>
                  </a:extLst>
                </a:gridCol>
                <a:gridCol w="3381783">
                  <a:extLst>
                    <a:ext uri="{9D8B030D-6E8A-4147-A177-3AD203B41FA5}">
                      <a16:colId xmlns:a16="http://schemas.microsoft.com/office/drawing/2014/main" val="4006407521"/>
                    </a:ext>
                  </a:extLst>
                </a:gridCol>
              </a:tblGrid>
              <a:tr h="1026423">
                <a:tc>
                  <a:txBody>
                    <a:bodyPr/>
                    <a:lstStyle/>
                    <a:p>
                      <a:pPr marL="0" marR="0">
                        <a:spcBef>
                          <a:spcPts val="0"/>
                        </a:spcBef>
                        <a:spcAft>
                          <a:spcPts val="0"/>
                        </a:spcAft>
                      </a:pPr>
                      <a:r>
                        <a:rPr lang="es-ES_tradnl" sz="2400" noProof="0">
                          <a:effectLst/>
                        </a:rPr>
                        <a:t> </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Ingreso por adulto equivalente</a:t>
                      </a:r>
                    </a:p>
                    <a:p>
                      <a:pPr marL="0" marR="0">
                        <a:spcBef>
                          <a:spcPts val="0"/>
                        </a:spcBef>
                        <a:spcAft>
                          <a:spcPts val="0"/>
                        </a:spcAft>
                      </a:pPr>
                      <a:r>
                        <a:rPr lang="es-ES_tradnl" sz="2400" noProof="0">
                          <a:effectLst/>
                        </a:rPr>
                        <a:t>(promedio)</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Razón a la Línea de Bienestar urbana</a:t>
                      </a:r>
                    </a:p>
                  </a:txBody>
                  <a:tcPr marL="68580" marR="68580" marT="0" marB="0"/>
                </a:tc>
                <a:extLst>
                  <a:ext uri="{0D108BD9-81ED-4DB2-BD59-A6C34878D82A}">
                    <a16:rowId xmlns:a16="http://schemas.microsoft.com/office/drawing/2014/main" val="1330786003"/>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Informales</a:t>
                      </a:r>
                    </a:p>
                  </a:txBody>
                  <a:tcPr marL="68580" marR="68580" marT="0" marB="0"/>
                </a:tc>
                <a:tc>
                  <a:txBody>
                    <a:bodyPr/>
                    <a:lstStyle/>
                    <a:p>
                      <a:pPr marL="0" marR="0">
                        <a:spcBef>
                          <a:spcPts val="0"/>
                        </a:spcBef>
                        <a:spcAft>
                          <a:spcPts val="0"/>
                        </a:spcAft>
                      </a:pPr>
                      <a:r>
                        <a:rPr lang="es-ES_tradnl" sz="2400" noProof="0">
                          <a:effectLst/>
                        </a:rPr>
                        <a:t>4,264</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1.38</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8317392"/>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Formales</a:t>
                      </a:r>
                    </a:p>
                  </a:txBody>
                  <a:tcPr marL="68580" marR="68580" marT="0" marB="0"/>
                </a:tc>
                <a:tc>
                  <a:txBody>
                    <a:bodyPr/>
                    <a:lstStyle/>
                    <a:p>
                      <a:pPr marL="0" marR="0">
                        <a:spcBef>
                          <a:spcPts val="0"/>
                        </a:spcBef>
                        <a:spcAft>
                          <a:spcPts val="0"/>
                        </a:spcAft>
                      </a:pPr>
                      <a:r>
                        <a:rPr lang="es-ES_tradnl" sz="2400" noProof="0">
                          <a:effectLst/>
                        </a:rPr>
                        <a:t>4,408</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1.42</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0299665"/>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Mujeres</a:t>
                      </a:r>
                    </a:p>
                  </a:txBody>
                  <a:tcPr marL="68580" marR="68580" marT="0" marB="0"/>
                </a:tc>
                <a:tc>
                  <a:txBody>
                    <a:bodyPr/>
                    <a:lstStyle/>
                    <a:p>
                      <a:pPr marL="0" marR="0">
                        <a:spcBef>
                          <a:spcPts val="0"/>
                        </a:spcBef>
                        <a:spcAft>
                          <a:spcPts val="0"/>
                        </a:spcAft>
                      </a:pPr>
                      <a:r>
                        <a:rPr lang="es-ES_tradnl" sz="2400" noProof="0">
                          <a:solidFill>
                            <a:srgbClr val="FF0000"/>
                          </a:solidFill>
                          <a:effectLst/>
                        </a:rPr>
                        <a:t>4,198</a:t>
                      </a:r>
                      <a:endParaRPr lang="es-ES_tradnl" sz="24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1.36</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1471280"/>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Hombres</a:t>
                      </a:r>
                    </a:p>
                  </a:txBody>
                  <a:tcPr marL="68580" marR="68580" marT="0" marB="0"/>
                </a:tc>
                <a:tc>
                  <a:txBody>
                    <a:bodyPr/>
                    <a:lstStyle/>
                    <a:p>
                      <a:pPr marL="0" marR="0">
                        <a:spcBef>
                          <a:spcPts val="0"/>
                        </a:spcBef>
                        <a:spcAft>
                          <a:spcPts val="0"/>
                        </a:spcAft>
                      </a:pPr>
                      <a:r>
                        <a:rPr lang="es-ES_tradnl" sz="2400" noProof="0">
                          <a:effectLst/>
                        </a:rPr>
                        <a:t>4,561</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1.48</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2641533"/>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Nativos</a:t>
                      </a:r>
                    </a:p>
                  </a:txBody>
                  <a:tcPr marL="68580" marR="68580" marT="0" marB="0"/>
                </a:tc>
                <a:tc>
                  <a:txBody>
                    <a:bodyPr/>
                    <a:lstStyle/>
                    <a:p>
                      <a:pPr marL="0" marR="0">
                        <a:spcBef>
                          <a:spcPts val="0"/>
                        </a:spcBef>
                        <a:spcAft>
                          <a:spcPts val="0"/>
                        </a:spcAft>
                      </a:pPr>
                      <a:r>
                        <a:rPr lang="es-ES_tradnl" sz="2400" noProof="0">
                          <a:solidFill>
                            <a:srgbClr val="FF0000"/>
                          </a:solidFill>
                          <a:effectLst/>
                        </a:rPr>
                        <a:t>4,124</a:t>
                      </a:r>
                      <a:endParaRPr lang="es-ES_tradnl" sz="24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1.33</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57663639"/>
                  </a:ext>
                </a:extLst>
              </a:tr>
              <a:tr h="684283">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Migrantes permanentes</a:t>
                      </a:r>
                    </a:p>
                  </a:txBody>
                  <a:tcPr marL="68580" marR="68580" marT="0" marB="0"/>
                </a:tc>
                <a:tc>
                  <a:txBody>
                    <a:bodyPr/>
                    <a:lstStyle/>
                    <a:p>
                      <a:pPr marL="0" marR="0">
                        <a:spcBef>
                          <a:spcPts val="0"/>
                        </a:spcBef>
                        <a:spcAft>
                          <a:spcPts val="0"/>
                        </a:spcAft>
                      </a:pPr>
                      <a:r>
                        <a:rPr lang="es-ES_tradnl" sz="2400" noProof="0">
                          <a:effectLst/>
                        </a:rPr>
                        <a:t>4,734</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1.53</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32813285"/>
                  </a:ext>
                </a:extLst>
              </a:tr>
              <a:tr h="684283">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Migrantes temporales</a:t>
                      </a:r>
                    </a:p>
                  </a:txBody>
                  <a:tcPr marL="68580" marR="68580" marT="0" marB="0"/>
                </a:tc>
                <a:tc>
                  <a:txBody>
                    <a:bodyPr/>
                    <a:lstStyle/>
                    <a:p>
                      <a:pPr marL="0" marR="0">
                        <a:spcBef>
                          <a:spcPts val="0"/>
                        </a:spcBef>
                        <a:spcAft>
                          <a:spcPts val="0"/>
                        </a:spcAft>
                      </a:pPr>
                      <a:r>
                        <a:rPr lang="es-ES_tradnl" sz="2400" noProof="0">
                          <a:effectLst/>
                        </a:rPr>
                        <a:t>4,735</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1.53</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4186423"/>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No indígenas</a:t>
                      </a:r>
                    </a:p>
                  </a:txBody>
                  <a:tcPr marL="68580" marR="68580" marT="0" marB="0"/>
                </a:tc>
                <a:tc>
                  <a:txBody>
                    <a:bodyPr/>
                    <a:lstStyle/>
                    <a:p>
                      <a:pPr marL="0" marR="0">
                        <a:spcBef>
                          <a:spcPts val="0"/>
                        </a:spcBef>
                        <a:spcAft>
                          <a:spcPts val="0"/>
                        </a:spcAft>
                      </a:pPr>
                      <a:r>
                        <a:rPr lang="es-ES_tradnl" sz="2400" noProof="0">
                          <a:effectLst/>
                        </a:rPr>
                        <a:t>4,315</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1.40</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18074923"/>
                  </a:ext>
                </a:extLst>
              </a:tr>
              <a:tr h="342141">
                <a:tc>
                  <a:txBody>
                    <a:bodyPr/>
                    <a:lstStyle/>
                    <a:p>
                      <a:pPr marL="0" marR="0">
                        <a:spcBef>
                          <a:spcPts val="0"/>
                        </a:spcBef>
                        <a:spcAft>
                          <a:spcPts val="0"/>
                        </a:spcAft>
                      </a:pPr>
                      <a:r>
                        <a:rPr lang="es-ES_tradnl" sz="2400" noProof="0">
                          <a:effectLst/>
                          <a:latin typeface="Calibri" panose="020F0502020204030204" pitchFamily="34" charset="0"/>
                          <a:ea typeface="Calibri" panose="020F0502020204030204" pitchFamily="34" charset="0"/>
                          <a:cs typeface="Times New Roman" panose="02020603050405020304" pitchFamily="18" charset="0"/>
                        </a:rPr>
                        <a:t>Indígenas</a:t>
                      </a:r>
                    </a:p>
                  </a:txBody>
                  <a:tcPr marL="68580" marR="68580" marT="0" marB="0"/>
                </a:tc>
                <a:tc>
                  <a:txBody>
                    <a:bodyPr/>
                    <a:lstStyle/>
                    <a:p>
                      <a:pPr marL="0" marR="0">
                        <a:spcBef>
                          <a:spcPts val="0"/>
                        </a:spcBef>
                        <a:spcAft>
                          <a:spcPts val="0"/>
                        </a:spcAft>
                      </a:pPr>
                      <a:r>
                        <a:rPr lang="es-ES_tradnl" sz="2400" noProof="0">
                          <a:effectLst/>
                        </a:rPr>
                        <a:t>4,635</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1.50</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8424422"/>
                  </a:ext>
                </a:extLst>
              </a:tr>
              <a:tr h="597024">
                <a:tc>
                  <a:txBody>
                    <a:bodyPr/>
                    <a:lstStyle/>
                    <a:p>
                      <a:pPr marL="0" marR="0">
                        <a:spcBef>
                          <a:spcPts val="0"/>
                        </a:spcBef>
                        <a:spcAft>
                          <a:spcPts val="0"/>
                        </a:spcAft>
                      </a:pPr>
                      <a:r>
                        <a:rPr lang="es-ES_tradnl" sz="2400" b="1" noProof="0">
                          <a:effectLst/>
                        </a:rPr>
                        <a:t>Totales</a:t>
                      </a:r>
                      <a:endParaRPr lang="es-ES_tradnl" sz="2400" b="1"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a:effectLst/>
                        </a:rPr>
                        <a:t>4,395</a:t>
                      </a:r>
                      <a:endParaRPr lang="es-ES_tradnl" sz="24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s-ES_tradnl" sz="2400" noProof="0" dirty="0">
                          <a:effectLst/>
                        </a:rPr>
                        <a:t>1.42</a:t>
                      </a:r>
                      <a:endParaRPr lang="es-ES_tradnl" sz="24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3739924"/>
                  </a:ext>
                </a:extLst>
              </a:tr>
            </a:tbl>
          </a:graphicData>
        </a:graphic>
      </p:graphicFrame>
      <p:sp>
        <p:nvSpPr>
          <p:cNvPr id="3" name="Rectangle 1">
            <a:extLst>
              <a:ext uri="{FF2B5EF4-FFF2-40B4-BE49-F238E27FC236}">
                <a16:creationId xmlns:a16="http://schemas.microsoft.com/office/drawing/2014/main" id="{511C8F70-9966-2243-984B-50FA418E506E}"/>
              </a:ext>
            </a:extLst>
          </p:cNvPr>
          <p:cNvSpPr>
            <a:spLocks noChangeArrowheads="1"/>
          </p:cNvSpPr>
          <p:nvPr/>
        </p:nvSpPr>
        <p:spPr bwMode="auto">
          <a:xfrm>
            <a:off x="-4132698" y="2532522"/>
            <a:ext cx="2782423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Table Two</a:t>
            </a:r>
            <a:endParaRPr kumimoji="0" lang="en-US" altLang="en-US"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Per capita Household Income (MXN) and Well-Being Income Line</a:t>
            </a:r>
            <a:endParaRPr kumimoji="0" lang="en-US" altLang="en-US"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TextBox 3">
            <a:extLst>
              <a:ext uri="{FF2B5EF4-FFF2-40B4-BE49-F238E27FC236}">
                <a16:creationId xmlns:a16="http://schemas.microsoft.com/office/drawing/2014/main" id="{E313C8DC-D34C-4645-AA95-4EE78B7DFE5A}"/>
              </a:ext>
            </a:extLst>
          </p:cNvPr>
          <p:cNvSpPr txBox="1"/>
          <p:nvPr/>
        </p:nvSpPr>
        <p:spPr>
          <a:xfrm>
            <a:off x="1355464" y="247427"/>
            <a:ext cx="9165515" cy="1200329"/>
          </a:xfrm>
          <a:prstGeom prst="rect">
            <a:avLst/>
          </a:prstGeom>
          <a:noFill/>
        </p:spPr>
        <p:txBody>
          <a:bodyPr wrap="square" rtlCol="0">
            <a:spAutoFit/>
          </a:bodyPr>
          <a:lstStyle/>
          <a:p>
            <a:pPr algn="ctr"/>
            <a:r>
              <a:rPr lang="en-US" sz="2400" dirty="0" err="1"/>
              <a:t>Cuadro</a:t>
            </a:r>
            <a:r>
              <a:rPr lang="en-US" sz="2400" dirty="0"/>
              <a:t> 3</a:t>
            </a:r>
            <a:br>
              <a:rPr lang="en-US" sz="2400" dirty="0"/>
            </a:br>
            <a:r>
              <a:rPr lang="en-US" sz="2400" dirty="0" err="1"/>
              <a:t>Ingreso</a:t>
            </a:r>
            <a:r>
              <a:rPr lang="en-US" sz="2400" dirty="0"/>
              <a:t> </a:t>
            </a:r>
            <a:r>
              <a:rPr lang="en-US" sz="2400" dirty="0" err="1"/>
              <a:t>por</a:t>
            </a:r>
            <a:r>
              <a:rPr lang="en-US" sz="2400" dirty="0"/>
              <a:t> </a:t>
            </a:r>
            <a:r>
              <a:rPr lang="en-US" sz="2400" dirty="0" err="1"/>
              <a:t>adulto</a:t>
            </a:r>
            <a:r>
              <a:rPr lang="en-US" sz="2400" dirty="0"/>
              <a:t> </a:t>
            </a:r>
            <a:r>
              <a:rPr lang="en-US" sz="2400" dirty="0" err="1"/>
              <a:t>equivalente</a:t>
            </a:r>
            <a:r>
              <a:rPr lang="en-US" sz="2400" dirty="0"/>
              <a:t> y </a:t>
            </a:r>
            <a:r>
              <a:rPr lang="en-US" sz="2400" dirty="0" err="1"/>
              <a:t>razón</a:t>
            </a:r>
            <a:r>
              <a:rPr lang="en-US" sz="2400" dirty="0"/>
              <a:t> al </a:t>
            </a:r>
            <a:r>
              <a:rPr lang="en-US" sz="2400" dirty="0" err="1"/>
              <a:t>costo</a:t>
            </a:r>
            <a:r>
              <a:rPr lang="en-US" sz="2400" dirty="0"/>
              <a:t> de la </a:t>
            </a:r>
            <a:r>
              <a:rPr lang="en-US" sz="2400" dirty="0" err="1"/>
              <a:t>Línea</a:t>
            </a:r>
            <a:r>
              <a:rPr lang="en-US" sz="2400" dirty="0"/>
              <a:t> de </a:t>
            </a:r>
            <a:r>
              <a:rPr lang="en-US" sz="2400" dirty="0" err="1"/>
              <a:t>Bienestar</a:t>
            </a:r>
            <a:r>
              <a:rPr lang="en-US" sz="2400" dirty="0"/>
              <a:t>.</a:t>
            </a:r>
          </a:p>
        </p:txBody>
      </p:sp>
    </p:spTree>
    <p:extLst>
      <p:ext uri="{BB962C8B-B14F-4D97-AF65-F5344CB8AC3E}">
        <p14:creationId xmlns:p14="http://schemas.microsoft.com/office/powerpoint/2010/main" val="22148555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18E7C-3459-504E-B827-FB4E79434B5E}"/>
              </a:ext>
            </a:extLst>
          </p:cNvPr>
          <p:cNvSpPr>
            <a:spLocks noGrp="1"/>
          </p:cNvSpPr>
          <p:nvPr>
            <p:ph type="title"/>
          </p:nvPr>
        </p:nvSpPr>
        <p:spPr/>
        <p:txBody>
          <a:bodyPr/>
          <a:lstStyle/>
          <a:p>
            <a:r>
              <a:rPr lang="es-ES_tradnl" dirty="0"/>
              <a:t>Síntesis: Salarios, ingresos y pobreza</a:t>
            </a:r>
          </a:p>
        </p:txBody>
      </p:sp>
      <p:sp>
        <p:nvSpPr>
          <p:cNvPr id="3" name="Content Placeholder 2">
            <a:extLst>
              <a:ext uri="{FF2B5EF4-FFF2-40B4-BE49-F238E27FC236}">
                <a16:creationId xmlns:a16="http://schemas.microsoft.com/office/drawing/2014/main" id="{C7D2893B-1E16-6E41-8DFF-005D5556D4DD}"/>
              </a:ext>
            </a:extLst>
          </p:cNvPr>
          <p:cNvSpPr>
            <a:spLocks noGrp="1"/>
          </p:cNvSpPr>
          <p:nvPr>
            <p:ph idx="1"/>
          </p:nvPr>
        </p:nvSpPr>
        <p:spPr>
          <a:xfrm>
            <a:off x="810000" y="1875295"/>
            <a:ext cx="10689742" cy="4982705"/>
          </a:xfrm>
        </p:spPr>
        <p:txBody>
          <a:bodyPr>
            <a:normAutofit fontScale="92500" lnSpcReduction="10000"/>
          </a:bodyPr>
          <a:lstStyle/>
          <a:p>
            <a:endParaRPr lang="es-ES_tradnl" sz="2000" dirty="0"/>
          </a:p>
          <a:p>
            <a:r>
              <a:rPr lang="es-ES_tradnl" sz="2000" dirty="0"/>
              <a:t>La agricultura de exportación paga salarios superiores a otras ocupaciones accesibles a personas con bajos niveles educativos, indígenas y de estados pobres. Los estados que más exportan tienen los salarios más altos.</a:t>
            </a:r>
          </a:p>
          <a:p>
            <a:r>
              <a:rPr lang="es-ES_tradnl" sz="2000" dirty="0"/>
              <a:t>Los salarios oscilan entre 2 y 3 SM.</a:t>
            </a:r>
          </a:p>
          <a:p>
            <a:r>
              <a:rPr lang="es-ES_tradnl" sz="2000" dirty="0"/>
              <a:t>Cuatro por ciento de los jornaleros ganaban menos que el mínimo. Esto contrasta con la fuerza de trabajo mexicana en general, en la cual 38% gana menos del mínimo.</a:t>
            </a:r>
          </a:p>
          <a:p>
            <a:r>
              <a:rPr lang="es-ES_tradnl" sz="2000" dirty="0"/>
              <a:t>Al estimar pobreza en los hogares, usamos un criterio exigente: la Línea de Bienestar Urbana. La gran mayoría de los hogares está por encima de la línea. Sin embargo, numerosos eventos precipitan condiciones de pobreza en esos hogares.</a:t>
            </a:r>
          </a:p>
          <a:p>
            <a:r>
              <a:rPr lang="es-ES_tradnl" sz="2000" dirty="0"/>
              <a:t>Los patrones informales pagan menos.</a:t>
            </a:r>
          </a:p>
          <a:p>
            <a:r>
              <a:rPr lang="es-ES_tradnl" sz="2000" dirty="0"/>
              <a:t>La mayoría de los trabajadores ahorran, envían remesas a sus hogares de origen, o construyen casas, pero casi nunca recurren a sus ahorros de la seguridad social. Usan mecanismos informales de ahorro como tandas. </a:t>
            </a:r>
          </a:p>
          <a:p>
            <a:endParaRPr lang="en-US" dirty="0"/>
          </a:p>
        </p:txBody>
      </p:sp>
    </p:spTree>
    <p:extLst>
      <p:ext uri="{BB962C8B-B14F-4D97-AF65-F5344CB8AC3E}">
        <p14:creationId xmlns:p14="http://schemas.microsoft.com/office/powerpoint/2010/main" val="3037691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51B2A-1EFF-634D-A142-0105B8525F31}"/>
              </a:ext>
            </a:extLst>
          </p:cNvPr>
          <p:cNvSpPr>
            <a:spLocks noGrp="1"/>
          </p:cNvSpPr>
          <p:nvPr>
            <p:ph type="title"/>
          </p:nvPr>
        </p:nvSpPr>
        <p:spPr/>
        <p:txBody>
          <a:bodyPr/>
          <a:lstStyle/>
          <a:p>
            <a:r>
              <a:rPr lang="en-US" dirty="0" err="1"/>
              <a:t>Resultados</a:t>
            </a:r>
            <a:r>
              <a:rPr lang="en-US" dirty="0"/>
              <a:t> de </a:t>
            </a:r>
            <a:r>
              <a:rPr lang="en-US" dirty="0" err="1"/>
              <a:t>los</a:t>
            </a:r>
            <a:r>
              <a:rPr lang="en-US" dirty="0"/>
              <a:t> </a:t>
            </a:r>
            <a:r>
              <a:rPr lang="en-US" dirty="0" err="1"/>
              <a:t>grupos</a:t>
            </a:r>
            <a:r>
              <a:rPr lang="en-US" dirty="0"/>
              <a:t> </a:t>
            </a:r>
            <a:r>
              <a:rPr lang="en-US" dirty="0" err="1"/>
              <a:t>focales</a:t>
            </a:r>
            <a:endParaRPr lang="en-US" dirty="0"/>
          </a:p>
        </p:txBody>
      </p:sp>
      <p:sp>
        <p:nvSpPr>
          <p:cNvPr id="3" name="Content Placeholder 2">
            <a:extLst>
              <a:ext uri="{FF2B5EF4-FFF2-40B4-BE49-F238E27FC236}">
                <a16:creationId xmlns:a16="http://schemas.microsoft.com/office/drawing/2014/main" id="{D9536C9C-6D3F-2A40-87A1-587336D40D47}"/>
              </a:ext>
            </a:extLst>
          </p:cNvPr>
          <p:cNvSpPr>
            <a:spLocks noGrp="1"/>
          </p:cNvSpPr>
          <p:nvPr>
            <p:ph idx="1"/>
          </p:nvPr>
        </p:nvSpPr>
        <p:spPr>
          <a:xfrm>
            <a:off x="810000" y="2222287"/>
            <a:ext cx="10563286" cy="4512000"/>
          </a:xfrm>
        </p:spPr>
        <p:txBody>
          <a:bodyPr>
            <a:normAutofit/>
          </a:bodyPr>
          <a:lstStyle/>
          <a:p>
            <a:r>
              <a:rPr lang="es-ES_tradnl" dirty="0"/>
              <a:t>Adquisición de vivienda mediante TANDAS (SISTEMA INFORMAL DE AHORRO), NO INFONAVIT: ”Yo antes vivía en el albergue pero gracias a Dios ahora tengo una casa. La compré con mi trabajo, porque yo siempre he trabajado. Todos los de la tanda depositamos los sábados (día de pago) y sorteamos a los ganadores y distribuimos el dinero. Así pagué mi casa. Fue la única manera.” </a:t>
            </a:r>
          </a:p>
          <a:p>
            <a:r>
              <a:rPr lang="es-ES_tradnl" dirty="0"/>
              <a:t>Percepción de buenos empleos: en un empleo en una fábrica, el trabajador gana alrededor de 1300 pesos a la semana, más IMSS y transporte. Pero no hay variación a lo largo del año. Se gana lo mismo. En los campos de moras, en cambio, esa cantidad se gana en la temporada  baja y </a:t>
            </a:r>
            <a:r>
              <a:rPr lang="es-ES_tradnl" dirty="0">
                <a:solidFill>
                  <a:srgbClr val="FF0000"/>
                </a:solidFill>
              </a:rPr>
              <a:t>por lo menos el doble en la temporada de cosecha</a:t>
            </a:r>
            <a:r>
              <a:rPr lang="es-ES_tradnl" dirty="0"/>
              <a:t>. </a:t>
            </a:r>
          </a:p>
          <a:p>
            <a:r>
              <a:rPr lang="es-ES_tradnl" dirty="0"/>
              <a:t>Otra ventaja es, cuando las mujeres comparan su empleo  con el trabajo en la caña de azúcar, que en las </a:t>
            </a:r>
            <a:r>
              <a:rPr lang="es-ES_tradnl" dirty="0" err="1"/>
              <a:t>berries</a:t>
            </a:r>
            <a:r>
              <a:rPr lang="es-ES_tradnl" dirty="0"/>
              <a:t> no hay acoso sexual. </a:t>
            </a:r>
            <a:r>
              <a:rPr lang="es-ES_tradnl" dirty="0">
                <a:solidFill>
                  <a:srgbClr val="FF0000"/>
                </a:solidFill>
              </a:rPr>
              <a:t>El acoso sexual y el alcoholismo NO ESTÁN PERMITIDOS EN LAS BERRIES.</a:t>
            </a:r>
          </a:p>
          <a:p>
            <a:r>
              <a:rPr lang="es-ES_tradnl" dirty="0"/>
              <a:t>Se quejan de las reglas estrictas en los albergues: Cierra a las  8 pm;  quienes llegan más tarde duermen donde pueden y son multados.</a:t>
            </a:r>
          </a:p>
        </p:txBody>
      </p:sp>
    </p:spTree>
    <p:extLst>
      <p:ext uri="{BB962C8B-B14F-4D97-AF65-F5344CB8AC3E}">
        <p14:creationId xmlns:p14="http://schemas.microsoft.com/office/powerpoint/2010/main" val="4048168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BCC98-B838-864A-A55A-AC23C9B45B40}"/>
              </a:ext>
            </a:extLst>
          </p:cNvPr>
          <p:cNvSpPr>
            <a:spLocks noGrp="1"/>
          </p:cNvSpPr>
          <p:nvPr>
            <p:ph type="title"/>
          </p:nvPr>
        </p:nvSpPr>
        <p:spPr/>
        <p:txBody>
          <a:bodyPr/>
          <a:lstStyle/>
          <a:p>
            <a:r>
              <a:rPr lang="es-ES_tradnl" dirty="0"/>
              <a:t>Prestaciones: cuotas IMSS e INFONAVIT – acceso no efectivo</a:t>
            </a:r>
          </a:p>
        </p:txBody>
      </p:sp>
      <p:sp>
        <p:nvSpPr>
          <p:cNvPr id="3" name="Content Placeholder 2">
            <a:extLst>
              <a:ext uri="{FF2B5EF4-FFF2-40B4-BE49-F238E27FC236}">
                <a16:creationId xmlns:a16="http://schemas.microsoft.com/office/drawing/2014/main" id="{C26FAB7F-FE29-554B-A804-08B8489A3ACC}"/>
              </a:ext>
            </a:extLst>
          </p:cNvPr>
          <p:cNvSpPr>
            <a:spLocks noGrp="1"/>
          </p:cNvSpPr>
          <p:nvPr>
            <p:ph idx="1"/>
          </p:nvPr>
        </p:nvSpPr>
        <p:spPr>
          <a:xfrm>
            <a:off x="818712" y="2222287"/>
            <a:ext cx="10554574" cy="4348994"/>
          </a:xfrm>
        </p:spPr>
        <p:txBody>
          <a:bodyPr>
            <a:normAutofit lnSpcReduction="10000"/>
          </a:bodyPr>
          <a:lstStyle/>
          <a:p>
            <a:r>
              <a:rPr lang="es-ES_tradnl" dirty="0"/>
              <a:t>Las prestaciones formalmente incluyen servicio médico, licencia de maternidad y por incapacidad, cuidado infantil, pensiones y un fondo para la vivienda. </a:t>
            </a:r>
          </a:p>
          <a:p>
            <a:r>
              <a:rPr lang="es-ES_tradnl" dirty="0">
                <a:solidFill>
                  <a:srgbClr val="FF0000"/>
                </a:solidFill>
              </a:rPr>
              <a:t>La cobertura formal IMSS es extremadamente alta, La del fondo para la vivienda es más baja.</a:t>
            </a:r>
          </a:p>
          <a:p>
            <a:r>
              <a:rPr lang="es-ES_tradnl" dirty="0">
                <a:solidFill>
                  <a:srgbClr val="FF0000"/>
                </a:solidFill>
              </a:rPr>
              <a:t>LAS GUARDERÍAS SON PRÁCTICAMENTE INEXISTENTES. </a:t>
            </a:r>
            <a:r>
              <a:rPr lang="es-ES_tradnl" dirty="0"/>
              <a:t>Muchos trabajadores no reciben Aguinaldo, ni vacaciones, ni INFONAVIT.</a:t>
            </a:r>
          </a:p>
          <a:p>
            <a:r>
              <a:rPr lang="es-ES_tradnl" dirty="0"/>
              <a:t>El acceso efectivo depende de la provisión de los servicios por parte del Estado. Los patrones y los trabajadores pagan sus cuotas, pero el servicio recibido no corresponde con lo que se espera: no se puede hablar de acceso efectivo. </a:t>
            </a:r>
          </a:p>
          <a:p>
            <a:r>
              <a:rPr lang="es-ES_tradnl" dirty="0"/>
              <a:t>Enormes diferencias en prestaciones  entre los trabajadores formales e informales (que trabajan en empresas no registradas).</a:t>
            </a:r>
          </a:p>
          <a:p>
            <a:r>
              <a:rPr lang="es-ES_tradnl" dirty="0">
                <a:solidFill>
                  <a:srgbClr val="FF0000"/>
                </a:solidFill>
              </a:rPr>
              <a:t>La peor situación en términos de prestaciones es la de los trabajadores indígenas: Aguinaldo: 17 puntos porcentuales menos. Vacaciones: 16 puntos porcentuales menos. </a:t>
            </a:r>
            <a:r>
              <a:rPr lang="es-ES_tradnl" dirty="0"/>
              <a:t>Acceso a INFONAVIT: 5 puntos porcentuales menos.</a:t>
            </a:r>
          </a:p>
        </p:txBody>
      </p:sp>
    </p:spTree>
    <p:extLst>
      <p:ext uri="{BB962C8B-B14F-4D97-AF65-F5344CB8AC3E}">
        <p14:creationId xmlns:p14="http://schemas.microsoft.com/office/powerpoint/2010/main" val="1247954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FEF31A1-41D8-3847-B612-2EBD822C11B3}"/>
              </a:ext>
            </a:extLst>
          </p:cNvPr>
          <p:cNvGraphicFramePr>
            <a:graphicFrameLocks noGrp="1"/>
          </p:cNvGraphicFramePr>
          <p:nvPr>
            <p:extLst>
              <p:ext uri="{D42A27DB-BD31-4B8C-83A1-F6EECF244321}">
                <p14:modId xmlns:p14="http://schemas.microsoft.com/office/powerpoint/2010/main" val="197077529"/>
              </p:ext>
            </p:extLst>
          </p:nvPr>
        </p:nvGraphicFramePr>
        <p:xfrm>
          <a:off x="809623" y="1106128"/>
          <a:ext cx="10502388" cy="5353663"/>
        </p:xfrm>
        <a:graphic>
          <a:graphicData uri="http://schemas.openxmlformats.org/drawingml/2006/table">
            <a:tbl>
              <a:tblPr firstRow="1" firstCol="1" bandRow="1">
                <a:tableStyleId>{5C22544A-7EE6-4342-B048-85BDC9FD1C3A}</a:tableStyleId>
              </a:tblPr>
              <a:tblGrid>
                <a:gridCol w="1159026">
                  <a:extLst>
                    <a:ext uri="{9D8B030D-6E8A-4147-A177-3AD203B41FA5}">
                      <a16:colId xmlns:a16="http://schemas.microsoft.com/office/drawing/2014/main" val="2184554885"/>
                    </a:ext>
                  </a:extLst>
                </a:gridCol>
                <a:gridCol w="1331142">
                  <a:extLst>
                    <a:ext uri="{9D8B030D-6E8A-4147-A177-3AD203B41FA5}">
                      <a16:colId xmlns:a16="http://schemas.microsoft.com/office/drawing/2014/main" val="13564197"/>
                    </a:ext>
                  </a:extLst>
                </a:gridCol>
                <a:gridCol w="1381539">
                  <a:extLst>
                    <a:ext uri="{9D8B030D-6E8A-4147-A177-3AD203B41FA5}">
                      <a16:colId xmlns:a16="http://schemas.microsoft.com/office/drawing/2014/main" val="1750351887"/>
                    </a:ext>
                  </a:extLst>
                </a:gridCol>
                <a:gridCol w="1202635">
                  <a:extLst>
                    <a:ext uri="{9D8B030D-6E8A-4147-A177-3AD203B41FA5}">
                      <a16:colId xmlns:a16="http://schemas.microsoft.com/office/drawing/2014/main" val="654856943"/>
                    </a:ext>
                  </a:extLst>
                </a:gridCol>
                <a:gridCol w="1194567">
                  <a:extLst>
                    <a:ext uri="{9D8B030D-6E8A-4147-A177-3AD203B41FA5}">
                      <a16:colId xmlns:a16="http://schemas.microsoft.com/office/drawing/2014/main" val="1897105540"/>
                    </a:ext>
                  </a:extLst>
                </a:gridCol>
                <a:gridCol w="1323190">
                  <a:extLst>
                    <a:ext uri="{9D8B030D-6E8A-4147-A177-3AD203B41FA5}">
                      <a16:colId xmlns:a16="http://schemas.microsoft.com/office/drawing/2014/main" val="653750057"/>
                    </a:ext>
                  </a:extLst>
                </a:gridCol>
                <a:gridCol w="1360030">
                  <a:extLst>
                    <a:ext uri="{9D8B030D-6E8A-4147-A177-3AD203B41FA5}">
                      <a16:colId xmlns:a16="http://schemas.microsoft.com/office/drawing/2014/main" val="2124066160"/>
                    </a:ext>
                  </a:extLst>
                </a:gridCol>
                <a:gridCol w="1418499">
                  <a:extLst>
                    <a:ext uri="{9D8B030D-6E8A-4147-A177-3AD203B41FA5}">
                      <a16:colId xmlns:a16="http://schemas.microsoft.com/office/drawing/2014/main" val="4069271639"/>
                    </a:ext>
                  </a:extLst>
                </a:gridCol>
                <a:gridCol w="131760">
                  <a:extLst>
                    <a:ext uri="{9D8B030D-6E8A-4147-A177-3AD203B41FA5}">
                      <a16:colId xmlns:a16="http://schemas.microsoft.com/office/drawing/2014/main" val="3272691405"/>
                    </a:ext>
                  </a:extLst>
                </a:gridCol>
              </a:tblGrid>
              <a:tr h="214146">
                <a:tc>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gridSpan="2">
                  <a:txBody>
                    <a:bodyPr/>
                    <a:lstStyle/>
                    <a:p>
                      <a:pPr marL="0" marR="0" algn="ctr">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tc hMerge="1">
                  <a:txBody>
                    <a:bodyPr/>
                    <a:lstStyle/>
                    <a:p>
                      <a:pPr marL="0" marR="0" algn="ctr">
                        <a:spcBef>
                          <a:spcPts val="0"/>
                        </a:spcBef>
                        <a:spcAft>
                          <a:spcPts val="0"/>
                        </a:spcAft>
                      </a:pP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180" marR="53180" marT="0" marB="0" anchor="ctr"/>
                </a:tc>
                <a:extLst>
                  <a:ext uri="{0D108BD9-81ED-4DB2-BD59-A6C34878D82A}">
                    <a16:rowId xmlns:a16="http://schemas.microsoft.com/office/drawing/2014/main" val="4258145743"/>
                  </a:ext>
                </a:extLst>
              </a:tr>
              <a:tr h="2569759">
                <a:tc>
                  <a:txBody>
                    <a:bodyPr/>
                    <a:lstStyle/>
                    <a:p>
                      <a:pPr marL="0" marR="0" algn="ctr">
                        <a:spcBef>
                          <a:spcPts val="0"/>
                        </a:spcBef>
                        <a:spcAft>
                          <a:spcPts val="0"/>
                        </a:spcAft>
                      </a:pPr>
                      <a:r>
                        <a:rPr lang="es-ES_tradnl" sz="1800" noProof="0">
                          <a:effectLst/>
                          <a:latin typeface="Calibri" panose="020F0502020204030204" pitchFamily="34" charset="0"/>
                          <a:cs typeface="Calibri" panose="020F0502020204030204" pitchFamily="34" charset="0"/>
                        </a:rPr>
                        <a:t>Sexo</a:t>
                      </a:r>
                      <a:endParaRPr lang="es-ES_tradnl" sz="1800" noProof="0">
                        <a:effectLst/>
                        <a:latin typeface="Calibri" panose="020F0502020204030204" pitchFamily="34" charset="0"/>
                        <a:ea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Aguinaldo</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latin typeface="Calibri" panose="020F0502020204030204" pitchFamily="34" charset="0"/>
                          <a:cs typeface="Calibri" panose="020F0502020204030204" pitchFamily="34" charset="0"/>
                        </a:rPr>
                        <a:t>Vacaciones</a:t>
                      </a: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IMSS</a:t>
                      </a:r>
                      <a:br>
                        <a:rPr lang="es-ES_tradnl" sz="2000" noProof="0">
                          <a:effectLst/>
                          <a:latin typeface="Calibri" panose="020F0502020204030204" pitchFamily="34" charset="0"/>
                          <a:cs typeface="Calibri" panose="020F0502020204030204" pitchFamily="34" charset="0"/>
                        </a:rPr>
                      </a:br>
                      <a:r>
                        <a:rPr lang="es-ES_tradnl" sz="2000" noProof="0">
                          <a:effectLst/>
                          <a:latin typeface="Calibri" panose="020F0502020204030204" pitchFamily="34" charset="0"/>
                          <a:cs typeface="Calibri" panose="020F0502020204030204" pitchFamily="34" charset="0"/>
                        </a:rPr>
                        <a:t>(Salud)</a:t>
                      </a: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Salud Privada</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Fondo para la vivienda</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endParaRPr lang="es-ES_tradnl" sz="2000" noProof="0">
                        <a:effectLst/>
                        <a:latin typeface="Calibri" panose="020F0502020204030204" pitchFamily="34" charset="0"/>
                        <a:cs typeface="Calibri" panose="020F0502020204030204" pitchFamily="34" charset="0"/>
                      </a:endParaRPr>
                    </a:p>
                    <a:p>
                      <a:r>
                        <a:rPr lang="es-ES_tradnl" sz="2000" noProof="0">
                          <a:effectLst/>
                          <a:latin typeface="Calibri" panose="020F0502020204030204" pitchFamily="34" charset="0"/>
                          <a:cs typeface="Calibri" panose="020F0502020204030204" pitchFamily="34" charset="0"/>
                        </a:rPr>
                        <a:t>Guarderías </a:t>
                      </a:r>
                    </a:p>
                    <a:p>
                      <a:r>
                        <a:rPr lang="es-ES_tradnl" sz="2000" noProof="0">
                          <a:effectLst/>
                          <a:latin typeface="Calibri" panose="020F0502020204030204" pitchFamily="34" charset="0"/>
                          <a:cs typeface="Calibri" panose="020F0502020204030204" pitchFamily="34" charset="0"/>
                        </a:rPr>
                        <a:t>IMSS</a:t>
                      </a:r>
                      <a:br>
                        <a:rPr lang="es-ES_tradnl" sz="2000" noProof="0">
                          <a:effectLst/>
                          <a:latin typeface="Calibri" panose="020F0502020204030204" pitchFamily="34" charset="0"/>
                          <a:cs typeface="Calibri" panose="020F0502020204030204" pitchFamily="34" charset="0"/>
                        </a:rPr>
                      </a:b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Cuidado infantil subsidiado</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pPr marL="0" marR="0">
                        <a:spcBef>
                          <a:spcPts val="0"/>
                        </a:spcBef>
                        <a:spcAft>
                          <a:spcPts val="0"/>
                        </a:spcAft>
                      </a:pPr>
                      <a:r>
                        <a:rPr lang="en-US" sz="90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0713973"/>
                  </a:ext>
                </a:extLst>
              </a:tr>
              <a:tr h="856586">
                <a:tc>
                  <a:txBody>
                    <a:bodyPr/>
                    <a:lstStyle/>
                    <a:p>
                      <a:pPr marL="0" marR="0" algn="ctr">
                        <a:spcBef>
                          <a:spcPts val="0"/>
                        </a:spcBef>
                        <a:spcAft>
                          <a:spcPts val="0"/>
                        </a:spcAft>
                      </a:pPr>
                      <a:r>
                        <a:rPr lang="es-ES_tradnl" sz="1800" noProof="0">
                          <a:effectLst/>
                          <a:latin typeface="Calibri" panose="020F0502020204030204" pitchFamily="34" charset="0"/>
                          <a:ea typeface="Calibri" panose="020F0502020204030204" pitchFamily="34" charset="0"/>
                          <a:cs typeface="Calibri" panose="020F0502020204030204" pitchFamily="34" charset="0"/>
                        </a:rPr>
                        <a:t>Mujeres</a:t>
                      </a: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0.84</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0.56</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0.94</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0.02</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0.36</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solidFill>
                            <a:srgbClr val="FF0000"/>
                          </a:solidFill>
                          <a:effectLst/>
                          <a:latin typeface="Calibri" panose="020F0502020204030204" pitchFamily="34" charset="0"/>
                          <a:cs typeface="Calibri" panose="020F0502020204030204" pitchFamily="34" charset="0"/>
                        </a:rPr>
                        <a:t>0.12</a:t>
                      </a:r>
                      <a:endParaRPr lang="es-ES_tradnl" sz="2000" noProof="0">
                        <a:solidFill>
                          <a:srgbClr val="FF0000"/>
                        </a:solidFill>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0.01</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1891348"/>
                  </a:ext>
                </a:extLst>
              </a:tr>
              <a:tr h="856586">
                <a:tc>
                  <a:txBody>
                    <a:bodyPr/>
                    <a:lstStyle/>
                    <a:p>
                      <a:pPr marL="0" marR="0" algn="ctr">
                        <a:spcBef>
                          <a:spcPts val="0"/>
                        </a:spcBef>
                        <a:spcAft>
                          <a:spcPts val="0"/>
                        </a:spcAft>
                      </a:pPr>
                      <a:r>
                        <a:rPr lang="es-ES_tradnl" sz="1800" noProof="0">
                          <a:effectLst/>
                          <a:latin typeface="Calibri" panose="020F0502020204030204" pitchFamily="34" charset="0"/>
                          <a:ea typeface="Calibri" panose="020F0502020204030204" pitchFamily="34" charset="0"/>
                          <a:cs typeface="Calibri" panose="020F0502020204030204" pitchFamily="34" charset="0"/>
                        </a:rPr>
                        <a:t>Hombres</a:t>
                      </a: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0.81</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0.61</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0.93</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0.04</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0.33</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solidFill>
                            <a:srgbClr val="FF0000"/>
                          </a:solidFill>
                          <a:effectLst/>
                          <a:latin typeface="Calibri" panose="020F0502020204030204" pitchFamily="34" charset="0"/>
                          <a:cs typeface="Calibri" panose="020F0502020204030204" pitchFamily="34" charset="0"/>
                        </a:rPr>
                        <a:t>0.08</a:t>
                      </a:r>
                      <a:endParaRPr lang="es-ES_tradnl" sz="2000" noProof="0">
                        <a:solidFill>
                          <a:srgbClr val="FF0000"/>
                        </a:solidFill>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0.01</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pPr marL="0" marR="0">
                        <a:spcBef>
                          <a:spcPts val="0"/>
                        </a:spcBef>
                        <a:spcAft>
                          <a:spcPts val="0"/>
                        </a:spcAft>
                      </a:pPr>
                      <a:r>
                        <a:rPr lang="en-US" sz="900">
                          <a:effectLst/>
                        </a:rPr>
                        <a:t> </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280864743"/>
                  </a:ext>
                </a:extLst>
              </a:tr>
              <a:tr h="856586">
                <a:tc>
                  <a:txBody>
                    <a:bodyPr/>
                    <a:lstStyle/>
                    <a:p>
                      <a:pPr marL="0" marR="0" algn="ctr">
                        <a:spcBef>
                          <a:spcPts val="0"/>
                        </a:spcBef>
                        <a:spcAft>
                          <a:spcPts val="0"/>
                        </a:spcAft>
                      </a:pPr>
                      <a:r>
                        <a:rPr lang="es-ES_tradnl" sz="1800" noProof="0">
                          <a:effectLst/>
                          <a:latin typeface="Calibri" panose="020F0502020204030204" pitchFamily="34" charset="0"/>
                          <a:cs typeface="Calibri" panose="020F0502020204030204" pitchFamily="34" charset="0"/>
                        </a:rPr>
                        <a:t>Total</a:t>
                      </a:r>
                      <a:endParaRPr lang="es-ES_tradnl" sz="1800" noProof="0">
                        <a:effectLst/>
                        <a:latin typeface="Calibri" panose="020F0502020204030204" pitchFamily="34" charset="0"/>
                        <a:ea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0.82</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0.58</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solidFill>
                            <a:srgbClr val="FF0000"/>
                          </a:solidFill>
                          <a:effectLst/>
                          <a:latin typeface="Calibri" panose="020F0502020204030204" pitchFamily="34" charset="0"/>
                          <a:cs typeface="Calibri" panose="020F0502020204030204" pitchFamily="34" charset="0"/>
                        </a:rPr>
                        <a:t>0.94</a:t>
                      </a:r>
                      <a:endParaRPr lang="es-ES_tradnl" sz="2000" noProof="0">
                        <a:solidFill>
                          <a:srgbClr val="FF0000"/>
                        </a:solidFill>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0.03</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solidFill>
                            <a:srgbClr val="FF0000"/>
                          </a:solidFill>
                          <a:effectLst/>
                          <a:latin typeface="Calibri" panose="020F0502020204030204" pitchFamily="34" charset="0"/>
                          <a:cs typeface="Calibri" panose="020F0502020204030204" pitchFamily="34" charset="0"/>
                        </a:rPr>
                        <a:t>0.34</a:t>
                      </a:r>
                      <a:endParaRPr lang="es-ES_tradnl" sz="2000" noProof="0">
                        <a:solidFill>
                          <a:srgbClr val="FF0000"/>
                        </a:solidFill>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a:effectLst/>
                          <a:latin typeface="Calibri" panose="020F0502020204030204" pitchFamily="34" charset="0"/>
                          <a:cs typeface="Calibri" panose="020F0502020204030204" pitchFamily="34" charset="0"/>
                        </a:rPr>
                        <a:t>0.10</a:t>
                      </a:r>
                      <a:endParaRPr lang="es-ES_tradnl" sz="2000" noProof="0">
                        <a:latin typeface="Calibri" panose="020F0502020204030204" pitchFamily="34" charset="0"/>
                        <a:cs typeface="Calibri" panose="020F0502020204030204" pitchFamily="34" charset="0"/>
                      </a:endParaRPr>
                    </a:p>
                  </a:txBody>
                  <a:tcPr marL="53180" marR="53180" marT="0" marB="0" anchor="ctr"/>
                </a:tc>
                <a:tc>
                  <a:txBody>
                    <a:bodyPr/>
                    <a:lstStyle/>
                    <a:p>
                      <a:r>
                        <a:rPr lang="es-ES_tradnl" sz="2000" noProof="0" dirty="0">
                          <a:effectLst/>
                          <a:latin typeface="Calibri" panose="020F0502020204030204" pitchFamily="34" charset="0"/>
                          <a:cs typeface="Calibri" panose="020F0502020204030204" pitchFamily="34" charset="0"/>
                        </a:rPr>
                        <a:t>0.01</a:t>
                      </a:r>
                      <a:endParaRPr lang="es-ES_tradnl" sz="2000" noProof="0" dirty="0">
                        <a:latin typeface="Calibri" panose="020F0502020204030204" pitchFamily="34" charset="0"/>
                        <a:cs typeface="Calibri" panose="020F0502020204030204" pitchFamily="34" charset="0"/>
                      </a:endParaRPr>
                    </a:p>
                  </a:txBody>
                  <a:tcPr marL="53180" marR="53180" marT="0" marB="0" anchor="ctr"/>
                </a:tc>
                <a:tc>
                  <a:txBody>
                    <a:bodyPr/>
                    <a:lstStyle/>
                    <a:p>
                      <a:pPr marL="0" marR="0">
                        <a:spcBef>
                          <a:spcPts val="0"/>
                        </a:spcBef>
                        <a:spcAft>
                          <a:spcPts val="0"/>
                        </a:spcAft>
                      </a:pPr>
                      <a:r>
                        <a:rPr lang="en-US" sz="900" dirty="0">
                          <a:effectLst/>
                        </a:rPr>
                        <a:t> </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662096094"/>
                  </a:ext>
                </a:extLst>
              </a:tr>
            </a:tbl>
          </a:graphicData>
        </a:graphic>
      </p:graphicFrame>
      <p:sp>
        <p:nvSpPr>
          <p:cNvPr id="3" name="Rectangle 1">
            <a:extLst>
              <a:ext uri="{FF2B5EF4-FFF2-40B4-BE49-F238E27FC236}">
                <a16:creationId xmlns:a16="http://schemas.microsoft.com/office/drawing/2014/main" id="{E60E6774-1298-6A47-A301-98D90B3851F6}"/>
              </a:ext>
            </a:extLst>
          </p:cNvPr>
          <p:cNvSpPr>
            <a:spLocks noChangeArrowheads="1"/>
          </p:cNvSpPr>
          <p:nvPr/>
        </p:nvSpPr>
        <p:spPr bwMode="auto">
          <a:xfrm>
            <a:off x="793338" y="38380"/>
            <a:ext cx="1051867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err="1">
                <a:latin typeface="Arial" panose="020B0604020202020204" pitchFamily="34" charset="0"/>
                <a:ea typeface="Calibri" panose="020F0502020204030204" pitchFamily="34" charset="0"/>
                <a:cs typeface="Arial" panose="020B0604020202020204" pitchFamily="34" charset="0"/>
              </a:rPr>
              <a:t>Cuadro</a:t>
            </a:r>
            <a:r>
              <a:rPr lang="en-US" altLang="en-US" sz="2000" b="1" dirty="0">
                <a:latin typeface="Arial" panose="020B0604020202020204" pitchFamily="34" charset="0"/>
                <a:ea typeface="Calibri" panose="020F0502020204030204" pitchFamily="34" charset="0"/>
                <a:cs typeface="Arial" panose="020B0604020202020204" pitchFamily="34" charset="0"/>
              </a:rPr>
              <a:t> Cuatro</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err="1">
                <a:latin typeface="Arial" panose="020B0604020202020204" pitchFamily="34" charset="0"/>
                <a:ea typeface="Calibri" panose="020F0502020204030204" pitchFamily="34" charset="0"/>
                <a:cs typeface="Arial" panose="020B0604020202020204" pitchFamily="34" charset="0"/>
              </a:rPr>
              <a:t>P</a:t>
            </a:r>
            <a:r>
              <a:rPr kumimoji="0" lang="en-US" altLang="en-US" sz="2000" b="1"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restaciones</a:t>
            </a:r>
            <a: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2000" b="1"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formales</a:t>
            </a:r>
            <a: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2000" b="1"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por</a:t>
            </a:r>
            <a: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2000" b="1"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sexo</a:t>
            </a:r>
            <a: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r>
              <a:rPr kumimoji="0" lang="en-US" altLang="en-US" sz="2000" b="1"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género</a:t>
            </a:r>
            <a:b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endParaRPr kumimoji="0" lang="en-US" altLang="en-US"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8727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4D1D032-56DD-AE41-90A4-C893CE7296D6}"/>
              </a:ext>
            </a:extLst>
          </p:cNvPr>
          <p:cNvGraphicFramePr>
            <a:graphicFrameLocks noGrp="1"/>
          </p:cNvGraphicFramePr>
          <p:nvPr>
            <p:extLst>
              <p:ext uri="{D42A27DB-BD31-4B8C-83A1-F6EECF244321}">
                <p14:modId xmlns:p14="http://schemas.microsoft.com/office/powerpoint/2010/main" val="4122597920"/>
              </p:ext>
            </p:extLst>
          </p:nvPr>
        </p:nvGraphicFramePr>
        <p:xfrm>
          <a:off x="806823" y="1635161"/>
          <a:ext cx="10434917" cy="4720948"/>
        </p:xfrm>
        <a:graphic>
          <a:graphicData uri="http://schemas.openxmlformats.org/drawingml/2006/table">
            <a:tbl>
              <a:tblPr firstRow="1" firstCol="1" bandRow="1">
                <a:tableStyleId>{5C22544A-7EE6-4342-B048-85BDC9FD1C3A}</a:tableStyleId>
              </a:tblPr>
              <a:tblGrid>
                <a:gridCol w="1850316">
                  <a:extLst>
                    <a:ext uri="{9D8B030D-6E8A-4147-A177-3AD203B41FA5}">
                      <a16:colId xmlns:a16="http://schemas.microsoft.com/office/drawing/2014/main" val="4226486965"/>
                    </a:ext>
                  </a:extLst>
                </a:gridCol>
                <a:gridCol w="1344706">
                  <a:extLst>
                    <a:ext uri="{9D8B030D-6E8A-4147-A177-3AD203B41FA5}">
                      <a16:colId xmlns:a16="http://schemas.microsoft.com/office/drawing/2014/main" val="937631193"/>
                    </a:ext>
                  </a:extLst>
                </a:gridCol>
                <a:gridCol w="1409251">
                  <a:extLst>
                    <a:ext uri="{9D8B030D-6E8A-4147-A177-3AD203B41FA5}">
                      <a16:colId xmlns:a16="http://schemas.microsoft.com/office/drawing/2014/main" val="1940043286"/>
                    </a:ext>
                  </a:extLst>
                </a:gridCol>
                <a:gridCol w="1054250">
                  <a:extLst>
                    <a:ext uri="{9D8B030D-6E8A-4147-A177-3AD203B41FA5}">
                      <a16:colId xmlns:a16="http://schemas.microsoft.com/office/drawing/2014/main" val="3226872654"/>
                    </a:ext>
                  </a:extLst>
                </a:gridCol>
                <a:gridCol w="1301675">
                  <a:extLst>
                    <a:ext uri="{9D8B030D-6E8A-4147-A177-3AD203B41FA5}">
                      <a16:colId xmlns:a16="http://schemas.microsoft.com/office/drawing/2014/main" val="3927337911"/>
                    </a:ext>
                  </a:extLst>
                </a:gridCol>
                <a:gridCol w="1183341">
                  <a:extLst>
                    <a:ext uri="{9D8B030D-6E8A-4147-A177-3AD203B41FA5}">
                      <a16:colId xmlns:a16="http://schemas.microsoft.com/office/drawing/2014/main" val="1907038800"/>
                    </a:ext>
                  </a:extLst>
                </a:gridCol>
                <a:gridCol w="1065007">
                  <a:extLst>
                    <a:ext uri="{9D8B030D-6E8A-4147-A177-3AD203B41FA5}">
                      <a16:colId xmlns:a16="http://schemas.microsoft.com/office/drawing/2014/main" val="3266043344"/>
                    </a:ext>
                  </a:extLst>
                </a:gridCol>
                <a:gridCol w="1226371">
                  <a:extLst>
                    <a:ext uri="{9D8B030D-6E8A-4147-A177-3AD203B41FA5}">
                      <a16:colId xmlns:a16="http://schemas.microsoft.com/office/drawing/2014/main" val="157238321"/>
                    </a:ext>
                  </a:extLst>
                </a:gridCol>
              </a:tblGrid>
              <a:tr h="394024">
                <a:tc gridSpan="8">
                  <a:txBody>
                    <a:bodyPr/>
                    <a:lstStyle/>
                    <a:p>
                      <a:pPr marL="0" marR="0" algn="ctr">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9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hMerge="1">
                  <a:txBody>
                    <a:bodyPr/>
                    <a:lstStyle/>
                    <a:p>
                      <a:endParaRPr lang="en-US"/>
                    </a:p>
                  </a:txBody>
                  <a:tcPr/>
                </a:tc>
                <a:tc hMerge="1">
                  <a:txBody>
                    <a:bodyPr/>
                    <a:lstStyle/>
                    <a:p>
                      <a:endParaRPr lang="en-US"/>
                    </a:p>
                  </a:txBody>
                  <a:tcPr/>
                </a:tc>
                <a:tc hMerge="1">
                  <a:txBody>
                    <a:bodyPr/>
                    <a:lstStyle/>
                    <a:p>
                      <a:endParaRPr lang="en-US" dirty="0"/>
                    </a:p>
                  </a:txBody>
                  <a:tcPr marL="63729" marR="63729" marT="0" marB="0" anchor="ctr"/>
                </a:tc>
                <a:tc hMerge="1">
                  <a:txBody>
                    <a:bodyPr/>
                    <a:lstStyle/>
                    <a:p>
                      <a:endParaRPr lang="en-US" dirty="0"/>
                    </a:p>
                  </a:txBody>
                  <a:tcPr marL="63729" marR="63729" marT="0" marB="0" anchor="ctr"/>
                </a:tc>
                <a:tc hMerge="1">
                  <a:txBody>
                    <a:bodyPr/>
                    <a:lstStyle/>
                    <a:p>
                      <a:endParaRPr lang="en-US" sz="1100" dirty="0">
                        <a:effectLst/>
                        <a:latin typeface="Calibri" panose="020F0502020204030204" pitchFamily="34" charset="0"/>
                        <a:cs typeface="Times New Roman" panose="02020603050405020304" pitchFamily="18" charset="0"/>
                      </a:endParaRPr>
                    </a:p>
                  </a:txBody>
                  <a:tcPr marL="63729" marR="63729" marT="0" marB="0" anchor="ct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extLst>
                  <a:ext uri="{0D108BD9-81ED-4DB2-BD59-A6C34878D82A}">
                    <a16:rowId xmlns:a16="http://schemas.microsoft.com/office/drawing/2014/main" val="923727137"/>
                  </a:ext>
                </a:extLst>
              </a:tr>
              <a:tr h="1928600">
                <a:tc>
                  <a:txBody>
                    <a:bodyPr/>
                    <a:lstStyle/>
                    <a:p>
                      <a:pPr marL="0" marR="0" algn="ctr">
                        <a:spcBef>
                          <a:spcPts val="0"/>
                        </a:spcBef>
                        <a:spcAft>
                          <a:spcPts val="0"/>
                        </a:spcAft>
                      </a:pPr>
                      <a:r>
                        <a:rPr lang="es-ES_tradnl" sz="2000" noProof="0">
                          <a:effectLst/>
                          <a:latin typeface="Calibri" panose="020F0502020204030204" pitchFamily="34" charset="0"/>
                          <a:ea typeface="Calibri" panose="020F0502020204030204" pitchFamily="34" charset="0"/>
                          <a:cs typeface="Times New Roman" panose="02020603050405020304" pitchFamily="18" charset="0"/>
                        </a:rPr>
                        <a:t>Tipo de trabajador</a:t>
                      </a: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Aguinaldo</a:t>
                      </a: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Vacaciones</a:t>
                      </a: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cs typeface="Calibri" panose="020F0502020204030204" pitchFamily="34" charset="0"/>
                        </a:rPr>
                        <a:t>IMSS</a:t>
                      </a:r>
                      <a:br>
                        <a:rPr lang="es-ES_tradnl" sz="2000" noProof="0" dirty="0">
                          <a:effectLst/>
                          <a:latin typeface="Calibri" panose="020F0502020204030204" pitchFamily="34" charset="0"/>
                          <a:cs typeface="Calibri" panose="020F0502020204030204" pitchFamily="34" charset="0"/>
                        </a:rPr>
                      </a:br>
                      <a:r>
                        <a:rPr lang="es-ES_tradnl" sz="2000" noProof="0" dirty="0">
                          <a:effectLst/>
                          <a:latin typeface="Calibri" panose="020F0502020204030204" pitchFamily="34" charset="0"/>
                          <a:cs typeface="Calibri" panose="020F0502020204030204" pitchFamily="34" charset="0"/>
                        </a:rPr>
                        <a:t>Salud</a:t>
                      </a:r>
                      <a:endParaRPr lang="es-ES_tradnl" sz="2000" noProof="0" dirty="0">
                        <a:effectLst/>
                        <a:latin typeface="Calibri" panose="020F0502020204030204" pitchFamily="34" charset="0"/>
                        <a:ea typeface="Calibri" panose="020F0502020204030204" pitchFamily="34" charset="0"/>
                        <a:cs typeface="Calibri" panose="020F0502020204030204" pitchFamily="34" charset="0"/>
                      </a:endParaRP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Salud Privada</a:t>
                      </a: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Fondo para la vivienda</a:t>
                      </a: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cs typeface="Calibri" panose="020F0502020204030204" pitchFamily="34" charset="0"/>
                        </a:rPr>
                        <a:t>Cuidado </a:t>
                      </a:r>
                      <a:r>
                        <a:rPr lang="es-ES_tradnl" sz="2000" noProof="0" dirty="0" err="1">
                          <a:effectLst/>
                          <a:latin typeface="Calibri" panose="020F0502020204030204" pitchFamily="34" charset="0"/>
                          <a:cs typeface="Calibri" panose="020F0502020204030204" pitchFamily="34" charset="0"/>
                        </a:rPr>
                        <a:t>infantiIMSS</a:t>
                      </a:r>
                      <a:br>
                        <a:rPr lang="es-ES_tradnl" sz="2000" noProof="0" dirty="0">
                          <a:effectLst/>
                          <a:latin typeface="Calibri" panose="020F0502020204030204" pitchFamily="34" charset="0"/>
                          <a:cs typeface="Calibri" panose="020F0502020204030204" pitchFamily="34" charset="0"/>
                        </a:rPr>
                      </a:br>
                      <a:endParaRPr lang="es-ES_tradnl" sz="2000" noProof="0" dirty="0">
                        <a:effectLst/>
                        <a:latin typeface="Calibri" panose="020F0502020204030204" pitchFamily="34" charset="0"/>
                        <a:ea typeface="Calibri" panose="020F0502020204030204" pitchFamily="34" charset="0"/>
                        <a:cs typeface="Calibri" panose="020F0502020204030204" pitchFamily="34" charset="0"/>
                      </a:endParaRPr>
                    </a:p>
                  </a:txBody>
                  <a:tcPr marL="63729" marR="63729"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cs typeface="Calibri" panose="020F0502020204030204" pitchFamily="34" charset="0"/>
                        </a:rPr>
                        <a:t>Cuidado infantil subsidiado</a:t>
                      </a:r>
                      <a:endParaRPr lang="es-ES_tradnl" sz="2000" noProof="0" dirty="0">
                        <a:effectLst/>
                        <a:latin typeface="Calibri" panose="020F0502020204030204" pitchFamily="34" charset="0"/>
                        <a:ea typeface="Calibri" panose="020F0502020204030204" pitchFamily="34" charset="0"/>
                        <a:cs typeface="Calibri" panose="020F0502020204030204" pitchFamily="34" charset="0"/>
                      </a:endParaRPr>
                    </a:p>
                  </a:txBody>
                  <a:tcPr marL="63729" marR="63729" marT="0" marB="0" anchor="ctr"/>
                </a:tc>
                <a:extLst>
                  <a:ext uri="{0D108BD9-81ED-4DB2-BD59-A6C34878D82A}">
                    <a16:rowId xmlns:a16="http://schemas.microsoft.com/office/drawing/2014/main" val="3634744129"/>
                  </a:ext>
                </a:extLst>
              </a:tr>
              <a:tr h="589562">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Local</a:t>
                      </a:r>
                    </a:p>
                  </a:txBody>
                  <a:tcPr marL="63729" marR="63729" marT="0" marB="0" anchor="ctr"/>
                </a:tc>
                <a:tc>
                  <a:txBody>
                    <a:bodyPr/>
                    <a:lstStyle/>
                    <a:p>
                      <a:pPr marL="0" marR="0" algn="ctr">
                        <a:spcBef>
                          <a:spcPts val="0"/>
                        </a:spcBef>
                        <a:spcAft>
                          <a:spcPts val="0"/>
                        </a:spcAft>
                      </a:pPr>
                      <a:r>
                        <a:rPr lang="es-ES_tradnl" sz="2000" noProof="0">
                          <a:effectLst/>
                        </a:rPr>
                        <a:t>0.72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0.49</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0.80</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chemeClr val="accent5"/>
                          </a:solidFill>
                          <a:effectLst/>
                        </a:rPr>
                        <a:t>0.15</a:t>
                      </a:r>
                      <a:endParaRPr lang="es-ES_tradnl" sz="2000" noProof="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rgbClr val="FF0000"/>
                          </a:solidFill>
                          <a:effectLst/>
                        </a:rPr>
                        <a:t>0.03</a:t>
                      </a:r>
                      <a:endParaRPr lang="es-ES_tradnl" sz="20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0.01</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extLst>
                  <a:ext uri="{0D108BD9-81ED-4DB2-BD59-A6C34878D82A}">
                    <a16:rowId xmlns:a16="http://schemas.microsoft.com/office/drawing/2014/main" val="2985345855"/>
                  </a:ext>
                </a:extLst>
              </a:tr>
              <a:tr h="606831">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Inmigrante asentado</a:t>
                      </a:r>
                    </a:p>
                  </a:txBody>
                  <a:tcPr marL="63729" marR="63729" marT="0" marB="0" anchor="ctr"/>
                </a:tc>
                <a:tc>
                  <a:txBody>
                    <a:bodyPr/>
                    <a:lstStyle/>
                    <a:p>
                      <a:pPr marL="0" marR="0" algn="ctr">
                        <a:spcBef>
                          <a:spcPts val="0"/>
                        </a:spcBef>
                        <a:spcAft>
                          <a:spcPts val="0"/>
                        </a:spcAft>
                      </a:pPr>
                      <a:r>
                        <a:rPr lang="es-ES_tradnl" sz="2000" noProof="0">
                          <a:effectLst/>
                        </a:rPr>
                        <a:t>0.67</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0.45</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0.73</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chemeClr val="accent5"/>
                          </a:solidFill>
                          <a:effectLst/>
                        </a:rPr>
                        <a:t>0.12</a:t>
                      </a:r>
                      <a:endParaRPr lang="es-ES_tradnl" sz="2000" noProof="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rgbClr val="FF0000"/>
                          </a:solidFill>
                          <a:effectLst/>
                        </a:rPr>
                        <a:t>0.05</a:t>
                      </a:r>
                      <a:endParaRPr lang="es-ES_tradnl" sz="20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0.01</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extLst>
                  <a:ext uri="{0D108BD9-81ED-4DB2-BD59-A6C34878D82A}">
                    <a16:rowId xmlns:a16="http://schemas.microsoft.com/office/drawing/2014/main" val="147935135"/>
                  </a:ext>
                </a:extLst>
              </a:tr>
              <a:tr h="606831">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Migrante temporal</a:t>
                      </a:r>
                    </a:p>
                  </a:txBody>
                  <a:tcPr marL="63729" marR="63729" marT="0" marB="0" anchor="ctr"/>
                </a:tc>
                <a:tc>
                  <a:txBody>
                    <a:bodyPr/>
                    <a:lstStyle/>
                    <a:p>
                      <a:pPr marL="0" marR="0" algn="ctr">
                        <a:spcBef>
                          <a:spcPts val="0"/>
                        </a:spcBef>
                        <a:spcAft>
                          <a:spcPts val="0"/>
                        </a:spcAft>
                      </a:pPr>
                      <a:r>
                        <a:rPr lang="es-ES_tradnl" sz="2000" noProof="0">
                          <a:effectLst/>
                        </a:rPr>
                        <a:t>0.59</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rgbClr val="FF0000"/>
                          </a:solidFill>
                          <a:effectLst/>
                        </a:rPr>
                        <a:t>0.27</a:t>
                      </a:r>
                      <a:endParaRPr lang="es-ES_tradnl" sz="20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0.73</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chemeClr val="accent5"/>
                          </a:solidFill>
                          <a:effectLst/>
                        </a:rPr>
                        <a:t>0.09</a:t>
                      </a:r>
                      <a:endParaRPr lang="es-ES_tradnl" sz="2000" noProof="0">
                        <a:solidFill>
                          <a:schemeClr val="accent5"/>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solidFill>
                            <a:srgbClr val="FF0000"/>
                          </a:solidFill>
                          <a:effectLst/>
                        </a:rPr>
                        <a:t>0.06</a:t>
                      </a:r>
                      <a:endParaRPr lang="es-ES_tradnl" sz="2000" noProof="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0.00</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extLst>
                  <a:ext uri="{0D108BD9-81ED-4DB2-BD59-A6C34878D82A}">
                    <a16:rowId xmlns:a16="http://schemas.microsoft.com/office/drawing/2014/main" val="201368447"/>
                  </a:ext>
                </a:extLst>
              </a:tr>
              <a:tr h="589562">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Calibri" panose="020F0502020204030204" pitchFamily="34" charset="0"/>
                        </a:rPr>
                        <a:t>Total</a:t>
                      </a:r>
                    </a:p>
                  </a:txBody>
                  <a:tcPr marL="63729" marR="63729" marT="0" marB="0" anchor="ctr"/>
                </a:tc>
                <a:tc>
                  <a:txBody>
                    <a:bodyPr/>
                    <a:lstStyle/>
                    <a:p>
                      <a:pPr marL="0" marR="0" algn="ctr">
                        <a:spcBef>
                          <a:spcPts val="0"/>
                        </a:spcBef>
                        <a:spcAft>
                          <a:spcPts val="0"/>
                        </a:spcAft>
                      </a:pPr>
                      <a:r>
                        <a:rPr lang="es-ES_tradnl" sz="2000" noProof="0">
                          <a:effectLst/>
                        </a:rPr>
                        <a:t>0.68</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0.42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0.77</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0.02</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0.13</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a:effectLst/>
                        </a:rPr>
                        <a:t>0.04</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tc>
                  <a:txBody>
                    <a:bodyPr/>
                    <a:lstStyle/>
                    <a:p>
                      <a:pPr marL="0" marR="0" algn="ctr">
                        <a:spcBef>
                          <a:spcPts val="0"/>
                        </a:spcBef>
                        <a:spcAft>
                          <a:spcPts val="0"/>
                        </a:spcAft>
                      </a:pPr>
                      <a:r>
                        <a:rPr lang="es-ES_tradnl" sz="2000" noProof="0" dirty="0">
                          <a:effectLst/>
                        </a:rPr>
                        <a:t>0.00</a:t>
                      </a:r>
                      <a:endParaRPr lang="es-ES_tradnl" sz="2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3729" marR="63729" marT="0" marB="0" anchor="ctr"/>
                </a:tc>
                <a:extLst>
                  <a:ext uri="{0D108BD9-81ED-4DB2-BD59-A6C34878D82A}">
                    <a16:rowId xmlns:a16="http://schemas.microsoft.com/office/drawing/2014/main" val="40582919"/>
                  </a:ext>
                </a:extLst>
              </a:tr>
            </a:tbl>
          </a:graphicData>
        </a:graphic>
      </p:graphicFrame>
      <p:sp>
        <p:nvSpPr>
          <p:cNvPr id="3" name="Rectangle 1">
            <a:extLst>
              <a:ext uri="{FF2B5EF4-FFF2-40B4-BE49-F238E27FC236}">
                <a16:creationId xmlns:a16="http://schemas.microsoft.com/office/drawing/2014/main" id="{63FCD320-495B-0D4A-BC41-9EBC0A6CB24F}"/>
              </a:ext>
            </a:extLst>
          </p:cNvPr>
          <p:cNvSpPr>
            <a:spLocks noChangeArrowheads="1"/>
          </p:cNvSpPr>
          <p:nvPr/>
        </p:nvSpPr>
        <p:spPr bwMode="auto">
          <a:xfrm>
            <a:off x="2737822" y="401574"/>
            <a:ext cx="633625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err="1">
                <a:latin typeface="Arial" panose="020B0604020202020204" pitchFamily="34" charset="0"/>
                <a:ea typeface="Times New Roman" panose="02020603050405020304" pitchFamily="18" charset="0"/>
                <a:cs typeface="Arial" panose="020B0604020202020204" pitchFamily="34" charset="0"/>
              </a:rPr>
              <a:t>Cuadro</a:t>
            </a:r>
            <a:r>
              <a:rPr lang="en-US" altLang="en-US" sz="2000" b="1" dirty="0">
                <a:latin typeface="Arial" panose="020B0604020202020204" pitchFamily="34" charset="0"/>
                <a:ea typeface="Times New Roman" panose="02020603050405020304" pitchFamily="18" charset="0"/>
                <a:cs typeface="Arial" panose="020B0604020202020204" pitchFamily="34" charset="0"/>
              </a:rPr>
              <a:t> Cinco</a:t>
            </a:r>
            <a:r>
              <a:rPr kumimoji="0" lang="en-US" altLang="en-US" sz="2000" b="1" i="0" u="none" strike="noStrike" cap="none" normalizeH="0" baseline="0" dirty="0">
                <a:ln>
                  <a:noFill/>
                </a:ln>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err="1">
                <a:latin typeface="Arial" panose="020B0604020202020204" pitchFamily="34" charset="0"/>
                <a:ea typeface="Times New Roman" panose="02020603050405020304" pitchFamily="18" charset="0"/>
                <a:cs typeface="Arial" panose="020B0604020202020204" pitchFamily="34" charset="0"/>
              </a:rPr>
              <a:t>Prestaciones</a:t>
            </a:r>
            <a:r>
              <a:rPr lang="en-US" altLang="en-US" sz="2000" b="1" dirty="0">
                <a:latin typeface="Arial" panose="020B0604020202020204" pitchFamily="34" charset="0"/>
                <a:ea typeface="Times New Roman" panose="02020603050405020304" pitchFamily="18" charset="0"/>
                <a:cs typeface="Arial" panose="020B0604020202020204" pitchFamily="34" charset="0"/>
              </a:rPr>
              <a:t> </a:t>
            </a:r>
            <a:r>
              <a:rPr lang="en-US" altLang="en-US" sz="2000" b="1" dirty="0" err="1">
                <a:latin typeface="Arial" panose="020B0604020202020204" pitchFamily="34" charset="0"/>
                <a:ea typeface="Times New Roman" panose="02020603050405020304" pitchFamily="18" charset="0"/>
                <a:cs typeface="Arial" panose="020B0604020202020204" pitchFamily="34" charset="0"/>
              </a:rPr>
              <a:t>efectivas</a:t>
            </a:r>
            <a:r>
              <a:rPr lang="en-US" altLang="en-US" sz="2000" b="1" dirty="0">
                <a:latin typeface="Arial" panose="020B0604020202020204" pitchFamily="34" charset="0"/>
                <a:ea typeface="Times New Roman" panose="02020603050405020304" pitchFamily="18" charset="0"/>
                <a:cs typeface="Arial" panose="020B0604020202020204" pitchFamily="34" charset="0"/>
              </a:rPr>
              <a:t> </a:t>
            </a:r>
            <a:r>
              <a:rPr lang="en-US" altLang="en-US" sz="2000" b="1" dirty="0" err="1">
                <a:latin typeface="Arial" panose="020B0604020202020204" pitchFamily="34" charset="0"/>
                <a:ea typeface="Times New Roman" panose="02020603050405020304" pitchFamily="18" charset="0"/>
                <a:cs typeface="Arial" panose="020B0604020202020204" pitchFamily="34" charset="0"/>
              </a:rPr>
              <a:t>según</a:t>
            </a:r>
            <a:r>
              <a:rPr lang="en-US" altLang="en-US" sz="2000" b="1" dirty="0">
                <a:latin typeface="Arial" panose="020B0604020202020204" pitchFamily="34" charset="0"/>
                <a:ea typeface="Times New Roman" panose="02020603050405020304" pitchFamily="18" charset="0"/>
                <a:cs typeface="Arial" panose="020B0604020202020204" pitchFamily="34" charset="0"/>
              </a:rPr>
              <a:t> </a:t>
            </a:r>
            <a:r>
              <a:rPr lang="en-US" altLang="en-US" sz="2000" b="1" dirty="0" err="1">
                <a:latin typeface="Arial" panose="020B0604020202020204" pitchFamily="34" charset="0"/>
                <a:ea typeface="Times New Roman" panose="02020603050405020304" pitchFamily="18" charset="0"/>
                <a:cs typeface="Arial" panose="020B0604020202020204" pitchFamily="34" charset="0"/>
              </a:rPr>
              <a:t>categoría</a:t>
            </a:r>
            <a:r>
              <a:rPr lang="en-US" altLang="en-US" sz="2000" b="1" dirty="0">
                <a:latin typeface="Arial" panose="020B0604020202020204" pitchFamily="34" charset="0"/>
                <a:ea typeface="Times New Roman" panose="02020603050405020304" pitchFamily="18" charset="0"/>
                <a:cs typeface="Arial" panose="020B0604020202020204" pitchFamily="34" charset="0"/>
              </a:rPr>
              <a:t> </a:t>
            </a:r>
            <a:r>
              <a:rPr lang="en-US" altLang="en-US" sz="2000" b="1" dirty="0" err="1">
                <a:latin typeface="Arial" panose="020B0604020202020204" pitchFamily="34" charset="0"/>
                <a:ea typeface="Times New Roman" panose="02020603050405020304" pitchFamily="18" charset="0"/>
                <a:cs typeface="Arial" panose="020B0604020202020204" pitchFamily="34" charset="0"/>
              </a:rPr>
              <a:t>migratoria</a:t>
            </a:r>
            <a:endParaRPr kumimoji="0" lang="en-US" altLang="en-US" sz="2000" b="0"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302867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ECD4BAE-6A18-B941-8BC0-BD8E6198C4CA}"/>
              </a:ext>
            </a:extLst>
          </p:cNvPr>
          <p:cNvGraphicFramePr>
            <a:graphicFrameLocks noGrp="1"/>
          </p:cNvGraphicFramePr>
          <p:nvPr>
            <p:extLst>
              <p:ext uri="{D42A27DB-BD31-4B8C-83A1-F6EECF244321}">
                <p14:modId xmlns:p14="http://schemas.microsoft.com/office/powerpoint/2010/main" val="3252435165"/>
              </p:ext>
            </p:extLst>
          </p:nvPr>
        </p:nvGraphicFramePr>
        <p:xfrm>
          <a:off x="675861" y="1635163"/>
          <a:ext cx="10565881" cy="4255472"/>
        </p:xfrm>
        <a:graphic>
          <a:graphicData uri="http://schemas.openxmlformats.org/drawingml/2006/table">
            <a:tbl>
              <a:tblPr firstRow="1" firstCol="1" bandRow="1">
                <a:tableStyleId>{5C22544A-7EE6-4342-B048-85BDC9FD1C3A}</a:tableStyleId>
              </a:tblPr>
              <a:tblGrid>
                <a:gridCol w="1507366">
                  <a:extLst>
                    <a:ext uri="{9D8B030D-6E8A-4147-A177-3AD203B41FA5}">
                      <a16:colId xmlns:a16="http://schemas.microsoft.com/office/drawing/2014/main" val="2035750043"/>
                    </a:ext>
                  </a:extLst>
                </a:gridCol>
                <a:gridCol w="1285530">
                  <a:extLst>
                    <a:ext uri="{9D8B030D-6E8A-4147-A177-3AD203B41FA5}">
                      <a16:colId xmlns:a16="http://schemas.microsoft.com/office/drawing/2014/main" val="1249542235"/>
                    </a:ext>
                  </a:extLst>
                </a:gridCol>
                <a:gridCol w="1401417">
                  <a:extLst>
                    <a:ext uri="{9D8B030D-6E8A-4147-A177-3AD203B41FA5}">
                      <a16:colId xmlns:a16="http://schemas.microsoft.com/office/drawing/2014/main" val="4235531232"/>
                    </a:ext>
                  </a:extLst>
                </a:gridCol>
                <a:gridCol w="964096">
                  <a:extLst>
                    <a:ext uri="{9D8B030D-6E8A-4147-A177-3AD203B41FA5}">
                      <a16:colId xmlns:a16="http://schemas.microsoft.com/office/drawing/2014/main" val="1993698690"/>
                    </a:ext>
                  </a:extLst>
                </a:gridCol>
                <a:gridCol w="1307450">
                  <a:extLst>
                    <a:ext uri="{9D8B030D-6E8A-4147-A177-3AD203B41FA5}">
                      <a16:colId xmlns:a16="http://schemas.microsoft.com/office/drawing/2014/main" val="1190053429"/>
                    </a:ext>
                  </a:extLst>
                </a:gridCol>
                <a:gridCol w="1180023">
                  <a:extLst>
                    <a:ext uri="{9D8B030D-6E8A-4147-A177-3AD203B41FA5}">
                      <a16:colId xmlns:a16="http://schemas.microsoft.com/office/drawing/2014/main" val="3056186043"/>
                    </a:ext>
                  </a:extLst>
                </a:gridCol>
                <a:gridCol w="1434456">
                  <a:extLst>
                    <a:ext uri="{9D8B030D-6E8A-4147-A177-3AD203B41FA5}">
                      <a16:colId xmlns:a16="http://schemas.microsoft.com/office/drawing/2014/main" val="604299458"/>
                    </a:ext>
                  </a:extLst>
                </a:gridCol>
                <a:gridCol w="1485543">
                  <a:extLst>
                    <a:ext uri="{9D8B030D-6E8A-4147-A177-3AD203B41FA5}">
                      <a16:colId xmlns:a16="http://schemas.microsoft.com/office/drawing/2014/main" val="1814158564"/>
                    </a:ext>
                  </a:extLst>
                </a:gridCol>
              </a:tblGrid>
              <a:tr h="1409252">
                <a:tc>
                  <a:txBody>
                    <a:bodyPr/>
                    <a:lstStyle/>
                    <a:p>
                      <a:pPr marL="0" marR="0" algn="ctr">
                        <a:spcBef>
                          <a:spcPts val="0"/>
                        </a:spcBef>
                        <a:spcAft>
                          <a:spcPts val="0"/>
                        </a:spcAft>
                      </a:pPr>
                      <a:r>
                        <a:rPr lang="es-ES_tradnl" sz="2000" noProof="0">
                          <a:effectLst/>
                        </a:rPr>
                        <a:t>Tipo de productor</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s-ES_tradnl" sz="2000" noProof="0">
                          <a:effectLst/>
                          <a:latin typeface="Calibri" panose="020F0502020204030204" pitchFamily="34" charset="0"/>
                          <a:ea typeface="Calibri" panose="020F0502020204030204" pitchFamily="34" charset="0"/>
                          <a:cs typeface="Times New Roman" panose="02020603050405020304" pitchFamily="18" charset="0"/>
                        </a:rPr>
                        <a:t>Aguinaldo</a:t>
                      </a:r>
                    </a:p>
                  </a:txBody>
                  <a:tcPr marL="68580" marR="68580"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Times New Roman" panose="02020603050405020304" pitchFamily="18" charset="0"/>
                        </a:rPr>
                        <a:t>Vacaciones</a:t>
                      </a:r>
                    </a:p>
                  </a:txBody>
                  <a:tcPr marL="68580" marR="68580" marT="0" marB="0" anchor="ctr"/>
                </a:tc>
                <a:tc>
                  <a:txBody>
                    <a:bodyPr/>
                    <a:lstStyle/>
                    <a:p>
                      <a:pPr marL="0" marR="0" algn="ctr">
                        <a:spcBef>
                          <a:spcPts val="0"/>
                        </a:spcBef>
                        <a:spcAft>
                          <a:spcPts val="0"/>
                        </a:spcAft>
                      </a:pPr>
                      <a:r>
                        <a:rPr lang="es-ES_tradnl" sz="2000" noProof="0">
                          <a:effectLst/>
                        </a:rPr>
                        <a:t>IMSS</a:t>
                      </a:r>
                    </a:p>
                    <a:p>
                      <a:pPr marL="0" marR="0" algn="ctr">
                        <a:spcBef>
                          <a:spcPts val="0"/>
                        </a:spcBef>
                        <a:spcAft>
                          <a:spcPts val="0"/>
                        </a:spcAft>
                      </a:pPr>
                      <a:r>
                        <a:rPr lang="es-ES_tradnl" sz="2000" noProof="0">
                          <a:effectLst/>
                          <a:latin typeface="Calibri" panose="020F0502020204030204" pitchFamily="34" charset="0"/>
                          <a:ea typeface="Calibri" panose="020F0502020204030204" pitchFamily="34" charset="0"/>
                          <a:cs typeface="Times New Roman" panose="02020603050405020304" pitchFamily="18" charset="0"/>
                        </a:rPr>
                        <a:t>Salud</a:t>
                      </a:r>
                    </a:p>
                  </a:txBody>
                  <a:tcPr marL="68580" marR="68580" marT="0" marB="0" anchor="ctr"/>
                </a:tc>
                <a:tc>
                  <a:txBody>
                    <a:bodyPr/>
                    <a:lstStyle/>
                    <a:p>
                      <a:pPr marL="0" marR="0" algn="ctr">
                        <a:spcBef>
                          <a:spcPts val="0"/>
                        </a:spcBef>
                        <a:spcAft>
                          <a:spcPts val="0"/>
                        </a:spcAft>
                      </a:pPr>
                      <a:r>
                        <a:rPr lang="es-ES_tradnl" sz="2000" noProof="0">
                          <a:effectLst/>
                          <a:latin typeface="Calibri" panose="020F0502020204030204" pitchFamily="34" charset="0"/>
                          <a:ea typeface="Calibri" panose="020F0502020204030204" pitchFamily="34" charset="0"/>
                          <a:cs typeface="Times New Roman" panose="02020603050405020304" pitchFamily="18" charset="0"/>
                        </a:rPr>
                        <a:t>Salud Privada</a:t>
                      </a:r>
                    </a:p>
                  </a:txBody>
                  <a:tcPr marL="68580" marR="68580" marT="0" marB="0" anchor="ctr"/>
                </a:tc>
                <a:tc>
                  <a:txBody>
                    <a:bodyPr/>
                    <a:lstStyle/>
                    <a:p>
                      <a:pPr marL="0" marR="0" algn="ctr">
                        <a:spcBef>
                          <a:spcPts val="0"/>
                        </a:spcBef>
                        <a:spcAft>
                          <a:spcPts val="0"/>
                        </a:spcAft>
                      </a:pPr>
                      <a:r>
                        <a:rPr lang="es-ES_tradnl" sz="2000" noProof="0">
                          <a:effectLst/>
                          <a:latin typeface="Calibri" panose="020F0502020204030204" pitchFamily="34" charset="0"/>
                          <a:ea typeface="Calibri" panose="020F0502020204030204" pitchFamily="34" charset="0"/>
                          <a:cs typeface="Times New Roman" panose="02020603050405020304" pitchFamily="18" charset="0"/>
                        </a:rPr>
                        <a:t>Fondo vivienda</a:t>
                      </a:r>
                    </a:p>
                  </a:txBody>
                  <a:tcPr marL="68580" marR="68580" marT="0" marB="0" anchor="ctr"/>
                </a:tc>
                <a:tc>
                  <a:txBody>
                    <a:bodyPr/>
                    <a:lstStyle/>
                    <a:p>
                      <a:pPr marL="0" marR="0" algn="ctr">
                        <a:spcBef>
                          <a:spcPts val="0"/>
                        </a:spcBef>
                        <a:spcAft>
                          <a:spcPts val="0"/>
                        </a:spcAft>
                      </a:pPr>
                      <a:r>
                        <a:rPr lang="es-ES_tradnl" sz="2000" noProof="0">
                          <a:effectLst/>
                        </a:rPr>
                        <a:t>IMSS guardería</a:t>
                      </a:r>
                      <a:endParaRPr lang="es-ES_tradnl" sz="20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s-ES_tradnl" sz="2000" noProof="0" dirty="0">
                          <a:effectLst/>
                          <a:latin typeface="Calibri" panose="020F0502020204030204" pitchFamily="34" charset="0"/>
                          <a:ea typeface="Calibri" panose="020F0502020204030204" pitchFamily="34" charset="0"/>
                          <a:cs typeface="Times New Roman" panose="02020603050405020304" pitchFamily="18" charset="0"/>
                        </a:rPr>
                        <a:t>Cuidado infantil subsidiado</a:t>
                      </a:r>
                    </a:p>
                  </a:txBody>
                  <a:tcPr marL="68580" marR="68580" marT="0" marB="0" anchor="ctr"/>
                </a:tc>
                <a:extLst>
                  <a:ext uri="{0D108BD9-81ED-4DB2-BD59-A6C34878D82A}">
                    <a16:rowId xmlns:a16="http://schemas.microsoft.com/office/drawing/2014/main" val="709866785"/>
                  </a:ext>
                </a:extLst>
              </a:tr>
              <a:tr h="948740">
                <a:tc>
                  <a:txBody>
                    <a:bodyPr/>
                    <a:lstStyle/>
                    <a:p>
                      <a:pPr marL="0" marR="0" algn="ctr">
                        <a:spcBef>
                          <a:spcPts val="0"/>
                        </a:spcBef>
                        <a:spcAft>
                          <a:spcPts val="0"/>
                        </a:spcAft>
                      </a:pPr>
                      <a:r>
                        <a:rPr lang="en-US" sz="2000">
                          <a:effectLst/>
                        </a:rPr>
                        <a:t>Informal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0.15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0.03</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0.15</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effectLst/>
                        </a:rPr>
                        <a:t>0.00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0.00</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0.00</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0.01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1245016"/>
                  </a:ext>
                </a:extLst>
              </a:tr>
              <a:tr h="948740">
                <a:tc>
                  <a:txBody>
                    <a:bodyPr/>
                    <a:lstStyle/>
                    <a:p>
                      <a:pPr marL="0" marR="0" algn="ctr">
                        <a:spcBef>
                          <a:spcPts val="0"/>
                        </a:spcBef>
                        <a:spcAft>
                          <a:spcPts val="0"/>
                        </a:spcAft>
                      </a:pPr>
                      <a:r>
                        <a:rPr lang="en-US" sz="2000">
                          <a:effectLst/>
                        </a:rPr>
                        <a:t>Formal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0.74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0.47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0.84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effectLst/>
                        </a:rPr>
                        <a:t>0.02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0.14</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0.05</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0.00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33731377"/>
                  </a:ext>
                </a:extLst>
              </a:tr>
              <a:tr h="948740">
                <a:tc>
                  <a:txBody>
                    <a:bodyPr/>
                    <a:lstStyle/>
                    <a:p>
                      <a:pPr marL="0" marR="0" algn="ctr">
                        <a:spcBef>
                          <a:spcPts val="0"/>
                        </a:spcBef>
                        <a:spcAft>
                          <a:spcPts val="0"/>
                        </a:spcAft>
                      </a:pPr>
                      <a:r>
                        <a:rPr lang="en-US" sz="2000">
                          <a:effectLst/>
                        </a:rPr>
                        <a:t>Total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0.68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0.42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0.77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a:effectLst/>
                        </a:rPr>
                        <a:t>0.02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0.13</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solidFill>
                            <a:srgbClr val="FF0000"/>
                          </a:solidFill>
                          <a:effectLst/>
                        </a:rPr>
                        <a:t>0.04</a:t>
                      </a:r>
                      <a:endParaRPr lang="en-US"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000" dirty="0">
                          <a:effectLst/>
                        </a:rPr>
                        <a:t>0.00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63885894"/>
                  </a:ext>
                </a:extLst>
              </a:tr>
            </a:tbl>
          </a:graphicData>
        </a:graphic>
      </p:graphicFrame>
      <p:sp>
        <p:nvSpPr>
          <p:cNvPr id="3" name="Rectangle 1">
            <a:extLst>
              <a:ext uri="{FF2B5EF4-FFF2-40B4-BE49-F238E27FC236}">
                <a16:creationId xmlns:a16="http://schemas.microsoft.com/office/drawing/2014/main" id="{7D106119-EDCF-AE49-B9D0-9C6116206A92}"/>
              </a:ext>
            </a:extLst>
          </p:cNvPr>
          <p:cNvSpPr>
            <a:spLocks noChangeArrowheads="1"/>
          </p:cNvSpPr>
          <p:nvPr/>
        </p:nvSpPr>
        <p:spPr bwMode="auto">
          <a:xfrm>
            <a:off x="1011219" y="219951"/>
            <a:ext cx="10230523"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000" b="1" dirty="0" err="1">
                <a:latin typeface="Arial" panose="020B0604020202020204" pitchFamily="34" charset="0"/>
                <a:ea typeface="Calibri" panose="020F0502020204030204" pitchFamily="34" charset="0"/>
                <a:cs typeface="Arial" panose="020B0604020202020204" pitchFamily="34" charset="0"/>
              </a:rPr>
              <a:t>Cuadro</a:t>
            </a:r>
            <a:r>
              <a:rPr lang="en-US" altLang="en-US" sz="2000" b="1" dirty="0">
                <a:latin typeface="Arial" panose="020B0604020202020204" pitchFamily="34" charset="0"/>
                <a:ea typeface="Calibri" panose="020F0502020204030204" pitchFamily="34" charset="0"/>
                <a:cs typeface="Arial" panose="020B0604020202020204" pitchFamily="34" charset="0"/>
              </a:rPr>
              <a:t> </a:t>
            </a:r>
            <a:r>
              <a:rPr lang="en-US" altLang="en-US" sz="2000" b="1" dirty="0" err="1">
                <a:latin typeface="Arial" panose="020B0604020202020204" pitchFamily="34" charset="0"/>
                <a:ea typeface="Calibri" panose="020F0502020204030204" pitchFamily="34" charset="0"/>
                <a:cs typeface="Arial" panose="020B0604020202020204" pitchFamily="34" charset="0"/>
              </a:rPr>
              <a:t>Seis</a:t>
            </a:r>
            <a: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br>
              <a:rPr kumimoji="0" lang="en-US" altLang="en-US" sz="20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lang="en-US" altLang="en-US" sz="2000" b="1" dirty="0" err="1">
                <a:latin typeface="Arial" panose="020B0604020202020204" pitchFamily="34" charset="0"/>
                <a:ea typeface="Calibri" panose="020F0502020204030204" pitchFamily="34" charset="0"/>
                <a:cs typeface="Arial" panose="020B0604020202020204" pitchFamily="34" charset="0"/>
              </a:rPr>
              <a:t>Prestaciones</a:t>
            </a:r>
            <a:r>
              <a:rPr lang="en-US" altLang="en-US" sz="2000" b="1" dirty="0">
                <a:latin typeface="Arial" panose="020B0604020202020204" pitchFamily="34" charset="0"/>
                <a:ea typeface="Calibri" panose="020F0502020204030204" pitchFamily="34" charset="0"/>
                <a:cs typeface="Arial" panose="020B0604020202020204" pitchFamily="34" charset="0"/>
              </a:rPr>
              <a:t> </a:t>
            </a:r>
            <a:r>
              <a:rPr lang="en-US" altLang="en-US" sz="2000" b="1" dirty="0" err="1">
                <a:latin typeface="Arial" panose="020B0604020202020204" pitchFamily="34" charset="0"/>
                <a:ea typeface="Calibri" panose="020F0502020204030204" pitchFamily="34" charset="0"/>
                <a:cs typeface="Arial" panose="020B0604020202020204" pitchFamily="34" charset="0"/>
              </a:rPr>
              <a:t>efectivas</a:t>
            </a:r>
            <a:r>
              <a:rPr lang="en-US" altLang="en-US" sz="2000" b="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altLang="en-US" sz="2000" b="1" dirty="0" err="1">
                <a:latin typeface="Arial" panose="020B0604020202020204" pitchFamily="34" charset="0"/>
                <a:ea typeface="Calibri" panose="020F0502020204030204" pitchFamily="34" charset="0"/>
                <a:cs typeface="Arial" panose="020B0604020202020204" pitchFamily="34" charset="0"/>
              </a:rPr>
              <a:t>según</a:t>
            </a:r>
            <a:r>
              <a:rPr lang="en-US" altLang="en-US" sz="2000" b="1" dirty="0">
                <a:latin typeface="Arial" panose="020B0604020202020204" pitchFamily="34" charset="0"/>
                <a:ea typeface="Calibri" panose="020F0502020204030204" pitchFamily="34" charset="0"/>
                <a:cs typeface="Arial" panose="020B0604020202020204" pitchFamily="34" charset="0"/>
              </a:rPr>
              <a:t> </a:t>
            </a:r>
            <a:r>
              <a:rPr lang="en-US" altLang="en-US" sz="2000" b="1" dirty="0" err="1">
                <a:latin typeface="Arial" panose="020B0604020202020204" pitchFamily="34" charset="0"/>
                <a:ea typeface="Calibri" panose="020F0502020204030204" pitchFamily="34" charset="0"/>
                <a:cs typeface="Arial" panose="020B0604020202020204" pitchFamily="34" charset="0"/>
              </a:rPr>
              <a:t>tipo</a:t>
            </a:r>
            <a:r>
              <a:rPr lang="en-US" altLang="en-US" sz="2000" b="1" dirty="0">
                <a:latin typeface="Arial" panose="020B0604020202020204" pitchFamily="34" charset="0"/>
                <a:ea typeface="Calibri" panose="020F0502020204030204" pitchFamily="34" charset="0"/>
                <a:cs typeface="Arial" panose="020B0604020202020204" pitchFamily="34" charset="0"/>
              </a:rPr>
              <a:t> de </a:t>
            </a:r>
            <a:r>
              <a:rPr lang="en-US" altLang="en-US" sz="2000" b="1" dirty="0" err="1">
                <a:latin typeface="Arial" panose="020B0604020202020204" pitchFamily="34" charset="0"/>
                <a:ea typeface="Calibri" panose="020F0502020204030204" pitchFamily="34" charset="0"/>
                <a:cs typeface="Arial" panose="020B0604020202020204" pitchFamily="34" charset="0"/>
              </a:rPr>
              <a:t>productor</a:t>
            </a:r>
            <a:r>
              <a:rPr lang="en-US" altLang="en-US" sz="2000" b="1" dirty="0">
                <a:latin typeface="Arial" panose="020B0604020202020204" pitchFamily="34" charset="0"/>
                <a:ea typeface="Calibri" panose="020F0502020204030204" pitchFamily="34" charset="0"/>
                <a:cs typeface="Arial" panose="020B0604020202020204" pitchFamily="34" charset="0"/>
              </a:rPr>
              <a:t>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819299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154D1-CBBC-B74B-B572-77670C17F75E}"/>
              </a:ext>
            </a:extLst>
          </p:cNvPr>
          <p:cNvSpPr>
            <a:spLocks noGrp="1"/>
          </p:cNvSpPr>
          <p:nvPr>
            <p:ph type="title"/>
          </p:nvPr>
        </p:nvSpPr>
        <p:spPr/>
        <p:txBody>
          <a:bodyPr/>
          <a:lstStyle/>
          <a:p>
            <a:r>
              <a:rPr lang="en-US" dirty="0" err="1"/>
              <a:t>Prestaciones</a:t>
            </a:r>
            <a:r>
              <a:rPr lang="en-US" dirty="0"/>
              <a:t> </a:t>
            </a:r>
            <a:r>
              <a:rPr lang="en-US" dirty="0" err="1"/>
              <a:t>laborales</a:t>
            </a:r>
            <a:r>
              <a:rPr lang="en-US" dirty="0"/>
              <a:t>: </a:t>
            </a:r>
            <a:r>
              <a:rPr lang="en-US" dirty="0" err="1"/>
              <a:t>desafíos</a:t>
            </a:r>
            <a:endParaRPr lang="en-US" dirty="0"/>
          </a:p>
        </p:txBody>
      </p:sp>
      <p:sp>
        <p:nvSpPr>
          <p:cNvPr id="3" name="Content Placeholder 2">
            <a:extLst>
              <a:ext uri="{FF2B5EF4-FFF2-40B4-BE49-F238E27FC236}">
                <a16:creationId xmlns:a16="http://schemas.microsoft.com/office/drawing/2014/main" id="{32454E7D-5F51-D540-8659-6B2BB6E679AE}"/>
              </a:ext>
            </a:extLst>
          </p:cNvPr>
          <p:cNvSpPr>
            <a:spLocks noGrp="1"/>
          </p:cNvSpPr>
          <p:nvPr>
            <p:ph idx="1"/>
          </p:nvPr>
        </p:nvSpPr>
        <p:spPr/>
        <p:txBody>
          <a:bodyPr/>
          <a:lstStyle/>
          <a:p>
            <a:r>
              <a:rPr lang="es-ES_tradnl" sz="2000" dirty="0"/>
              <a:t>Los desafíos incluyen: </a:t>
            </a:r>
          </a:p>
          <a:p>
            <a:pPr lvl="1"/>
            <a:r>
              <a:rPr lang="es-ES_tradnl" sz="2000" dirty="0"/>
              <a:t>1) asegurar que las agencias gubernamentales realmente provean servicios efectivos. </a:t>
            </a:r>
          </a:p>
          <a:p>
            <a:pPr lvl="1"/>
            <a:r>
              <a:rPr lang="es-ES_tradnl" sz="2000" dirty="0"/>
              <a:t>2) asegurarse de que todos los productores contribuyan: los productores informales no están contribuyendo. </a:t>
            </a:r>
          </a:p>
          <a:p>
            <a:pPr lvl="1"/>
            <a:r>
              <a:rPr lang="es-ES_tradnl" sz="2000" dirty="0"/>
              <a:t>3) cerrar la brecha que existe en términos de cobertura y acceso entre trabajadores indígenas y no indígenas.</a:t>
            </a:r>
          </a:p>
          <a:p>
            <a:endParaRPr lang="en-US" dirty="0"/>
          </a:p>
        </p:txBody>
      </p:sp>
    </p:spTree>
    <p:extLst>
      <p:ext uri="{BB962C8B-B14F-4D97-AF65-F5344CB8AC3E}">
        <p14:creationId xmlns:p14="http://schemas.microsoft.com/office/powerpoint/2010/main" val="2717970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B2505-E6D3-4D4D-B8ED-5162D2C4869A}"/>
              </a:ext>
            </a:extLst>
          </p:cNvPr>
          <p:cNvSpPr>
            <a:spLocks noGrp="1"/>
          </p:cNvSpPr>
          <p:nvPr>
            <p:ph type="title"/>
          </p:nvPr>
        </p:nvSpPr>
        <p:spPr/>
        <p:txBody>
          <a:bodyPr/>
          <a:lstStyle/>
          <a:p>
            <a:r>
              <a:rPr lang="en-US" dirty="0"/>
              <a:t> </a:t>
            </a:r>
            <a:r>
              <a:rPr lang="en-US" dirty="0" err="1"/>
              <a:t>Extracto</a:t>
            </a:r>
            <a:r>
              <a:rPr lang="en-US" dirty="0"/>
              <a:t> de un </a:t>
            </a:r>
            <a:r>
              <a:rPr lang="en-US" dirty="0" err="1"/>
              <a:t>estudio</a:t>
            </a:r>
            <a:r>
              <a:rPr lang="en-US" dirty="0"/>
              <a:t> de </a:t>
            </a:r>
            <a:r>
              <a:rPr lang="en-US" dirty="0" err="1"/>
              <a:t>caso</a:t>
            </a:r>
            <a:r>
              <a:rPr lang="en-US" dirty="0"/>
              <a:t>:</a:t>
            </a:r>
          </a:p>
        </p:txBody>
      </p:sp>
      <p:sp>
        <p:nvSpPr>
          <p:cNvPr id="3" name="Content Placeholder 2">
            <a:extLst>
              <a:ext uri="{FF2B5EF4-FFF2-40B4-BE49-F238E27FC236}">
                <a16:creationId xmlns:a16="http://schemas.microsoft.com/office/drawing/2014/main" id="{071BAA55-916D-CD48-95A0-FAA2D0178014}"/>
              </a:ext>
            </a:extLst>
          </p:cNvPr>
          <p:cNvSpPr>
            <a:spLocks noGrp="1"/>
          </p:cNvSpPr>
          <p:nvPr>
            <p:ph idx="1"/>
          </p:nvPr>
        </p:nvSpPr>
        <p:spPr/>
        <p:txBody>
          <a:bodyPr/>
          <a:lstStyle/>
          <a:p>
            <a:r>
              <a:rPr lang="es-ES_tradnl" dirty="0"/>
              <a:t>“Desde el nacimiento de su primer hijo, Esmeralda no ha podido trabajar de manera constante y su familia ha tenido dificultades para ahorrar dinero. Esmeralda no ha tenido acceso a guarderías. En uno de sus empleos sí había guardería, pero Esmeralda y su marido decidieron cambiarse a otro empleo que pagaba </a:t>
            </a:r>
            <a:r>
              <a:rPr lang="es-ES_tradnl" dirty="0" err="1"/>
              <a:t>major</a:t>
            </a:r>
            <a:r>
              <a:rPr lang="es-ES_tradnl" dirty="0"/>
              <a:t> y contaba con mejores viviendas para sus trabajadores pero carecía de servicio de guardería infantil. Esmeralda, originaria de Guerrero, cuando nació su segundo hijo,  inició su propio negocio en el cuidado de niños, hijos de otras jornaleras agrícolas.</a:t>
            </a:r>
          </a:p>
          <a:p>
            <a:r>
              <a:rPr lang="es-ES_tradnl" dirty="0">
                <a:solidFill>
                  <a:srgbClr val="FF0000"/>
                </a:solidFill>
              </a:rPr>
              <a:t>ESTO IMPLICA PAGAR DOS VECES EL MISMO SERVICIO: AL IMSS Y A UN PRIVADO PARA EL CUIDADO DE LOS NIÑOS, O PRESCINDIR DEL INGRESO DE UN TRABAJADOR DEL HOGAR. </a:t>
            </a:r>
          </a:p>
        </p:txBody>
      </p:sp>
    </p:spTree>
    <p:extLst>
      <p:ext uri="{BB962C8B-B14F-4D97-AF65-F5344CB8AC3E}">
        <p14:creationId xmlns:p14="http://schemas.microsoft.com/office/powerpoint/2010/main" val="2735742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CD0A6-DED2-3842-B4FB-4AAB1BE1EA95}"/>
              </a:ext>
            </a:extLst>
          </p:cNvPr>
          <p:cNvSpPr>
            <a:spLocks noGrp="1"/>
          </p:cNvSpPr>
          <p:nvPr>
            <p:ph type="title"/>
          </p:nvPr>
        </p:nvSpPr>
        <p:spPr/>
        <p:txBody>
          <a:bodyPr/>
          <a:lstStyle/>
          <a:p>
            <a:r>
              <a:rPr lang="en-US" dirty="0"/>
              <a:t>RECLUTAMIENTO ÉTICO </a:t>
            </a:r>
          </a:p>
        </p:txBody>
      </p:sp>
      <p:sp>
        <p:nvSpPr>
          <p:cNvPr id="3" name="Content Placeholder 2">
            <a:extLst>
              <a:ext uri="{FF2B5EF4-FFF2-40B4-BE49-F238E27FC236}">
                <a16:creationId xmlns:a16="http://schemas.microsoft.com/office/drawing/2014/main" id="{0B1DCF66-0414-3B48-A3DC-C43232B44BC6}"/>
              </a:ext>
            </a:extLst>
          </p:cNvPr>
          <p:cNvSpPr>
            <a:spLocks noGrp="1"/>
          </p:cNvSpPr>
          <p:nvPr>
            <p:ph idx="1"/>
          </p:nvPr>
        </p:nvSpPr>
        <p:spPr/>
        <p:txBody>
          <a:bodyPr>
            <a:normAutofit/>
          </a:bodyPr>
          <a:lstStyle/>
          <a:p>
            <a:r>
              <a:rPr lang="es-ES_tradnl" dirty="0"/>
              <a:t>No hemos encontrado evidencia de trata entre los trabajadores entrevistados. </a:t>
            </a:r>
          </a:p>
          <a:p>
            <a:r>
              <a:rPr lang="es-ES_tradnl" dirty="0"/>
              <a:t>En los artículos de 2014 se decía que se forzaba a los trabajadores a pagar por servicios tales como transporte. Sin embargo, el 54% de los trabajadores de empresas registradas, y el 58% de los de empresas no registradas, son transportados por sus patrones gratis. Sólo a 0.6&amp; se les deduce este costo de su salario.</a:t>
            </a:r>
          </a:p>
          <a:p>
            <a:r>
              <a:rPr lang="es-ES_tradnl" dirty="0"/>
              <a:t>Sólo 2.8% de los trabajadores de empresas registradas, y 5.8% de los de empresas no registradas, tienen deudas con sus patrones.</a:t>
            </a:r>
          </a:p>
          <a:p>
            <a:r>
              <a:rPr lang="es-ES_tradnl" dirty="0"/>
              <a:t>0.3% le pagaron a un contratista para ser reclutados.</a:t>
            </a:r>
          </a:p>
          <a:p>
            <a:r>
              <a:rPr lang="es-ES_tradnl" dirty="0"/>
              <a:t>14% de los no registrados, y 2.3% de los registrados, recibieron un adelanto al ser contratados.</a:t>
            </a:r>
          </a:p>
        </p:txBody>
      </p:sp>
    </p:spTree>
    <p:extLst>
      <p:ext uri="{BB962C8B-B14F-4D97-AF65-F5344CB8AC3E}">
        <p14:creationId xmlns:p14="http://schemas.microsoft.com/office/powerpoint/2010/main" val="3952344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0299F-31CC-FB4A-8975-4E4EE1A4D92E}"/>
              </a:ext>
            </a:extLst>
          </p:cNvPr>
          <p:cNvSpPr>
            <a:spLocks noGrp="1"/>
          </p:cNvSpPr>
          <p:nvPr>
            <p:ph type="title"/>
          </p:nvPr>
        </p:nvSpPr>
        <p:spPr/>
        <p:txBody>
          <a:bodyPr/>
          <a:lstStyle/>
          <a:p>
            <a:r>
              <a:rPr lang="en-US" dirty="0" err="1"/>
              <a:t>Objetivos</a:t>
            </a:r>
            <a:r>
              <a:rPr lang="en-US" dirty="0"/>
              <a:t> del </a:t>
            </a:r>
            <a:r>
              <a:rPr lang="en-US" dirty="0" err="1"/>
              <a:t>estudio</a:t>
            </a:r>
            <a:endParaRPr lang="en-US" dirty="0"/>
          </a:p>
        </p:txBody>
      </p:sp>
      <p:sp>
        <p:nvSpPr>
          <p:cNvPr id="3" name="Content Placeholder 2">
            <a:extLst>
              <a:ext uri="{FF2B5EF4-FFF2-40B4-BE49-F238E27FC236}">
                <a16:creationId xmlns:a16="http://schemas.microsoft.com/office/drawing/2014/main" id="{DE20B0FD-1561-924B-8E1A-C9061EFB7029}"/>
              </a:ext>
            </a:extLst>
          </p:cNvPr>
          <p:cNvSpPr>
            <a:spLocks noGrp="1"/>
          </p:cNvSpPr>
          <p:nvPr>
            <p:ph idx="1"/>
          </p:nvPr>
        </p:nvSpPr>
        <p:spPr>
          <a:xfrm>
            <a:off x="810000" y="2222287"/>
            <a:ext cx="10563286" cy="4635713"/>
          </a:xfrm>
        </p:spPr>
        <p:txBody>
          <a:bodyPr/>
          <a:lstStyle/>
          <a:p>
            <a:r>
              <a:rPr lang="es-ES_tradnl" sz="2000" b="1" dirty="0"/>
              <a:t>Nuestro objetivo es establecer, sobre bases rigurosas capaces de enfrentar críticas, </a:t>
            </a:r>
            <a:r>
              <a:rPr lang="es-ES_tradnl" sz="2000" dirty="0"/>
              <a:t>las condiciones laborales de los jornaleros de la agricultura de exportación.</a:t>
            </a:r>
          </a:p>
          <a:p>
            <a:r>
              <a:rPr lang="es-ES_tradnl" sz="2000" dirty="0"/>
              <a:t>México es el principal exportador de frutas y verduras a Estados Unidos. El crecimiento sigue.</a:t>
            </a:r>
          </a:p>
          <a:p>
            <a:r>
              <a:rPr lang="es-ES_tradnl" sz="2000" dirty="0"/>
              <a:t>En diciembre de 2014, Los </a:t>
            </a:r>
            <a:r>
              <a:rPr lang="es-ES_tradnl" sz="2000" dirty="0" err="1"/>
              <a:t>Angeles</a:t>
            </a:r>
            <a:r>
              <a:rPr lang="es-ES_tradnl" sz="2000" dirty="0"/>
              <a:t> Times </a:t>
            </a:r>
            <a:r>
              <a:rPr lang="es-ES_tradnl" sz="2000" dirty="0" err="1"/>
              <a:t>public</a:t>
            </a:r>
            <a:r>
              <a:rPr lang="es-ES_tradnl" sz="2000" dirty="0"/>
              <a:t> una serie que mostró condiciones inaceptables de vida y trabajo entre jornaleros mexicanos.</a:t>
            </a:r>
          </a:p>
          <a:p>
            <a:r>
              <a:rPr lang="es-ES_tradnl" sz="2000" dirty="0"/>
              <a:t>Tuvo un gran impacto: 1) Los compradores estadounidenses exigieron mejoras 2) IMSS y Hacienda ordenaron auditorías y cerraron empresas hasta que cumplieran ciertas condiciones. 3)STPS y CNDH hicieron recomendaciones e inspecciones, emitieron normas y “</a:t>
            </a:r>
            <a:r>
              <a:rPr lang="es-ES_tradnl" sz="2000" dirty="0" err="1"/>
              <a:t>autoaplicativos</a:t>
            </a:r>
            <a:r>
              <a:rPr lang="es-ES_tradnl" dirty="0"/>
              <a:t>”.</a:t>
            </a:r>
          </a:p>
        </p:txBody>
      </p:sp>
    </p:spTree>
    <p:extLst>
      <p:ext uri="{BB962C8B-B14F-4D97-AF65-F5344CB8AC3E}">
        <p14:creationId xmlns:p14="http://schemas.microsoft.com/office/powerpoint/2010/main" val="4953709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67B53-94D8-F749-8A3A-ECF1884BFFD7}"/>
              </a:ext>
            </a:extLst>
          </p:cNvPr>
          <p:cNvSpPr>
            <a:spLocks noGrp="1"/>
          </p:cNvSpPr>
          <p:nvPr>
            <p:ph type="title"/>
          </p:nvPr>
        </p:nvSpPr>
        <p:spPr/>
        <p:txBody>
          <a:bodyPr/>
          <a:lstStyle/>
          <a:p>
            <a:r>
              <a:rPr lang="en-US" dirty="0" err="1"/>
              <a:t>Etnicidad</a:t>
            </a:r>
            <a:endParaRPr lang="en-US" dirty="0"/>
          </a:p>
        </p:txBody>
      </p:sp>
      <p:sp>
        <p:nvSpPr>
          <p:cNvPr id="3" name="Content Placeholder 2">
            <a:extLst>
              <a:ext uri="{FF2B5EF4-FFF2-40B4-BE49-F238E27FC236}">
                <a16:creationId xmlns:a16="http://schemas.microsoft.com/office/drawing/2014/main" id="{B4C2E71B-058E-DB4E-AE9B-CC834316B8AD}"/>
              </a:ext>
            </a:extLst>
          </p:cNvPr>
          <p:cNvSpPr>
            <a:spLocks noGrp="1"/>
          </p:cNvSpPr>
          <p:nvPr>
            <p:ph idx="1"/>
          </p:nvPr>
        </p:nvSpPr>
        <p:spPr>
          <a:xfrm>
            <a:off x="810000" y="2222287"/>
            <a:ext cx="10563286" cy="4635713"/>
          </a:xfrm>
        </p:spPr>
        <p:txBody>
          <a:bodyPr>
            <a:normAutofit/>
          </a:bodyPr>
          <a:lstStyle/>
          <a:p>
            <a:r>
              <a:rPr lang="es-ES_tradnl" dirty="0"/>
              <a:t>Sólo 6.6% de la población mexicana habla una lengua indígena. Setenta y dos por ciento de esa población es pobre, contra el 40% entre la población no indígena, y la tasa de pobreza extrema es cuatro veces superior entre los indígenas.</a:t>
            </a:r>
          </a:p>
          <a:p>
            <a:r>
              <a:rPr lang="es-ES_tradnl" dirty="0"/>
              <a:t>Entre los trabajadores agrícolas de exportación, 24.8% hablan lengua indígena. En otras palabras, la población de trabajadores agrícolas incluye una proporción muy alta de indígenas.</a:t>
            </a:r>
          </a:p>
          <a:p>
            <a:r>
              <a:rPr lang="es-ES_tradnl" dirty="0"/>
              <a:t>La brecha salarial es grande entre los productores no registrados y pequeña entre los registrados. Sin embargo, la brecha de prestaciones es amplia en general. </a:t>
            </a:r>
          </a:p>
          <a:p>
            <a:r>
              <a:rPr lang="es-ES_tradnl" dirty="0"/>
              <a:t>Los trabajadores indígenas deben asegurar empleos que les brinden salarios y prestaciones adecuadas, conocer sus derechos, y las ventajas de contar con prestaciones. Algunos carecen de papeles para ser registrados y acceder a beneficios.</a:t>
            </a:r>
          </a:p>
          <a:p>
            <a:r>
              <a:rPr lang="es-ES_tradnl" dirty="0">
                <a:solidFill>
                  <a:srgbClr val="FF0000"/>
                </a:solidFill>
              </a:rPr>
              <a:t>Los trabajadores indígenas son una proporción aun mayor entre los migrantes temporales. Por esta razón, es este último grupo el que necesita mayor asesoría y apoyo para lograr condiciones adecuadas de paga y prestaciones.</a:t>
            </a:r>
            <a:endParaRPr lang="es-ES_tradnl" dirty="0"/>
          </a:p>
        </p:txBody>
      </p:sp>
    </p:spTree>
    <p:extLst>
      <p:ext uri="{BB962C8B-B14F-4D97-AF65-F5344CB8AC3E}">
        <p14:creationId xmlns:p14="http://schemas.microsoft.com/office/powerpoint/2010/main" val="351667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02B4A-7863-2940-8B67-B9EF8E98BC20}"/>
              </a:ext>
            </a:extLst>
          </p:cNvPr>
          <p:cNvSpPr>
            <a:spLocks noGrp="1"/>
          </p:cNvSpPr>
          <p:nvPr>
            <p:ph type="title"/>
          </p:nvPr>
        </p:nvSpPr>
        <p:spPr/>
        <p:txBody>
          <a:bodyPr/>
          <a:lstStyle/>
          <a:p>
            <a:r>
              <a:rPr lang="en-US" dirty="0"/>
              <a:t>Worker Health</a:t>
            </a:r>
          </a:p>
        </p:txBody>
      </p:sp>
      <p:sp>
        <p:nvSpPr>
          <p:cNvPr id="3" name="Content Placeholder 2">
            <a:extLst>
              <a:ext uri="{FF2B5EF4-FFF2-40B4-BE49-F238E27FC236}">
                <a16:creationId xmlns:a16="http://schemas.microsoft.com/office/drawing/2014/main" id="{F1D0D89A-E383-D744-A3C7-286BCEDCFF8A}"/>
              </a:ext>
            </a:extLst>
          </p:cNvPr>
          <p:cNvSpPr>
            <a:spLocks noGrp="1"/>
          </p:cNvSpPr>
          <p:nvPr>
            <p:ph idx="1"/>
          </p:nvPr>
        </p:nvSpPr>
        <p:spPr/>
        <p:txBody>
          <a:bodyPr/>
          <a:lstStyle/>
          <a:p>
            <a:r>
              <a:rPr lang="es-ES_tradnl" dirty="0"/>
              <a:t>En nuestros grupos focales hubo significativos reportes de problemas con pesticidas. Hubo reportes de exposición indirecta.</a:t>
            </a:r>
          </a:p>
          <a:p>
            <a:r>
              <a:rPr lang="es-ES_tradnl" dirty="0"/>
              <a:t>Varias de las regiones con mayor producción agrícola comercial muestran concentraciones atípicas de leucemia, insuficiencia renal, y otras enfermedades relacionadas con tóxicos. </a:t>
            </a:r>
          </a:p>
          <a:p>
            <a:r>
              <a:rPr lang="es-ES_tradnl" dirty="0"/>
              <a:t>Estas enfermedades son multifactoriales, pero la agricultura parece ser un factor.</a:t>
            </a:r>
          </a:p>
          <a:p>
            <a:r>
              <a:rPr lang="es-ES_tradnl" dirty="0"/>
              <a:t>Hay grandes diferencias en los plaguicidas y los protocolos para su uso entre productores registrados y no registrados.</a:t>
            </a:r>
          </a:p>
        </p:txBody>
      </p:sp>
    </p:spTree>
    <p:extLst>
      <p:ext uri="{BB962C8B-B14F-4D97-AF65-F5344CB8AC3E}">
        <p14:creationId xmlns:p14="http://schemas.microsoft.com/office/powerpoint/2010/main" val="21591234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549E6-B84C-BE4A-83B0-8B48B53B11D1}"/>
              </a:ext>
            </a:extLst>
          </p:cNvPr>
          <p:cNvSpPr>
            <a:spLocks noGrp="1"/>
          </p:cNvSpPr>
          <p:nvPr>
            <p:ph type="title"/>
          </p:nvPr>
        </p:nvSpPr>
        <p:spPr/>
        <p:txBody>
          <a:bodyPr/>
          <a:lstStyle/>
          <a:p>
            <a:r>
              <a:rPr lang="en-US" dirty="0" err="1"/>
              <a:t>Hallazgos</a:t>
            </a:r>
            <a:r>
              <a:rPr lang="en-US" dirty="0"/>
              <a:t> clave</a:t>
            </a:r>
          </a:p>
        </p:txBody>
      </p:sp>
      <p:sp>
        <p:nvSpPr>
          <p:cNvPr id="3" name="Content Placeholder 2">
            <a:extLst>
              <a:ext uri="{FF2B5EF4-FFF2-40B4-BE49-F238E27FC236}">
                <a16:creationId xmlns:a16="http://schemas.microsoft.com/office/drawing/2014/main" id="{63577BE8-F556-A74F-ABC8-7E49F661DAAC}"/>
              </a:ext>
            </a:extLst>
          </p:cNvPr>
          <p:cNvSpPr>
            <a:spLocks noGrp="1"/>
          </p:cNvSpPr>
          <p:nvPr>
            <p:ph idx="1"/>
          </p:nvPr>
        </p:nvSpPr>
        <p:spPr>
          <a:xfrm>
            <a:off x="118333" y="2043953"/>
            <a:ext cx="11994777" cy="4814048"/>
          </a:xfrm>
        </p:spPr>
        <p:txBody>
          <a:bodyPr>
            <a:normAutofit/>
          </a:bodyPr>
          <a:lstStyle/>
          <a:p>
            <a:pPr>
              <a:buFont typeface="+mj-lt"/>
              <a:buAutoNum type="arabicPeriod"/>
            </a:pPr>
            <a:r>
              <a:rPr lang="es-ES_tradnl" dirty="0"/>
              <a:t>La presión de los compradores y de los consumidores, la aplicación de la ley, una reducción en la disponibilidad de trabajadores, y la cooperación de los productores han llevado a aumentos salariales y mejores condiciones laborales.</a:t>
            </a:r>
          </a:p>
          <a:p>
            <a:pPr>
              <a:buFont typeface="+mj-lt"/>
              <a:buAutoNum type="arabicPeriod"/>
            </a:pPr>
            <a:r>
              <a:rPr lang="es-ES_tradnl" dirty="0"/>
              <a:t>Hoy, los empleos en la agricultura de exportación son sustancialmente mejores. Trabajadores sin educación, indígenas, o de estados pobres pueden acceder a empleos con niveles salariales de 3 salarios mínimos y prestaciones. Es una muy buena alternativa para ellos.</a:t>
            </a:r>
          </a:p>
          <a:p>
            <a:pPr>
              <a:buFont typeface="+mj-lt"/>
              <a:buAutoNum type="arabicPeriod"/>
            </a:pPr>
            <a:r>
              <a:rPr lang="es-ES_tradnl" dirty="0"/>
              <a:t>Las mejores condiciones de estos empleos se han extendido a otras ocupaciones. Esto ha reducido la pobreza rural en el centro y el noroeste de México. Pero las condiciones no han mejorado igual en todo el país. </a:t>
            </a:r>
          </a:p>
          <a:p>
            <a:pPr>
              <a:buFont typeface="+mj-lt"/>
              <a:buAutoNum type="arabicPeriod"/>
            </a:pPr>
            <a:r>
              <a:rPr lang="es-ES_tradnl" dirty="0"/>
              <a:t>Es necesario mejorar el acceso efectivo a prestaciones sobre todo por parte del gobierno. Necesitan acordarse mecanismos prácticos para que el acceso sea efectivo. Esto puede incluir la expansión de infraestructura, la subrogación u otros mecanismos.</a:t>
            </a:r>
          </a:p>
          <a:p>
            <a:pPr>
              <a:buFont typeface="+mj-lt"/>
              <a:buAutoNum type="arabicPeriod"/>
            </a:pPr>
            <a:r>
              <a:rPr lang="es-ES_tradnl" dirty="0"/>
              <a:t>Los trabajadores indígenas migrantes sufren las peores condiciones laborales. Necesitan educación sobre sus derechos, y sus patrones deben mejorar su capacidad de brindarles mejora</a:t>
            </a:r>
            <a:r>
              <a:rPr lang="es-ES_tradnl" dirty="0">
                <a:solidFill>
                  <a:srgbClr val="FF0000"/>
                </a:solidFill>
              </a:rPr>
              <a:t>s. </a:t>
            </a:r>
            <a:endParaRPr lang="es-ES_tradnl" dirty="0"/>
          </a:p>
          <a:p>
            <a:pPr>
              <a:buFont typeface="+mj-lt"/>
              <a:buAutoNum type="arabicPeriod"/>
            </a:pPr>
            <a:endParaRPr lang="es-ES_tradnl" dirty="0"/>
          </a:p>
          <a:p>
            <a:pPr>
              <a:buFont typeface="+mj-lt"/>
              <a:buAutoNum type="arabicPeriod"/>
            </a:pPr>
            <a:endParaRPr lang="en-US" dirty="0"/>
          </a:p>
        </p:txBody>
      </p:sp>
    </p:spTree>
    <p:extLst>
      <p:ext uri="{BB962C8B-B14F-4D97-AF65-F5344CB8AC3E}">
        <p14:creationId xmlns:p14="http://schemas.microsoft.com/office/powerpoint/2010/main" val="1287158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DF446-7EFD-EB4F-B028-215D233B8E0C}"/>
              </a:ext>
            </a:extLst>
          </p:cNvPr>
          <p:cNvSpPr>
            <a:spLocks noGrp="1"/>
          </p:cNvSpPr>
          <p:nvPr>
            <p:ph type="title"/>
          </p:nvPr>
        </p:nvSpPr>
        <p:spPr/>
        <p:txBody>
          <a:bodyPr/>
          <a:lstStyle/>
          <a:p>
            <a:r>
              <a:rPr lang="en-US" dirty="0" err="1"/>
              <a:t>Hallazgos</a:t>
            </a:r>
            <a:r>
              <a:rPr lang="en-US" dirty="0"/>
              <a:t> clave (2)</a:t>
            </a:r>
          </a:p>
        </p:txBody>
      </p:sp>
      <p:sp>
        <p:nvSpPr>
          <p:cNvPr id="3" name="Content Placeholder 2">
            <a:extLst>
              <a:ext uri="{FF2B5EF4-FFF2-40B4-BE49-F238E27FC236}">
                <a16:creationId xmlns:a16="http://schemas.microsoft.com/office/drawing/2014/main" id="{FAACC103-4930-3845-A768-8E63C306F939}"/>
              </a:ext>
            </a:extLst>
          </p:cNvPr>
          <p:cNvSpPr>
            <a:spLocks noGrp="1"/>
          </p:cNvSpPr>
          <p:nvPr>
            <p:ph idx="1"/>
          </p:nvPr>
        </p:nvSpPr>
        <p:spPr/>
        <p:txBody>
          <a:bodyPr>
            <a:normAutofit/>
          </a:bodyPr>
          <a:lstStyle/>
          <a:p>
            <a:pPr>
              <a:buFont typeface="+mj-lt"/>
              <a:buAutoNum type="arabicPeriod" startAt="6"/>
            </a:pPr>
            <a:r>
              <a:rPr lang="es-ES_tradnl" dirty="0"/>
              <a:t>Deben definirse mecanismos eficientes de prestación de servicios y de adaptación a horarios de estudio, por ejemplo. Si la inmigración centroamericana crece, deberá acrecentarse la supervisión.</a:t>
            </a:r>
          </a:p>
          <a:p>
            <a:pPr>
              <a:buFont typeface="+mj-lt"/>
              <a:buAutoNum type="arabicPeriod" startAt="6"/>
            </a:pPr>
            <a:r>
              <a:rPr lang="es-ES_tradnl" dirty="0"/>
              <a:t>Hasta 2019 la política oficial fue proteger la migración temporal solo de trabajadores. La migración familiar sí produce tensiones con las sociedades de llegada. Los fondos FAIS se adaptan muy lentamente a cambios poblacionales. Renovar los programas para la migración de trabajadores solos puede aliviar estas tensiones. </a:t>
            </a:r>
          </a:p>
          <a:p>
            <a:pPr>
              <a:buFont typeface="+mj-lt"/>
              <a:buAutoNum type="arabicPeriod" startAt="6"/>
            </a:pPr>
            <a:r>
              <a:rPr lang="es-ES_tradnl" dirty="0"/>
              <a:t>Es necesario explorar de manera realista cuáles son las condiciones que permitirán desarrollar este tipo de empleo en los estados más pobres.</a:t>
            </a:r>
          </a:p>
        </p:txBody>
      </p:sp>
    </p:spTree>
    <p:extLst>
      <p:ext uri="{BB962C8B-B14F-4D97-AF65-F5344CB8AC3E}">
        <p14:creationId xmlns:p14="http://schemas.microsoft.com/office/powerpoint/2010/main" val="1089883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4E510-D594-A045-AB6F-6007981AADC4}"/>
              </a:ext>
            </a:extLst>
          </p:cNvPr>
          <p:cNvSpPr>
            <a:spLocks noGrp="1"/>
          </p:cNvSpPr>
          <p:nvPr>
            <p:ph type="title"/>
          </p:nvPr>
        </p:nvSpPr>
        <p:spPr/>
        <p:txBody>
          <a:bodyPr/>
          <a:lstStyle/>
          <a:p>
            <a:r>
              <a:rPr lang="en-US" dirty="0" err="1"/>
              <a:t>Componentes</a:t>
            </a:r>
            <a:r>
              <a:rPr lang="en-US" dirty="0"/>
              <a:t>: la </a:t>
            </a:r>
            <a:r>
              <a:rPr lang="en-US" dirty="0" err="1"/>
              <a:t>encuesta</a:t>
            </a:r>
            <a:endParaRPr lang="en-US" dirty="0"/>
          </a:p>
        </p:txBody>
      </p:sp>
      <p:sp>
        <p:nvSpPr>
          <p:cNvPr id="3" name="Content Placeholder 2">
            <a:extLst>
              <a:ext uri="{FF2B5EF4-FFF2-40B4-BE49-F238E27FC236}">
                <a16:creationId xmlns:a16="http://schemas.microsoft.com/office/drawing/2014/main" id="{698789EF-9734-4C44-B798-246DF5E23CD2}"/>
              </a:ext>
            </a:extLst>
          </p:cNvPr>
          <p:cNvSpPr>
            <a:spLocks noGrp="1"/>
          </p:cNvSpPr>
          <p:nvPr>
            <p:ph idx="1"/>
          </p:nvPr>
        </p:nvSpPr>
        <p:spPr>
          <a:xfrm>
            <a:off x="810000" y="2291379"/>
            <a:ext cx="10563286" cy="4292301"/>
          </a:xfrm>
        </p:spPr>
        <p:txBody>
          <a:bodyPr/>
          <a:lstStyle/>
          <a:p>
            <a:r>
              <a:rPr lang="es-ES_tradnl" sz="2000" dirty="0"/>
              <a:t>La encuesta se realizó en 2019 en Guanajuato, Michoacán, Jalisco, Sinaloa, Baja California.</a:t>
            </a:r>
          </a:p>
          <a:p>
            <a:r>
              <a:rPr lang="es-ES_tradnl" sz="2000" dirty="0"/>
              <a:t>Incluye 3,000 trabajadores en </a:t>
            </a:r>
            <a:r>
              <a:rPr lang="es-ES_tradnl" sz="2000" dirty="0" err="1"/>
              <a:t>berries</a:t>
            </a:r>
            <a:r>
              <a:rPr lang="es-ES_tradnl" sz="2000" dirty="0"/>
              <a:t>, tomates, pepinos y pimientos. No se incluyeron aguacates. </a:t>
            </a:r>
          </a:p>
          <a:p>
            <a:r>
              <a:rPr lang="es-ES_tradnl" sz="2000" dirty="0"/>
              <a:t> La muestra se diseñó con las herramientas rigurosas de una encuesta estratificada y al azar. Estratificamos por estado, cultivo, y tamaño de productor. Muestreamos según producción y empleo, para que la muestra represente a los trabajadores, no a las empresas. La encuesta representa a la fuerza trabajadora de la agricultura de exportación. </a:t>
            </a:r>
          </a:p>
          <a:p>
            <a:endParaRPr lang="en-US" dirty="0"/>
          </a:p>
        </p:txBody>
      </p:sp>
    </p:spTree>
    <p:extLst>
      <p:ext uri="{BB962C8B-B14F-4D97-AF65-F5344CB8AC3E}">
        <p14:creationId xmlns:p14="http://schemas.microsoft.com/office/powerpoint/2010/main" val="1727025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61BF2-1D55-8E46-A9B7-6F191E6E0D69}"/>
              </a:ext>
            </a:extLst>
          </p:cNvPr>
          <p:cNvSpPr>
            <a:spLocks noGrp="1"/>
          </p:cNvSpPr>
          <p:nvPr>
            <p:ph type="title"/>
          </p:nvPr>
        </p:nvSpPr>
        <p:spPr/>
        <p:txBody>
          <a:bodyPr/>
          <a:lstStyle/>
          <a:p>
            <a:r>
              <a:rPr lang="en-US" dirty="0"/>
              <a:t>Dos </a:t>
            </a:r>
            <a:r>
              <a:rPr lang="en-US" dirty="0" err="1"/>
              <a:t>métodos</a:t>
            </a:r>
            <a:r>
              <a:rPr lang="en-US" dirty="0"/>
              <a:t>: </a:t>
            </a:r>
            <a:r>
              <a:rPr lang="en-US" dirty="0" err="1"/>
              <a:t>hacia</a:t>
            </a:r>
            <a:r>
              <a:rPr lang="en-US" dirty="0"/>
              <a:t> </a:t>
            </a:r>
            <a:r>
              <a:rPr lang="en-US" dirty="0" err="1"/>
              <a:t>abajo</a:t>
            </a:r>
            <a:r>
              <a:rPr lang="en-US" dirty="0"/>
              <a:t> y </a:t>
            </a:r>
            <a:r>
              <a:rPr lang="en-US" dirty="0" err="1"/>
              <a:t>hacia</a:t>
            </a:r>
            <a:r>
              <a:rPr lang="en-US" dirty="0"/>
              <a:t> </a:t>
            </a:r>
            <a:r>
              <a:rPr lang="en-US" dirty="0" err="1"/>
              <a:t>arriba</a:t>
            </a:r>
            <a:endParaRPr lang="en-US" dirty="0"/>
          </a:p>
        </p:txBody>
      </p:sp>
      <p:sp>
        <p:nvSpPr>
          <p:cNvPr id="3" name="Content Placeholder 2">
            <a:extLst>
              <a:ext uri="{FF2B5EF4-FFF2-40B4-BE49-F238E27FC236}">
                <a16:creationId xmlns:a16="http://schemas.microsoft.com/office/drawing/2014/main" id="{53CC9212-D422-4D47-AD93-343BDEF60DE1}"/>
              </a:ext>
            </a:extLst>
          </p:cNvPr>
          <p:cNvSpPr>
            <a:spLocks noGrp="1"/>
          </p:cNvSpPr>
          <p:nvPr>
            <p:ph idx="1"/>
          </p:nvPr>
        </p:nvSpPr>
        <p:spPr/>
        <p:txBody>
          <a:bodyPr>
            <a:normAutofit/>
          </a:bodyPr>
          <a:lstStyle/>
          <a:p>
            <a:r>
              <a:rPr lang="es-ES_tradnl" dirty="0"/>
              <a:t>En la encuesta, la metodología para el 90% de los casos es “hacia abajo”, en el sentido de </a:t>
            </a:r>
            <a:r>
              <a:rPr lang="es-ES_tradnl" dirty="0" err="1"/>
              <a:t>quepartimos</a:t>
            </a:r>
            <a:r>
              <a:rPr lang="es-ES_tradnl" dirty="0"/>
              <a:t> de las asociaciones para llegar a los trabajadores. Los directorios de las </a:t>
            </a:r>
            <a:r>
              <a:rPr lang="es-ES_tradnl" dirty="0" err="1"/>
              <a:t>asoiaciones</a:t>
            </a:r>
            <a:r>
              <a:rPr lang="es-ES_tradnl" dirty="0"/>
              <a:t> fueron la base para sortear empresas.</a:t>
            </a:r>
          </a:p>
          <a:p>
            <a:r>
              <a:rPr lang="es-ES_tradnl" dirty="0"/>
              <a:t>Por lo tanto, esta sección de la encuesta representa a los trabajadores de empresas </a:t>
            </a:r>
            <a:r>
              <a:rPr lang="es-ES_tradnl" dirty="0" err="1"/>
              <a:t>formale</a:t>
            </a:r>
            <a:r>
              <a:rPr lang="es-ES_tradnl" dirty="0"/>
              <a:t>, certificadas y asociadas.</a:t>
            </a:r>
          </a:p>
          <a:p>
            <a:r>
              <a:rPr lang="es-ES_tradnl" dirty="0"/>
              <a:t>Complementamos esa muestra con un 10% (300) casos de jornaleros “libres” que se emplean por cortos períodos con un </a:t>
            </a:r>
            <a:r>
              <a:rPr lang="es-ES_tradnl" dirty="0" err="1"/>
              <a:t>patron</a:t>
            </a:r>
            <a:r>
              <a:rPr lang="es-ES_tradnl" dirty="0"/>
              <a:t>, y que no necesariamente trabajan en empresas registradas. Sus condiciones son muy </a:t>
            </a:r>
            <a:r>
              <a:rPr lang="es-ES_tradnl" dirty="0" err="1"/>
              <a:t>inferiors</a:t>
            </a:r>
            <a:r>
              <a:rPr lang="es-ES_tradnl" dirty="0"/>
              <a:t>.</a:t>
            </a:r>
          </a:p>
        </p:txBody>
      </p:sp>
    </p:spTree>
    <p:extLst>
      <p:ext uri="{BB962C8B-B14F-4D97-AF65-F5344CB8AC3E}">
        <p14:creationId xmlns:p14="http://schemas.microsoft.com/office/powerpoint/2010/main" val="577875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2793C-77D3-F54D-9FCD-0BA8407DE3FD}"/>
              </a:ext>
            </a:extLst>
          </p:cNvPr>
          <p:cNvSpPr>
            <a:spLocks noGrp="1"/>
          </p:cNvSpPr>
          <p:nvPr>
            <p:ph type="title"/>
          </p:nvPr>
        </p:nvSpPr>
        <p:spPr/>
        <p:txBody>
          <a:bodyPr/>
          <a:lstStyle/>
          <a:p>
            <a:r>
              <a:rPr lang="en-US" dirty="0" err="1"/>
              <a:t>Componentes</a:t>
            </a:r>
            <a:r>
              <a:rPr lang="en-US" dirty="0"/>
              <a:t>: </a:t>
            </a:r>
            <a:r>
              <a:rPr lang="en-US" dirty="0" err="1"/>
              <a:t>grupos</a:t>
            </a:r>
            <a:r>
              <a:rPr lang="en-US" dirty="0"/>
              <a:t> </a:t>
            </a:r>
            <a:r>
              <a:rPr lang="en-US" dirty="0" err="1"/>
              <a:t>focales</a:t>
            </a:r>
            <a:r>
              <a:rPr lang="en-US" dirty="0"/>
              <a:t> y </a:t>
            </a:r>
            <a:r>
              <a:rPr lang="en-US" dirty="0" err="1"/>
              <a:t>estudios</a:t>
            </a:r>
            <a:r>
              <a:rPr lang="en-US" dirty="0"/>
              <a:t> de </a:t>
            </a:r>
            <a:r>
              <a:rPr lang="en-US" dirty="0" err="1"/>
              <a:t>caso</a:t>
            </a:r>
            <a:endParaRPr lang="en-US" dirty="0"/>
          </a:p>
        </p:txBody>
      </p:sp>
      <p:sp>
        <p:nvSpPr>
          <p:cNvPr id="3" name="Content Placeholder 2">
            <a:extLst>
              <a:ext uri="{FF2B5EF4-FFF2-40B4-BE49-F238E27FC236}">
                <a16:creationId xmlns:a16="http://schemas.microsoft.com/office/drawing/2014/main" id="{B55D3FE0-2D34-4145-9726-E3D05C351195}"/>
              </a:ext>
            </a:extLst>
          </p:cNvPr>
          <p:cNvSpPr>
            <a:spLocks noGrp="1"/>
          </p:cNvSpPr>
          <p:nvPr>
            <p:ph idx="1"/>
          </p:nvPr>
        </p:nvSpPr>
        <p:spPr/>
        <p:txBody>
          <a:bodyPr/>
          <a:lstStyle/>
          <a:p>
            <a:r>
              <a:rPr lang="es-ES_tradnl" dirty="0"/>
              <a:t>Con el objeto de conocer de cerca la situación de jornaleros de todos tipos (indígenas, no indígenas, hombres y mujeres, migrantes y nativos) hicimos un conjunto amplio de estudios de caso de sus vidas. </a:t>
            </a:r>
          </a:p>
          <a:p>
            <a:r>
              <a:rPr lang="es-ES_tradnl" dirty="0"/>
              <a:t>Además, realizamos nueve grupos focales en diversos estados con el fin de conocer, en un ambiente distinto al de la encuesta, las percepciones y experiencias de los trabajadores, de agentes gubernamentales o de funcionarios de las empresas.</a:t>
            </a:r>
          </a:p>
          <a:p>
            <a:r>
              <a:rPr lang="es-ES_tradnl" dirty="0"/>
              <a:t>Por ultimo, sostuvimos múltiples reuniones con funcionarios, para profundizar en su visión de las relaciones de trabajo.</a:t>
            </a:r>
          </a:p>
        </p:txBody>
      </p:sp>
    </p:spTree>
    <p:extLst>
      <p:ext uri="{BB962C8B-B14F-4D97-AF65-F5344CB8AC3E}">
        <p14:creationId xmlns:p14="http://schemas.microsoft.com/office/powerpoint/2010/main" val="3108432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FB81A-EE95-8540-9177-75F0AD7B871F}"/>
              </a:ext>
            </a:extLst>
          </p:cNvPr>
          <p:cNvSpPr>
            <a:spLocks noGrp="1"/>
          </p:cNvSpPr>
          <p:nvPr>
            <p:ph type="title"/>
          </p:nvPr>
        </p:nvSpPr>
        <p:spPr/>
        <p:txBody>
          <a:bodyPr/>
          <a:lstStyle/>
          <a:p>
            <a:r>
              <a:rPr lang="en-US" dirty="0"/>
              <a:t>Fuentes </a:t>
            </a:r>
            <a:r>
              <a:rPr lang="en-US" dirty="0" err="1"/>
              <a:t>nacionales</a:t>
            </a:r>
            <a:r>
              <a:rPr lang="en-US" dirty="0"/>
              <a:t>: </a:t>
            </a:r>
            <a:r>
              <a:rPr lang="en-US" dirty="0" err="1"/>
              <a:t>Salarios</a:t>
            </a:r>
            <a:r>
              <a:rPr lang="en-US" dirty="0"/>
              <a:t>, </a:t>
            </a:r>
            <a:r>
              <a:rPr lang="en-US" dirty="0" err="1"/>
              <a:t>ingresos</a:t>
            </a:r>
            <a:r>
              <a:rPr lang="en-US" dirty="0"/>
              <a:t> </a:t>
            </a:r>
            <a:r>
              <a:rPr lang="en-US" dirty="0" err="1"/>
              <a:t>ypobreza</a:t>
            </a:r>
            <a:endParaRPr lang="en-US" dirty="0"/>
          </a:p>
        </p:txBody>
      </p:sp>
      <p:sp>
        <p:nvSpPr>
          <p:cNvPr id="3" name="Content Placeholder 2">
            <a:extLst>
              <a:ext uri="{FF2B5EF4-FFF2-40B4-BE49-F238E27FC236}">
                <a16:creationId xmlns:a16="http://schemas.microsoft.com/office/drawing/2014/main" id="{77009075-E063-F14B-8ED4-F0B89C7BA80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004494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a:extLst>
              <a:ext uri="{FF2B5EF4-FFF2-40B4-BE49-F238E27FC236}">
                <a16:creationId xmlns:a16="http://schemas.microsoft.com/office/drawing/2014/main" id="{B2010263-35FC-4149-8C12-52B00ED1D2B5}"/>
              </a:ext>
            </a:extLst>
          </p:cNvPr>
          <p:cNvGraphicFramePr>
            <a:graphicFrameLocks/>
          </p:cNvGraphicFramePr>
          <p:nvPr>
            <p:extLst>
              <p:ext uri="{D42A27DB-BD31-4B8C-83A1-F6EECF244321}">
                <p14:modId xmlns:p14="http://schemas.microsoft.com/office/powerpoint/2010/main" val="500095323"/>
              </p:ext>
            </p:extLst>
          </p:nvPr>
        </p:nvGraphicFramePr>
        <p:xfrm>
          <a:off x="2654710" y="0"/>
          <a:ext cx="9537290" cy="702691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A2CFBA82-5E53-3F4B-9031-A6AE91234A28}"/>
              </a:ext>
            </a:extLst>
          </p:cNvPr>
          <p:cNvSpPr txBox="1"/>
          <p:nvPr/>
        </p:nvSpPr>
        <p:spPr>
          <a:xfrm>
            <a:off x="280219" y="4616245"/>
            <a:ext cx="2212258" cy="369332"/>
          </a:xfrm>
          <a:prstGeom prst="rect">
            <a:avLst/>
          </a:prstGeom>
          <a:noFill/>
        </p:spPr>
        <p:txBody>
          <a:bodyPr wrap="square" rtlCol="0">
            <a:spAutoFit/>
          </a:bodyPr>
          <a:lstStyle/>
          <a:p>
            <a:r>
              <a:rPr lang="en-US" dirty="0"/>
              <a:t>Fuente: ENOE</a:t>
            </a:r>
          </a:p>
        </p:txBody>
      </p:sp>
    </p:spTree>
    <p:extLst>
      <p:ext uri="{BB962C8B-B14F-4D97-AF65-F5344CB8AC3E}">
        <p14:creationId xmlns:p14="http://schemas.microsoft.com/office/powerpoint/2010/main" val="1444397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8E8A3-7B73-9C40-9D88-579400E9EA21}"/>
              </a:ext>
            </a:extLst>
          </p:cNvPr>
          <p:cNvSpPr>
            <a:spLocks noGrp="1"/>
          </p:cNvSpPr>
          <p:nvPr>
            <p:ph type="title"/>
          </p:nvPr>
        </p:nvSpPr>
        <p:spPr>
          <a:xfrm>
            <a:off x="265472" y="1"/>
            <a:ext cx="11621728" cy="1037968"/>
          </a:xfrm>
        </p:spPr>
        <p:txBody>
          <a:bodyPr>
            <a:normAutofit/>
          </a:bodyPr>
          <a:lstStyle/>
          <a:p>
            <a:pPr algn="ctr"/>
            <a:r>
              <a:rPr lang="en-US" dirty="0" err="1"/>
              <a:t>Jornaleros</a:t>
            </a:r>
            <a:r>
              <a:rPr lang="en-US" dirty="0"/>
              <a:t> de </a:t>
            </a:r>
            <a:r>
              <a:rPr lang="en-US" dirty="0" err="1"/>
              <a:t>ingresos</a:t>
            </a:r>
            <a:r>
              <a:rPr lang="en-US" dirty="0"/>
              <a:t> </a:t>
            </a:r>
            <a:r>
              <a:rPr lang="en-US" dirty="0" err="1"/>
              <a:t>bajos</a:t>
            </a:r>
            <a:r>
              <a:rPr lang="en-US" sz="4000" dirty="0"/>
              <a:t> (N; &lt;$</a:t>
            </a:r>
            <a:r>
              <a:rPr lang="en-US" dirty="0"/>
              <a:t>200</a:t>
            </a:r>
            <a:r>
              <a:rPr lang="en-US" sz="4000" dirty="0"/>
              <a:t>/</a:t>
            </a:r>
            <a:r>
              <a:rPr lang="en-US" sz="4000" dirty="0" err="1"/>
              <a:t>día</a:t>
            </a:r>
            <a:r>
              <a:rPr lang="en-US" sz="4000" dirty="0"/>
              <a:t>)</a:t>
            </a:r>
          </a:p>
        </p:txBody>
      </p:sp>
      <p:pic>
        <p:nvPicPr>
          <p:cNvPr id="4" name="Imagen 12" descr="C:\Users\h\Documents\Jornaleros\totalhasta2smjornaleros.jpg">
            <a:extLst>
              <a:ext uri="{FF2B5EF4-FFF2-40B4-BE49-F238E27FC236}">
                <a16:creationId xmlns:a16="http://schemas.microsoft.com/office/drawing/2014/main" id="{551AA6DB-DD87-DF4B-AD5A-20D80CE38E55}"/>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54659" y="1037968"/>
            <a:ext cx="8872152" cy="5820032"/>
          </a:xfrm>
          <a:prstGeom prst="rect">
            <a:avLst/>
          </a:prstGeom>
          <a:noFill/>
          <a:ln>
            <a:noFill/>
          </a:ln>
        </p:spPr>
      </p:pic>
      <p:sp>
        <p:nvSpPr>
          <p:cNvPr id="3" name="TextBox 2">
            <a:extLst>
              <a:ext uri="{FF2B5EF4-FFF2-40B4-BE49-F238E27FC236}">
                <a16:creationId xmlns:a16="http://schemas.microsoft.com/office/drawing/2014/main" id="{D647F942-DB87-AE45-8DC1-A3B7B73FC299}"/>
              </a:ext>
            </a:extLst>
          </p:cNvPr>
          <p:cNvSpPr txBox="1"/>
          <p:nvPr/>
        </p:nvSpPr>
        <p:spPr>
          <a:xfrm>
            <a:off x="0" y="5389581"/>
            <a:ext cx="1189749" cy="646331"/>
          </a:xfrm>
          <a:prstGeom prst="rect">
            <a:avLst/>
          </a:prstGeom>
          <a:noFill/>
        </p:spPr>
        <p:txBody>
          <a:bodyPr wrap="none" rtlCol="0">
            <a:spAutoFit/>
          </a:bodyPr>
          <a:lstStyle/>
          <a:p>
            <a:r>
              <a:rPr lang="en-US" dirty="0"/>
              <a:t>INEGI: </a:t>
            </a:r>
            <a:br>
              <a:rPr lang="en-US" dirty="0"/>
            </a:br>
            <a:r>
              <a:rPr lang="en-US" dirty="0"/>
              <a:t>EIC, 2015</a:t>
            </a:r>
          </a:p>
        </p:txBody>
      </p:sp>
    </p:spTree>
    <p:extLst>
      <p:ext uri="{BB962C8B-B14F-4D97-AF65-F5344CB8AC3E}">
        <p14:creationId xmlns:p14="http://schemas.microsoft.com/office/powerpoint/2010/main" val="24265725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{7B1D2BEE-5177-AE49-9514-D273F82242B8}tf10001121</Template>
  <TotalTime>10532</TotalTime>
  <Words>2770</Words>
  <Application>Microsoft Macintosh PowerPoint</Application>
  <PresentationFormat>Widescreen</PresentationFormat>
  <Paragraphs>336</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Century Gothic</vt:lpstr>
      <vt:lpstr>Times New Roman</vt:lpstr>
      <vt:lpstr>Wingdings 2</vt:lpstr>
      <vt:lpstr>Quotable</vt:lpstr>
      <vt:lpstr>Jornaleros en la agricultura de exportación Mexicana: hallazgos 2019</vt:lpstr>
      <vt:lpstr>Secciones</vt:lpstr>
      <vt:lpstr>Objetivos del estudio</vt:lpstr>
      <vt:lpstr>Componentes: la encuesta</vt:lpstr>
      <vt:lpstr>Dos métodos: hacia abajo y hacia arriba</vt:lpstr>
      <vt:lpstr>Componentes: grupos focales y estudios de caso</vt:lpstr>
      <vt:lpstr>Fuentes nacionales: Salarios, ingresos ypobreza</vt:lpstr>
      <vt:lpstr>PowerPoint Presentation</vt:lpstr>
      <vt:lpstr>Jornaleros de ingresos bajos (N; &lt;$200/día)</vt:lpstr>
      <vt:lpstr>Jornaleros de altos ingresos (N; &gt;$300/día)</vt:lpstr>
      <vt:lpstr>Jornaleros con prestaciones (N)</vt:lpstr>
      <vt:lpstr>Jornaleros con prestaciones (%)</vt:lpstr>
      <vt:lpstr>Tendencias salariales: ENOE</vt:lpstr>
      <vt:lpstr>Salarios crecientes e impactos regionales</vt:lpstr>
      <vt:lpstr>Los salarios en nuestra encuesta</vt:lpstr>
      <vt:lpstr>PowerPoint Presentation</vt:lpstr>
      <vt:lpstr>PowerPoint Presentation</vt:lpstr>
      <vt:lpstr>Brechas salariales</vt:lpstr>
      <vt:lpstr>Ingreso per cápita y niveles de pobreza</vt:lpstr>
      <vt:lpstr>PowerPoint Presentation</vt:lpstr>
      <vt:lpstr>Síntesis: Salarios, ingresos y pobreza</vt:lpstr>
      <vt:lpstr>Resultados de los grupos focales</vt:lpstr>
      <vt:lpstr>Prestaciones: cuotas IMSS e INFONAVIT – acceso no efectivo</vt:lpstr>
      <vt:lpstr>PowerPoint Presentation</vt:lpstr>
      <vt:lpstr>PowerPoint Presentation</vt:lpstr>
      <vt:lpstr>PowerPoint Presentation</vt:lpstr>
      <vt:lpstr>Prestaciones laborales: desafíos</vt:lpstr>
      <vt:lpstr> Extracto de un estudio de caso:</vt:lpstr>
      <vt:lpstr>RECLUTAMIENTO ÉTICO </vt:lpstr>
      <vt:lpstr>Etnicidad</vt:lpstr>
      <vt:lpstr>Worker Health</vt:lpstr>
      <vt:lpstr>Hallazgos clave</vt:lpstr>
      <vt:lpstr>Hallazgos clave (2)</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Export Farm Workers in Mexico: Survey Report</dc:title>
  <dc:creator>Microsoft Office User</dc:creator>
  <cp:lastModifiedBy>Microsoft Office User</cp:lastModifiedBy>
  <cp:revision>101</cp:revision>
  <dcterms:created xsi:type="dcterms:W3CDTF">2019-10-30T13:42:49Z</dcterms:created>
  <dcterms:modified xsi:type="dcterms:W3CDTF">2020-01-28T01:43:35Z</dcterms:modified>
</cp:coreProperties>
</file>